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ppt/tags/tag13.xml" ContentType="application/vnd.openxmlformats-officedocument.presentationml.tags+xml"/>
  <Override PartName="/ppt/notesSlides/notesSlide24.xml" ContentType="application/vnd.openxmlformats-officedocument.presentationml.notesSlide+xml"/>
  <Override PartName="/ppt/tags/tag14.xml" ContentType="application/vnd.openxmlformats-officedocument.presentationml.tags+xml"/>
  <Override PartName="/ppt/notesSlides/notesSlide25.xml" ContentType="application/vnd.openxmlformats-officedocument.presentationml.notesSlide+xml"/>
  <Override PartName="/ppt/tags/tag1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tags/tag1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21.xml" ContentType="application/vnd.openxmlformats-officedocument.presentationml.tags+xml"/>
  <Override PartName="/ppt/notesSlides/notesSlide68.xml" ContentType="application/vnd.openxmlformats-officedocument.presentationml.notesSlide+xml"/>
  <Override PartName="/ppt/tags/tag22.xml" ContentType="application/vnd.openxmlformats-officedocument.presentationml.tags+xml"/>
  <Override PartName="/ppt/notesSlides/notesSlide69.xml" ContentType="application/vnd.openxmlformats-officedocument.presentationml.notesSlide+xml"/>
  <Override PartName="/ppt/tags/tag23.xml" ContentType="application/vnd.openxmlformats-officedocument.presentationml.tags+xml"/>
  <Override PartName="/ppt/notesSlides/notesSlide70.xml" ContentType="application/vnd.openxmlformats-officedocument.presentationml.notesSlide+xml"/>
  <Override PartName="/ppt/tags/tag24.xml" ContentType="application/vnd.openxmlformats-officedocument.presentationml.tags+xml"/>
  <Override PartName="/ppt/notesSlides/notesSlide71.xml" ContentType="application/vnd.openxmlformats-officedocument.presentationml.notesSlide+xml"/>
  <Override PartName="/ppt/tags/tag25.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26.xml" ContentType="application/vnd.openxmlformats-officedocument.presentationml.tags+xml"/>
  <Override PartName="/ppt/notesSlides/notesSlide81.xml" ContentType="application/vnd.openxmlformats-officedocument.presentationml.notesSlide+xml"/>
  <Override PartName="/ppt/tags/tag27.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77" r:id="rId5"/>
    <p:sldMasterId id="2147484539" r:id="rId6"/>
    <p:sldMasterId id="2147484578" r:id="rId7"/>
  </p:sldMasterIdLst>
  <p:notesMasterIdLst>
    <p:notesMasterId r:id="rId112"/>
  </p:notesMasterIdLst>
  <p:handoutMasterIdLst>
    <p:handoutMasterId r:id="rId113"/>
  </p:handoutMasterIdLst>
  <p:sldIdLst>
    <p:sldId id="501" r:id="rId8"/>
    <p:sldId id="502" r:id="rId9"/>
    <p:sldId id="504" r:id="rId10"/>
    <p:sldId id="505" r:id="rId11"/>
    <p:sldId id="343" r:id="rId12"/>
    <p:sldId id="324" r:id="rId13"/>
    <p:sldId id="2013" r:id="rId14"/>
    <p:sldId id="349" r:id="rId15"/>
    <p:sldId id="350" r:id="rId16"/>
    <p:sldId id="351" r:id="rId17"/>
    <p:sldId id="267" r:id="rId18"/>
    <p:sldId id="354" r:id="rId19"/>
    <p:sldId id="355" r:id="rId20"/>
    <p:sldId id="356" r:id="rId21"/>
    <p:sldId id="4531" r:id="rId22"/>
    <p:sldId id="2355" r:id="rId23"/>
    <p:sldId id="4532" r:id="rId24"/>
    <p:sldId id="4225" r:id="rId25"/>
    <p:sldId id="4545" r:id="rId26"/>
    <p:sldId id="783" r:id="rId27"/>
    <p:sldId id="4546" r:id="rId28"/>
    <p:sldId id="978" r:id="rId29"/>
    <p:sldId id="786" r:id="rId30"/>
    <p:sldId id="4547" r:id="rId31"/>
    <p:sldId id="4544" r:id="rId32"/>
    <p:sldId id="4548" r:id="rId33"/>
    <p:sldId id="4549" r:id="rId34"/>
    <p:sldId id="690" r:id="rId35"/>
    <p:sldId id="692" r:id="rId36"/>
    <p:sldId id="693" r:id="rId37"/>
    <p:sldId id="691" r:id="rId38"/>
    <p:sldId id="717" r:id="rId39"/>
    <p:sldId id="4550" r:id="rId40"/>
    <p:sldId id="743" r:id="rId41"/>
    <p:sldId id="698" r:id="rId42"/>
    <p:sldId id="4535" r:id="rId43"/>
    <p:sldId id="4551" r:id="rId44"/>
    <p:sldId id="787" r:id="rId45"/>
    <p:sldId id="788" r:id="rId46"/>
    <p:sldId id="789" r:id="rId47"/>
    <p:sldId id="792" r:id="rId48"/>
    <p:sldId id="793" r:id="rId49"/>
    <p:sldId id="794" r:id="rId50"/>
    <p:sldId id="798" r:id="rId51"/>
    <p:sldId id="799" r:id="rId52"/>
    <p:sldId id="800" r:id="rId53"/>
    <p:sldId id="801" r:id="rId54"/>
    <p:sldId id="802" r:id="rId55"/>
    <p:sldId id="803" r:id="rId56"/>
    <p:sldId id="808" r:id="rId57"/>
    <p:sldId id="809" r:id="rId58"/>
    <p:sldId id="810" r:id="rId59"/>
    <p:sldId id="811" r:id="rId60"/>
    <p:sldId id="812" r:id="rId61"/>
    <p:sldId id="813" r:id="rId62"/>
    <p:sldId id="814" r:id="rId63"/>
    <p:sldId id="815" r:id="rId64"/>
    <p:sldId id="856" r:id="rId65"/>
    <p:sldId id="857" r:id="rId66"/>
    <p:sldId id="4555" r:id="rId67"/>
    <p:sldId id="790" r:id="rId68"/>
    <p:sldId id="791" r:id="rId69"/>
    <p:sldId id="832" r:id="rId70"/>
    <p:sldId id="833" r:id="rId71"/>
    <p:sldId id="834" r:id="rId72"/>
    <p:sldId id="835" r:id="rId73"/>
    <p:sldId id="838" r:id="rId74"/>
    <p:sldId id="825" r:id="rId75"/>
    <p:sldId id="829" r:id="rId76"/>
    <p:sldId id="830" r:id="rId77"/>
    <p:sldId id="831" r:id="rId78"/>
    <p:sldId id="816" r:id="rId79"/>
    <p:sldId id="817" r:id="rId80"/>
    <p:sldId id="818" r:id="rId81"/>
    <p:sldId id="823" r:id="rId82"/>
    <p:sldId id="824" r:id="rId83"/>
    <p:sldId id="4552" r:id="rId84"/>
    <p:sldId id="701" r:id="rId85"/>
    <p:sldId id="704" r:id="rId86"/>
    <p:sldId id="705" r:id="rId87"/>
    <p:sldId id="706" r:id="rId88"/>
    <p:sldId id="4537" r:id="rId89"/>
    <p:sldId id="753" r:id="rId90"/>
    <p:sldId id="754" r:id="rId91"/>
    <p:sldId id="4554" r:id="rId92"/>
    <p:sldId id="776" r:id="rId93"/>
    <p:sldId id="762" r:id="rId94"/>
    <p:sldId id="4539" r:id="rId95"/>
    <p:sldId id="1824" r:id="rId96"/>
    <p:sldId id="1818" r:id="rId97"/>
    <p:sldId id="380" r:id="rId98"/>
    <p:sldId id="4553" r:id="rId99"/>
    <p:sldId id="711" r:id="rId100"/>
    <p:sldId id="712" r:id="rId101"/>
    <p:sldId id="852" r:id="rId102"/>
    <p:sldId id="853" r:id="rId103"/>
    <p:sldId id="854" r:id="rId104"/>
    <p:sldId id="506" r:id="rId105"/>
    <p:sldId id="508" r:id="rId106"/>
    <p:sldId id="507" r:id="rId107"/>
    <p:sldId id="510" r:id="rId108"/>
    <p:sldId id="511" r:id="rId109"/>
    <p:sldId id="4556" r:id="rId110"/>
    <p:sldId id="509"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CD5E64A-71DA-43F1-A8FE-168CB5B34496}">
          <p14:sldIdLst>
            <p14:sldId id="501"/>
            <p14:sldId id="502"/>
            <p14:sldId id="504"/>
            <p14:sldId id="505"/>
          </p14:sldIdLst>
        </p14:section>
        <p14:section name="Azure Overview" id="{2A39B266-7E47-48DF-AD20-DE9DD7179AF6}">
          <p14:sldIdLst>
            <p14:sldId id="343"/>
            <p14:sldId id="324"/>
            <p14:sldId id="2013"/>
            <p14:sldId id="349"/>
            <p14:sldId id="350"/>
            <p14:sldId id="351"/>
            <p14:sldId id="267"/>
            <p14:sldId id="354"/>
            <p14:sldId id="355"/>
            <p14:sldId id="356"/>
            <p14:sldId id="4531"/>
            <p14:sldId id="2355"/>
          </p14:sldIdLst>
        </p14:section>
        <p14:section name="Session" id="{9C6DC15C-DA95-4727-B0CF-614F85130179}">
          <p14:sldIdLst>
            <p14:sldId id="4532"/>
            <p14:sldId id="4225"/>
            <p14:sldId id="4545"/>
            <p14:sldId id="783"/>
            <p14:sldId id="4546"/>
            <p14:sldId id="978"/>
            <p14:sldId id="786"/>
            <p14:sldId id="4547"/>
            <p14:sldId id="4544"/>
            <p14:sldId id="4548"/>
          </p14:sldIdLst>
        </p14:section>
        <p14:section name="Data Loading" id="{28380B87-72B4-4E2F-AD87-9480A258C42D}">
          <p14:sldIdLst>
            <p14:sldId id="4549"/>
            <p14:sldId id="690"/>
            <p14:sldId id="692"/>
            <p14:sldId id="693"/>
            <p14:sldId id="691"/>
            <p14:sldId id="717"/>
          </p14:sldIdLst>
        </p14:section>
        <p14:section name="Storage" id="{7F881322-32DC-40A5-A092-11D1ADEBAFF1}">
          <p14:sldIdLst>
            <p14:sldId id="4550"/>
            <p14:sldId id="743"/>
            <p14:sldId id="698"/>
            <p14:sldId id="4535"/>
          </p14:sldIdLst>
        </p14:section>
        <p14:section name="Stream Ingestion" id="{47FDE442-B018-4CEF-A6E3-16D3A016EF2D}">
          <p14:sldIdLst>
            <p14:sldId id="4551"/>
            <p14:sldId id="787"/>
            <p14:sldId id="788"/>
            <p14:sldId id="789"/>
            <p14:sldId id="792"/>
            <p14:sldId id="793"/>
            <p14:sldId id="794"/>
            <p14:sldId id="798"/>
            <p14:sldId id="799"/>
            <p14:sldId id="800"/>
            <p14:sldId id="801"/>
            <p14:sldId id="802"/>
            <p14:sldId id="803"/>
            <p14:sldId id="808"/>
            <p14:sldId id="809"/>
            <p14:sldId id="810"/>
            <p14:sldId id="811"/>
            <p14:sldId id="812"/>
            <p14:sldId id="813"/>
            <p14:sldId id="814"/>
            <p14:sldId id="815"/>
            <p14:sldId id="856"/>
            <p14:sldId id="857"/>
          </p14:sldIdLst>
        </p14:section>
        <p14:section name="Stream Analytics" id="{C30F9835-3C52-4B85-95A3-D049D0BA0DA0}">
          <p14:sldIdLst>
            <p14:sldId id="4555"/>
            <p14:sldId id="790"/>
            <p14:sldId id="791"/>
            <p14:sldId id="832"/>
            <p14:sldId id="833"/>
            <p14:sldId id="834"/>
            <p14:sldId id="835"/>
            <p14:sldId id="838"/>
            <p14:sldId id="825"/>
            <p14:sldId id="829"/>
            <p14:sldId id="830"/>
            <p14:sldId id="831"/>
            <p14:sldId id="816"/>
            <p14:sldId id="817"/>
            <p14:sldId id="818"/>
            <p14:sldId id="823"/>
            <p14:sldId id="824"/>
          </p14:sldIdLst>
        </p14:section>
        <p14:section name="Data Processing" id="{CC9EBE97-0685-476B-B6DB-E2D000F7CD6B}">
          <p14:sldIdLst>
            <p14:sldId id="4552"/>
            <p14:sldId id="701"/>
            <p14:sldId id="704"/>
            <p14:sldId id="705"/>
            <p14:sldId id="706"/>
            <p14:sldId id="4537"/>
            <p14:sldId id="753"/>
            <p14:sldId id="754"/>
          </p14:sldIdLst>
        </p14:section>
        <p14:section name="ML &amp; AI" id="{1169BCB3-45B4-47EE-9280-E9B2C010E240}">
          <p14:sldIdLst>
            <p14:sldId id="4554"/>
            <p14:sldId id="776"/>
            <p14:sldId id="762"/>
            <p14:sldId id="4539"/>
            <p14:sldId id="1824"/>
            <p14:sldId id="1818"/>
            <p14:sldId id="380"/>
          </p14:sldIdLst>
        </p14:section>
        <p14:section name="Serving Storage" id="{11C69BA1-8303-457C-A782-6612399FFC8D}">
          <p14:sldIdLst>
            <p14:sldId id="4553"/>
            <p14:sldId id="711"/>
            <p14:sldId id="712"/>
            <p14:sldId id="852"/>
            <p14:sldId id="853"/>
            <p14:sldId id="854"/>
          </p14:sldIdLst>
        </p14:section>
        <p14:section name="Lab Review" id="{D13DE96A-FBA2-46BF-8265-A64C477863ED}">
          <p14:sldIdLst>
            <p14:sldId id="506"/>
            <p14:sldId id="508"/>
            <p14:sldId id="507"/>
            <p14:sldId id="510"/>
          </p14:sldIdLst>
        </p14:section>
        <p14:section name="Conclusion" id="{1EB8832C-CECC-48AF-8BDB-6DDCF6FCD2DD}">
          <p14:sldIdLst>
            <p14:sldId id="511"/>
            <p14:sldId id="4556"/>
            <p14:sldId id="509"/>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4D0FF"/>
    <a:srgbClr val="95CFFF"/>
    <a:srgbClr val="414241"/>
    <a:srgbClr val="B4009E"/>
    <a:srgbClr val="0478D7"/>
    <a:srgbClr val="0359A0"/>
    <a:srgbClr val="797979"/>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10" autoAdjust="0"/>
    <p:restoredTop sz="74720" autoAdjust="0"/>
  </p:normalViewPr>
  <p:slideViewPr>
    <p:cSldViewPr snapToGrid="0">
      <p:cViewPr varScale="1">
        <p:scale>
          <a:sx n="80" d="100"/>
          <a:sy n="80" d="100"/>
        </p:scale>
        <p:origin x="48" y="302"/>
      </p:cViewPr>
      <p:guideLst>
        <p:guide orient="horz"/>
        <p:guide pos="3840"/>
      </p:guideLst>
    </p:cSldViewPr>
  </p:slideViewPr>
  <p:notesTextViewPr>
    <p:cViewPr>
      <p:scale>
        <a:sx n="3" d="2"/>
        <a:sy n="3" d="2"/>
      </p:scale>
      <p:origin x="0" y="0"/>
    </p:cViewPr>
  </p:notesTextViewPr>
  <p:sorterViewPr>
    <p:cViewPr>
      <p:scale>
        <a:sx n="38" d="100"/>
        <a:sy n="38" d="100"/>
      </p:scale>
      <p:origin x="0" y="-363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tableStyles" Target="tableStyles.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notesMaster" Target="notesMasters/notesMaster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slide" Target="slides/slide95.xml"/><Relationship Id="rId110" Type="http://schemas.openxmlformats.org/officeDocument/2006/relationships/slide" Target="slides/slide103.xml"/><Relationship Id="rId115"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13"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1/28/2019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1/28/2019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zure.microsoft.com/en-us/services/managed-disk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event-hubs/event-hubs-features#sas-tokens"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zure.microsoft.com/en-us/services/iot-edge/"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storm.apache.org/documentation/Powered-By.html"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azure/cosmos-db/request-units" TargetMode="External"/><Relationship Id="rId2" Type="http://schemas.openxmlformats.org/officeDocument/2006/relationships/slide" Target="../slides/slide96.xml"/><Relationship Id="rId1" Type="http://schemas.openxmlformats.org/officeDocument/2006/relationships/notesMaster" Target="../notesMasters/notesMaster1.xml"/><Relationship Id="rId5" Type="http://schemas.openxmlformats.org/officeDocument/2006/relationships/hyperlink" Target="https://docs.microsoft.com/en-us/azure/cosmos-db/time-to-live" TargetMode="External"/><Relationship Id="rId4" Type="http://schemas.openxmlformats.org/officeDocument/2006/relationships/hyperlink" Target="https://docs.microsoft.com/en-us/azure/cosmos-db/distribute-data-globally"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github.com/Azure/azure-documentdb-java"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138955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Hybrid strategy is about the continuum of capabilities across the offerings, it’s not just about the platform. Hybrid is more than just being able to move an application into the cloud. There are critical elements from identity, data, and security and management that have to be addressed.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You don’t have to be stuck in an all-or nothing choice – hybrid gives you the flexibility to move to the cloud when and how you want to. </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Microsoft Azure offers consistency </a:t>
            </a:r>
            <a:r>
              <a:rPr lang="en-US" sz="1000" b="0" u="none" dirty="0">
                <a:latin typeface="Segoe UI" panose="020B0502040204020203" pitchFamily="34" charset="0"/>
                <a:cs typeface="Segoe UI" panose="020B0502040204020203" pitchFamily="34" charset="0"/>
              </a:rPr>
              <a:t>across</a:t>
            </a:r>
            <a:r>
              <a:rPr lang="en-US" sz="1000" b="0" dirty="0">
                <a:latin typeface="Segoe UI" panose="020B0502040204020203" pitchFamily="34" charset="0"/>
                <a:cs typeface="Segoe UI" panose="020B0502040204020203" pitchFamily="34" charset="0"/>
              </a:rPr>
              <a:t> your hybrid ecosystem: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Azure Stack – Azure in your data center. Same tools, same APIs.</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Unified Dev/Ops - consistent CI/CD with Azure DevOps Server On-premises, including for containers and Kubernetes, and Azure DevOps in the cloud</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Seamlessly distribute, manage, and analyze data across SQL Server and open-source databases in the data center, and the range of Azure Data Services.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Active Directory and Azure Active Directory enable one identity, access anywhere, directory sync</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Integrate security and management</a:t>
            </a:r>
          </a:p>
          <a:p>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a:p>
            <a:pPr indent="-171450">
              <a:buChar char="•"/>
            </a:pPr>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C8422794-6E8F-4841-A099-765E08C7E51C}" type="slidenum">
              <a:rPr lang="en-US" smtClean="0"/>
              <a:t>11</a:t>
            </a:fld>
            <a:endParaRPr lang="en-US"/>
          </a:p>
        </p:txBody>
      </p:sp>
    </p:spTree>
    <p:extLst>
      <p:ext uri="{BB962C8B-B14F-4D97-AF65-F5344CB8AC3E}">
        <p14:creationId xmlns:p14="http://schemas.microsoft.com/office/powerpoint/2010/main" val="2156690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Azure: the cloud for intelligent solutions </a:t>
            </a:r>
          </a:p>
          <a:p>
            <a:endParaRPr lang="en-US" b="1" dirty="0"/>
          </a:p>
          <a:p>
            <a:pPr marL="171450" indent="-171450">
              <a:buFont typeface="Arial" panose="020B0604020202020204" pitchFamily="34" charset="0"/>
              <a:buChar char="•"/>
            </a:pPr>
            <a:r>
              <a:rPr lang="en-US" dirty="0"/>
              <a:t>In addition to having the traditional on-premises enterprise data tools—such as SQL Server—Azure provides data services that connect data to AI services. </a:t>
            </a:r>
          </a:p>
          <a:p>
            <a:pPr marL="171450" indent="-171450">
              <a:buFont typeface="Arial" panose="020B0604020202020204" pitchFamily="34" charset="0"/>
              <a:buChar char="•"/>
            </a:pPr>
            <a:r>
              <a:rPr lang="en-US" dirty="0"/>
              <a:t>This enables quick adoption of technologies, such as deploying a global mobile application that integrates with facial recognition services.</a:t>
            </a:r>
          </a:p>
          <a:p>
            <a:pPr marL="171450" indent="-171450">
              <a:buFont typeface="Arial" panose="020B0604020202020204" pitchFamily="34" charset="0"/>
              <a:buChar char="•"/>
            </a:pPr>
            <a:r>
              <a:rPr lang="en-US" dirty="0"/>
              <a:t>The ease of integration enables anyone to build solutions like that. </a:t>
            </a:r>
          </a:p>
          <a:p>
            <a:pPr marL="171450" indent="-171450">
              <a:buFont typeface="Arial" panose="020B0604020202020204" pitchFamily="34" charset="0"/>
              <a:buChar char="•"/>
            </a:pPr>
            <a:r>
              <a:rPr lang="en-US" dirty="0"/>
              <a:t>From bot frameworks to cognitive services, you can fundamentally change the way your business goes to market with Microsoft’s powerful AI platform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934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Azure offers a comprehensive set of services, tools, and infrastructure to build AI-powered experiences.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Offerings include machine learning and deep learning services, with support for leading open-source frameworks; AI services including the Azure Bot Service and a set of pre-trained Azure Cognitive Services; and compute infrastructure powered by the latest GPUs and FPGAs for the fastest inferencing and prediction.</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Azure is an open AI platform, supporting not only leading frameworks but also platforms like Hadoop, Spark, and Databricks as well as tools like </a:t>
            </a:r>
            <a:r>
              <a:rPr lang="en-US" sz="1000" dirty="0" err="1">
                <a:latin typeface="Segoe UI" panose="020B0502040204020203" pitchFamily="34" charset="0"/>
                <a:cs typeface="Segoe UI" panose="020B0502040204020203" pitchFamily="34" charset="0"/>
              </a:rPr>
              <a:t>Jupyter</a:t>
            </a:r>
            <a:r>
              <a:rPr lang="en-US" sz="1000" dirty="0">
                <a:latin typeface="Segoe UI" panose="020B0502040204020203" pitchFamily="34" charset="0"/>
                <a:cs typeface="Segoe UI" panose="020B0502040204020203" pitchFamily="34" charset="0"/>
              </a:rPr>
              <a:t> notebooks. And of course, our own Visual Studio and Visual Studio Code have full AI tooling capabilities.</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43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Azure leads on trust. With more certifications than any other cloud provider and our ongoing security investments, compliance and trust is a primary commitment for Microsoft.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This is only a sample of our certifications. See the Azure Trust Center (see Resources) for full </a:t>
            </a:r>
            <a:r>
              <a:rPr lang="en-US" sz="1000" b="0" i="0">
                <a:latin typeface="Segoe UI" panose="020B0502040204020203" pitchFamily="34" charset="0"/>
                <a:cs typeface="Segoe UI" panose="020B0502040204020203" pitchFamily="34" charset="0"/>
              </a:rPr>
              <a:t>details.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a:latin typeface="Segoe UI" panose="020B0502040204020203" pitchFamily="34" charset="0"/>
                <a:cs typeface="Segoe UI" panose="020B0502040204020203" pitchFamily="34" charset="0"/>
              </a:rPr>
              <a:t>Trusted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Microsoft has been talking about trust in the cloud for a while and will continue to do so.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This is only a sampling of our compliance certifications, but we run the gamut.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Azure’s strengths are around security, privacy, and transparency around how we run the cloud. </a:t>
            </a:r>
          </a:p>
          <a:p>
            <a:endParaRPr lang="en-US" sz="1000" b="0" i="0">
              <a:latin typeface="Segoe UI" panose="020B0502040204020203" pitchFamily="34" charset="0"/>
              <a:cs typeface="Segoe UI" panose="020B0502040204020203" pitchFamily="34" charset="0"/>
            </a:endParaRPr>
          </a:p>
          <a:p>
            <a:endParaRPr lang="en-US" sz="1000" b="0" i="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52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provides you unmatched security.  </a:t>
            </a:r>
          </a:p>
          <a:p>
            <a:r>
              <a:rPr lang="en-US" dirty="0"/>
              <a:t>Microsoft invests more than $1B a year and employs more than 3500 security experts to protect your information.</a:t>
            </a:r>
          </a:p>
          <a:p>
            <a:endParaRPr lang="en-US" dirty="0"/>
          </a:p>
          <a:p>
            <a:r>
              <a:rPr lang="en-US" dirty="0"/>
              <a:t>The secure foundation of Azure includes physical infrastructure, biometric security, and DDOS attack protections.</a:t>
            </a:r>
          </a:p>
          <a:p>
            <a:endParaRPr lang="en-US" dirty="0"/>
          </a:p>
          <a:p>
            <a:pPr marL="0" lvl="0" indent="0">
              <a:buFont typeface="Arial" panose="020B0604020202020204" pitchFamily="34" charset="0"/>
              <a:buNone/>
            </a:pPr>
            <a:r>
              <a:rPr lang="en-US" dirty="0"/>
              <a:t>Built-in tools like Azure Security Center help you secure your environment across identity, network, threat protection, and management.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Microsoft offers threat protection which is informed by trillions of signals that we receive every day from more than 1.2B devices scanned, and over 750M Azure user account authentications.  </a:t>
            </a:r>
          </a:p>
          <a:p>
            <a:pPr marL="0" indent="0">
              <a:buNone/>
            </a:pPr>
            <a:r>
              <a:rPr lang="en-US" dirty="0"/>
              <a:t>This volume of data is unprecedented, and we provide you with our unique intelligence with threat protection so you can quickly mitigate any threats.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1/28/2019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815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has 54 regions across the world. This is more than the other major public cloud providers combined.</a:t>
            </a:r>
          </a:p>
          <a:p>
            <a:endParaRPr lang="en-US" dirty="0"/>
          </a:p>
          <a:p>
            <a:r>
              <a:rPr lang="en-US" dirty="0"/>
              <a:t>The Microsoft network that connects all these regions is the second-largest fiber optic network on the planet. (The only larger one is a government network.)</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1/28/2019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9167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000" dirty="0">
                <a:latin typeface="Segoe UI" panose="020B0502040204020203" pitchFamily="34" charset="0"/>
                <a:cs typeface="Segoe UI" panose="020B0502040204020203" pitchFamily="34" charset="0"/>
              </a:rPr>
              <a:t>The modern data estate unifies the organization’s data together in multiple formats: relational, semi-structured, and unstructured.</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Modern data estates enable data to be analyzed in near real time, in addition to more traditional data analytics in batch mode and after the fact.</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And – the modern data estate enables intelligence to be applied to data so that patterns, anomalies, and predictions can be found from the data using machine learning and AI technologies.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2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What is in Azure that we can use to build a modern data estate? Many, many services!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just a subset of all the Azure services available! Remember there are over 100 services in Azure. These are the data services, plus some cross-cutting enabling technologies at the bottom.</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an eye-chart, but we’ll discuss several of these, and how they can fit together to build a modern data estate in the cloud. You will use several of these in the labs today.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1/28/2019 5:05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Scenarios for near real-time stream analytics include</a:t>
            </a:r>
          </a:p>
          <a:p>
            <a:pPr marL="171450" indent="-171450">
              <a:buFont typeface="Arial" panose="020B0604020202020204" pitchFamily="34" charset="0"/>
              <a:buChar char="•"/>
            </a:pPr>
            <a:r>
              <a:rPr lang="en-US" dirty="0"/>
              <a:t>fraud detection (much more useful right when it’s happening than a day later!)</a:t>
            </a:r>
          </a:p>
          <a:p>
            <a:pPr marL="171450" indent="-171450">
              <a:buFont typeface="Arial" panose="020B0604020202020204" pitchFamily="34" charset="0"/>
              <a:buChar char="•"/>
            </a:pPr>
            <a:r>
              <a:rPr lang="en-US" dirty="0"/>
              <a:t>Connected vehicles – to monitor location, speed, vehicle health, and more</a:t>
            </a:r>
          </a:p>
          <a:p>
            <a:pPr marL="171450" indent="-171450">
              <a:buFont typeface="Arial" panose="020B0604020202020204" pitchFamily="34" charset="0"/>
              <a:buChar char="•"/>
            </a:pPr>
            <a:r>
              <a:rPr lang="en-US" dirty="0"/>
              <a:t>Patient monitoring, especially as demographics change the ration of caregivers to people receiving care</a:t>
            </a:r>
          </a:p>
          <a:p>
            <a:pPr marL="171450" indent="-171450">
              <a:buFont typeface="Arial" panose="020B0604020202020204" pitchFamily="34" charset="0"/>
              <a:buChar char="•"/>
            </a:pPr>
            <a:r>
              <a:rPr lang="en-US" dirty="0"/>
              <a:t>Customer behavior and sentiment – so organizations can act (or react) quickly when needed – e.g. a poor experience propagated on social media</a:t>
            </a:r>
          </a:p>
          <a:p>
            <a:pPr marL="171450" indent="-171450">
              <a:buFont typeface="Arial" panose="020B0604020202020204" pitchFamily="34" charset="0"/>
              <a:buChar char="•"/>
            </a:pPr>
            <a:r>
              <a:rPr lang="en-US" dirty="0"/>
              <a:t>Inventory management as shelf stock is depleted</a:t>
            </a:r>
          </a:p>
          <a:p>
            <a:pPr marL="171450" indent="-171450">
              <a:buFont typeface="Arial" panose="020B0604020202020204" pitchFamily="34" charset="0"/>
              <a:buChar char="•"/>
            </a:pPr>
            <a:r>
              <a:rPr lang="en-US" dirty="0"/>
              <a:t>And many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5187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In modern data warehousing, data may be collected from various sources including flat files that are uploaded to storage like Data Lake Store or Azure Storage, or the source data may come from applications that are writing to one more transaction databases. </a:t>
            </a:r>
          </a:p>
          <a:p>
            <a:endParaRPr lang="en-US" dirty="0"/>
          </a:p>
          <a:p>
            <a:r>
              <a:rPr lang="en-US" dirty="0"/>
              <a:t>These “ingest stores” form the source for the data that is processed and ultimately served to applications and dashboards either in a data warehouse or by an analytic store that gets its data from the data warehouse. </a:t>
            </a:r>
          </a:p>
          <a:p>
            <a:endParaRPr lang="en-US" dirty="0"/>
          </a:p>
          <a:p>
            <a:r>
              <a:rPr lang="en-US" dirty="0"/>
              <a:t>The modern data warehouse can serve two functions. It can participate in the data processing in addition to being the data store serving analytic clients.</a:t>
            </a:r>
          </a:p>
          <a:p>
            <a:endParaRPr lang="en-US" dirty="0"/>
          </a:p>
          <a:p>
            <a:r>
              <a:rPr lang="en-US" dirty="0"/>
              <a:t>On this diagram – remember, you can download this deck to look at these slides in detail – we see various stages and, in each stage, some technologies available on Azure that can be used there. We’re going to look at some of these technologies in greater detail, but let’s review the various stages.</a:t>
            </a:r>
          </a:p>
          <a:p>
            <a:endParaRPr lang="en-US" dirty="0"/>
          </a:p>
          <a:p>
            <a:r>
              <a:rPr lang="en-US" dirty="0"/>
              <a:t>Data loading is how we get data into Azure, and more specifically into our data estate.</a:t>
            </a:r>
          </a:p>
          <a:p>
            <a:endParaRPr lang="en-US" dirty="0"/>
          </a:p>
          <a:p>
            <a:r>
              <a:rPr lang="en-US" dirty="0"/>
              <a:t>We ingest data to storage. File storage can use standard Azure blob storage – or, in Azure, can also use Azure Data Lake Store, a store that is optimized for analytics workloads. There are also many choices for structured data storage in operational data stores, across both relational SQL and also NoSQL stores.</a:t>
            </a:r>
          </a:p>
          <a:p>
            <a:endParaRPr lang="en-US" dirty="0"/>
          </a:p>
          <a:p>
            <a:r>
              <a:rPr lang="en-US" dirty="0"/>
              <a:t>Data processing is where data is prepared for later use by various consumers. Here, we might cleanse the data to handle bad or missing data, or we might augment our data with missing data. In a modern data estate with advanced analytics, we might also call out to machine learning or AI services to extract insights from our data.</a:t>
            </a:r>
          </a:p>
          <a:p>
            <a:endParaRPr lang="en-US" dirty="0"/>
          </a:p>
          <a:p>
            <a:r>
              <a:rPr lang="en-US" dirty="0"/>
              <a:t>Processing stores data in serving storage. This layer provides data to consumers, which could be…. Applications, APIs, web apps, BI dashboards, mobile apps, and so on. There are multiple technology choices here also.</a:t>
            </a:r>
          </a:p>
          <a:p>
            <a:endParaRPr lang="en-US" dirty="0"/>
          </a:p>
          <a:p>
            <a:r>
              <a:rPr lang="en-US" dirty="0"/>
              <a:t>Again, this is one version of a well-established pattern. What’s missing from this pattern? Streaming data and a near real time analytics capability. Here, there is typically latency of hours to days after data is generated to when it is first processed and analyzed. While that works well for many analytic workloads such as financial reporting or historical analysis, as we saw on the previous slide there are many use cases where a near real time stream analytics capability can be very useful.</a:t>
            </a:r>
          </a:p>
          <a:p>
            <a:endParaRPr lang="en-US"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1/28/2019 5:05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662766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1746393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a stream analytics pattern, stream data is ingested and is analyzed as it is received. The stream processing technology performs analytics on the stream data itself, for example by using a previously trained machine learning model to score each streaming data point, or by calling out to external services.</a:t>
            </a:r>
          </a:p>
          <a:p>
            <a:endParaRPr lang="en-US" dirty="0"/>
          </a:p>
          <a:p>
            <a:r>
              <a:rPr lang="en-US" dirty="0"/>
              <a:t>The stream is then served to consumers capable of using stream data, such as real-time apps or dashboards.</a:t>
            </a:r>
          </a:p>
          <a:p>
            <a:endParaRPr lang="en-US" dirty="0"/>
          </a:p>
          <a:p>
            <a:r>
              <a:rPr lang="en-US" dirty="0"/>
              <a:t>In the labs today, you’ll use the approach of calling out to a trained AI service exposed as an API, enriching the stream with the results from that AI service, then forwarding the stream to a real-time dashboard.</a:t>
            </a:r>
          </a:p>
          <a:p>
            <a:endParaRPr lang="en-US" dirty="0"/>
          </a:p>
          <a:p>
            <a:r>
              <a:rPr lang="en-US" dirty="0"/>
              <a:t>As we see here, while stream data is analyzed as it is ingested, it is also stored to long-term storage. This storage will enable us to later analyze our stream data along with our historical data, using our established batch analytics architecture, for unification of our data. There are many choices for storage, ranging from blob file storage to SQL, NoSQL, and data lake storage options.</a:t>
            </a:r>
          </a:p>
          <a:p>
            <a:endParaRPr lang="en-US"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1/28/2019 5:05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168036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Merging our two previous, partial architectures together gives us an architecture that does what we mentioned before. Let’s walk through it.</a:t>
            </a:r>
          </a:p>
          <a:p>
            <a:endParaRPr lang="en-US" dirty="0"/>
          </a:p>
          <a:p>
            <a:r>
              <a:rPr lang="en-US" dirty="0"/>
              <a:t>On the left, we have various data sources: both streaming (sensors, IoT) sources as well as our logs, files, media, and business and custom app sources of file and structured data.</a:t>
            </a:r>
          </a:p>
          <a:p>
            <a:endParaRPr lang="en-US" dirty="0"/>
          </a:p>
          <a:p>
            <a:r>
              <a:rPr lang="en-US" dirty="0"/>
              <a:t>We have three ingest paths into this architecture. At the top, we have stream ingestion. In the middle, we have direct to storage, where we have data that’s stored in what we can already use as a source. Then we have data loading for data sources we can’t directly use: this could be data stores that are inaccessible to us (e.g. behind a firewall or across a network connection) or data stores where we need to be careful about any additional processing load, preferring instead to load the data into our data estate and process it there.</a:t>
            </a:r>
          </a:p>
          <a:p>
            <a:endParaRPr lang="en-US" dirty="0"/>
          </a:p>
          <a:p>
            <a:r>
              <a:rPr lang="en-US" dirty="0"/>
              <a:t>We then have stream analytics. These technologies work with the data in our stream. Here, we could augment the data from reference data sources; we could perform calculations (such as aggregations over time windows), and we can call out to machine learning and AI services to derive insights from our data.</a:t>
            </a:r>
          </a:p>
          <a:p>
            <a:endParaRPr lang="en-US" dirty="0"/>
          </a:p>
          <a:p>
            <a:r>
              <a:rPr lang="en-US" dirty="0"/>
              <a:t>There are two output paths from stream analytics shown here. One goes to our storage; as we already discussed, we’ll want to keep our stream data (we could keep both the raw inbound stream data as well as what we process or calculate, of course) so that we can analyze it with all our other data. The other output path from stream analytics goes to our stream consumers: real-time apps and dashboards.</a:t>
            </a:r>
          </a:p>
          <a:p>
            <a:endParaRPr lang="en-US" dirty="0"/>
          </a:p>
          <a:p>
            <a:r>
              <a:rPr lang="en-US" dirty="0"/>
              <a:t>At the bottom, once our various data gets to storage, we have a processing layer after that. ETL (Extract, Transform, Load) activities typically happen here, as well as data cleansing, conformance, augmentation with reference data, and other data engineering activities. Of course, we can also all out to ML and AI services here to batch-score our data and derive insights from it.</a:t>
            </a:r>
          </a:p>
          <a:p>
            <a:endParaRPr lang="en-US" dirty="0"/>
          </a:p>
          <a:p>
            <a:r>
              <a:rPr lang="en-US" dirty="0"/>
              <a:t>From the data processing layer, the data goes to serving storage. As the term implies, this layer is there to “serve” consumers. Various data technologies can make sense here, and can be combined or can co-exist to meet multiple consumer needs.</a:t>
            </a:r>
          </a:p>
        </p:txBody>
      </p:sp>
      <p:sp>
        <p:nvSpPr>
          <p:cNvPr id="4" name="Slide Number Placeholder 3"/>
          <p:cNvSpPr>
            <a:spLocks noGrp="1"/>
          </p:cNvSpPr>
          <p:nvPr>
            <p:ph type="sldNum" sz="quarter" idx="5"/>
          </p:nvPr>
        </p:nvSpPr>
        <p:spPr/>
        <p:txBody>
          <a:bodyPr/>
          <a:lstStyle/>
          <a:p>
            <a:fld id="{CD493308-1CCD-4083-9427-1DD59259FBE4}" type="slidenum">
              <a:rPr lang="en-US" smtClean="0"/>
              <a:t>25</a:t>
            </a:fld>
            <a:endParaRPr lang="en-US"/>
          </a:p>
        </p:txBody>
      </p:sp>
    </p:spTree>
    <p:extLst>
      <p:ext uri="{BB962C8B-B14F-4D97-AF65-F5344CB8AC3E}">
        <p14:creationId xmlns:p14="http://schemas.microsoft.com/office/powerpoint/2010/main" val="2036265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network connectivity options to Azure.</a:t>
            </a:r>
          </a:p>
          <a:p>
            <a:endParaRPr lang="en-US" dirty="0"/>
          </a:p>
          <a:p>
            <a:r>
              <a:rPr lang="en-US" dirty="0"/>
              <a:t>First, TLS connections over the public internet.</a:t>
            </a:r>
          </a:p>
          <a:p>
            <a:endParaRPr lang="en-US" dirty="0"/>
          </a:p>
          <a:p>
            <a:r>
              <a:rPr lang="en-US" dirty="0"/>
              <a:t>Second, VPN connections. Azure supports many leading VPN solutions and offers multiple virtual network appliances.</a:t>
            </a:r>
          </a:p>
          <a:p>
            <a:endParaRPr lang="en-US" dirty="0"/>
          </a:p>
          <a:p>
            <a:r>
              <a:rPr lang="en-US" dirty="0"/>
              <a:t>Third, dedicated ExpressRoute circuits over private connections. These do not go over the public internet, and offer the highest bandwidth and reliability, and the lowest latency.</a:t>
            </a:r>
          </a:p>
          <a:p>
            <a:endParaRPr lang="en-US" dirty="0"/>
          </a:p>
          <a:p>
            <a:r>
              <a:rPr lang="en-US" dirty="0"/>
              <a:t>Various Azure and other data transfer tools work over these connections. Examples include our </a:t>
            </a:r>
            <a:r>
              <a:rPr lang="en-US" dirty="0" err="1"/>
              <a:t>azcopy</a:t>
            </a:r>
            <a:r>
              <a:rPr lang="en-US" dirty="0"/>
              <a:t> and Storage Explorer utilities as well as many other commands and tools.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31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compares various command-line tools in terms of features and sources and destinations. As you see, several of the Apache Hadoop tools are in this table.</a:t>
            </a:r>
          </a:p>
          <a:p>
            <a:endParaRPr lang="en-US" dirty="0"/>
          </a:p>
          <a:p>
            <a:r>
              <a:rPr lang="en-US" dirty="0" err="1"/>
              <a:t>AzCopy</a:t>
            </a:r>
            <a:r>
              <a:rPr lang="en-US" dirty="0"/>
              <a:t> is a command-line tool. You can use this in lab 1 today (you’ll have a choice whether to use this or Storage Explorer, which we’ll come back to in a minute). </a:t>
            </a:r>
            <a:r>
              <a:rPr lang="en-US" dirty="0" err="1"/>
              <a:t>AzCopy</a:t>
            </a:r>
            <a:r>
              <a:rPr lang="en-US" dirty="0"/>
              <a:t> is cross-platform and also works in the Azure portal’s Cloud Shell (which means no download and local install!).</a:t>
            </a:r>
          </a:p>
          <a:p>
            <a:endParaRPr lang="en-US" dirty="0"/>
          </a:p>
          <a:p>
            <a:r>
              <a:rPr lang="en-US" dirty="0"/>
              <a:t>Remember – this deck is downloadable so don’t worry about deciphering all of the information here.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672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various command-line tools we just saw, there are also graphical tools.</a:t>
            </a:r>
          </a:p>
          <a:p>
            <a:endParaRPr lang="en-US" dirty="0"/>
          </a:p>
          <a:p>
            <a:r>
              <a:rPr lang="en-US" dirty="0"/>
              <a:t>Azure Storage Explorer is cross-platform, so you can run it on either Windows or MacOS. This is one of the tools you can use in lab 1 today, if you like.</a:t>
            </a:r>
          </a:p>
          <a:p>
            <a:endParaRPr lang="en-US" dirty="0"/>
          </a:p>
          <a:p>
            <a:r>
              <a:rPr lang="en-US" dirty="0"/>
              <a:t>The Azure portal is a web app, so you can run that in any modern browser on any platform.</a:t>
            </a:r>
          </a:p>
          <a:p>
            <a:endParaRPr lang="en-US" dirty="0"/>
          </a:p>
          <a:p>
            <a:r>
              <a:rPr lang="en-US" dirty="0"/>
              <a:t>Azure Data Factory offers both a full in-browser development and management experience, as well as a Visual Studio extension.</a:t>
            </a:r>
          </a:p>
          <a:p>
            <a:endParaRPr lang="en-US" dirty="0"/>
          </a:p>
          <a:p>
            <a:r>
              <a:rPr lang="en-US" dirty="0"/>
              <a:t>All of these tools are constantly getting additional features and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614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data volumes are far too large to reasonably transfer to Azure over a network connection, even a multi-Gbps ExpressRoute. In these cases, there are physical data transfer methods: Azure Import/Export service and Azure Data Box.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023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offers data movement orchestration with scheduled execution, retry logic, a large set of connectors to many data sources and sinks, and the ability to execute SQL Server Integration Services (SSIS) packages in a PaaS environment!</a:t>
            </a:r>
          </a:p>
          <a:p>
            <a:endParaRPr lang="en-US" dirty="0"/>
          </a:p>
          <a:p>
            <a:r>
              <a:rPr lang="en-US" dirty="0"/>
              <a:t>Today, ADF is a great data movement solution. Soon, ADF will gain significant additional data transformation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087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several requirements when evaluating storage options, including capacity limits (both per object and total), performance and latency, data encryption both in transit and at rest, HDFS compatibility, and replication capabilities both for BC/DR as well as multi-geo scale.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516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two main file storage services:</a:t>
            </a:r>
          </a:p>
          <a:p>
            <a:endParaRPr lang="en-US" dirty="0"/>
          </a:p>
          <a:p>
            <a:r>
              <a:rPr lang="en-US" dirty="0"/>
              <a:t>First, Azure Storage, which includes Blob as well as File (an SMB v3/CIFS service), Queue, and Table (a KVP service); storage tiers; different blob types; and many other features. Blob storage is the general-purpose object store for many scenarios. You will use Blob storage in the labs.</a:t>
            </a:r>
          </a:p>
          <a:p>
            <a:endParaRPr lang="en-US" dirty="0"/>
          </a:p>
          <a:p>
            <a:r>
              <a:rPr lang="en-US" dirty="0"/>
              <a:t>Second, Azure Data Lake Store (ADLS), which is a file system optimized for high-performance analytics workloads, and which has full </a:t>
            </a:r>
            <a:r>
              <a:rPr lang="en-US" dirty="0" err="1"/>
              <a:t>WebHDFS</a:t>
            </a:r>
            <a:r>
              <a:rPr lang="en-US" dirty="0"/>
              <a:t> compatibility layer for integration with the Hadoop ecosystem.</a:t>
            </a:r>
          </a:p>
          <a:p>
            <a:endParaRPr lang="en-US" dirty="0"/>
          </a:p>
          <a:p>
            <a:r>
              <a:rPr lang="en-US" dirty="0"/>
              <a:t>Blob Storage and ADLS are in the process of being united into one Azure storage system with the widest feature set and highest analytic performance. Today, ADLS v2 is a preview feature available for opt-in with Azure Storage. Please note that preview features are not recommended for production deployments, and are not supported like generally available (GA) Azure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53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data storage services spanning relational SMP and MPP as well as NoSQL, OLAP, HDFS, and more. In addition to the PaaS options, there are also IaaS options, both in the Azure Marketplace and by bringing your own image (make sure to check licensing and support).</a:t>
            </a:r>
          </a:p>
          <a:p>
            <a:endParaRPr lang="en-US" dirty="0"/>
          </a:p>
          <a:p>
            <a:r>
              <a:rPr lang="en-US" dirty="0"/>
              <a:t>There are several managed relational options, including Azure SQL DB (based on the same engine as Microsoft SQL Server) and leading open-source offerings like MySQL, Postgres, and MariaDB. There is also Azure SQL Data Warehouse, currently leading on many industry benchmarks, and Snowflake for MPP data warehouse options.</a:t>
            </a:r>
          </a:p>
          <a:p>
            <a:endParaRPr lang="en-US" dirty="0"/>
          </a:p>
          <a:p>
            <a:r>
              <a:rPr lang="en-US" dirty="0"/>
              <a:t>Cosmos DB is Azure’s planet-spanning, multi-model NoSQL “and a lot more” database. It has features like automatic indexing, multi-master writes and conflict resolution, tunable consistency models, change feeds, data models including SQL, graph, and table, protocol compatibility with Cassandra and MongoDB, and much more.</a:t>
            </a:r>
          </a:p>
          <a:p>
            <a:endParaRPr lang="en-US" dirty="0"/>
          </a:p>
          <a:p>
            <a:r>
              <a:rPr lang="en-US" dirty="0"/>
              <a:t>Azure offers a managed Hadoop stack service, HDInsight. This service includes most Apache Hadoop </a:t>
            </a:r>
            <a:r>
              <a:rPr lang="en-US" dirty="0" err="1"/>
              <a:t>capabitilies</a:t>
            </a:r>
            <a:r>
              <a:rPr lang="en-US" dirty="0"/>
              <a:t> like Spark, Hive, Sqoop, Ambari, and many more. It also offers the ability to pause compute when not needed while maintaining data storage integrity: this is a great way to optimize cluster costs when clusters do not need to be operational 24/7.</a:t>
            </a:r>
          </a:p>
          <a:p>
            <a:endParaRPr lang="en-US" dirty="0"/>
          </a:p>
          <a:p>
            <a:r>
              <a:rPr lang="en-US" dirty="0"/>
              <a:t>Snowflake is also available on Azure since last summer!</a:t>
            </a:r>
          </a:p>
          <a:p>
            <a:endParaRPr lang="en-US" dirty="0"/>
          </a:p>
          <a:p>
            <a:r>
              <a:rPr lang="en-US" dirty="0"/>
              <a:t>Finally, of course there are IaaS (infrastructure as a service) options, both in the Azure Marketplace (such as SQL Server and Oracle VM images) as well as by bringing or installing your own software on Azure Linux or Windows Virtual Machines. Please make sure you check all licensing and support terms.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863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resources for today’s event are at the first link, which points to a public </a:t>
            </a:r>
            <a:r>
              <a:rPr lang="en-US" dirty="0" err="1"/>
              <a:t>github</a:t>
            </a:r>
            <a:r>
              <a:rPr lang="en-US" dirty="0"/>
              <a:t> repository which we will keep updated as this event evolves. For example, when new Azure capabilities are released, we may change the technologies or procedures used in this event.</a:t>
            </a:r>
          </a:p>
          <a:p>
            <a:endParaRPr lang="en-US" dirty="0"/>
          </a:p>
          <a:p>
            <a:r>
              <a:rPr lang="en-US" dirty="0"/>
              <a:t>The second link is valid only for today. Please use it to provision an Azure environment that you can use for all the hands-on labs today. These environments will be deleted after ten (10) hours, so please ensure that you preserve anything you do there that you do not want to lose. Remember that you can access the lab docs for this event anytime at the top link.</a:t>
            </a:r>
          </a:p>
        </p:txBody>
      </p:sp>
      <p:sp>
        <p:nvSpPr>
          <p:cNvPr id="4" name="Slide Number Placeholder 3"/>
          <p:cNvSpPr>
            <a:spLocks noGrp="1"/>
          </p:cNvSpPr>
          <p:nvPr>
            <p:ph type="sldNum" sz="quarter" idx="5"/>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3038694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mn-lt"/>
              </a:rPr>
              <a:t>on-premises they are not supported by Microsoft and the capabilities/features may not be identical. </a:t>
            </a:r>
          </a:p>
          <a:p>
            <a:pPr marL="171450" indent="-171450">
              <a:buFont typeface="Arial" panose="020B0604020202020204" pitchFamily="34" charset="0"/>
              <a:buChar char="•"/>
            </a:pPr>
            <a:endParaRPr lang="en-US" sz="1200" dirty="0">
              <a:latin typeface="+mn-lt"/>
            </a:endParaRPr>
          </a:p>
          <a:p>
            <a:pPr marL="0" indent="0">
              <a:buFont typeface="Arial" panose="020B0604020202020204" pitchFamily="34" charset="0"/>
              <a:buNone/>
            </a:pPr>
            <a:r>
              <a:rPr lang="en-US" sz="1200" dirty="0">
                <a:latin typeface="+mn-lt"/>
              </a:rPr>
              <a:t>These considerations apply both to Stream Ingestion as well as Stream Analytics services (in the next section).</a:t>
            </a:r>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38</a:t>
            </a:fld>
            <a:endParaRPr lang="en-US"/>
          </a:p>
        </p:txBody>
      </p:sp>
    </p:spTree>
    <p:extLst>
      <p:ext uri="{BB962C8B-B14F-4D97-AF65-F5344CB8AC3E}">
        <p14:creationId xmlns:p14="http://schemas.microsoft.com/office/powerpoint/2010/main" val="204629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39</a:t>
            </a:fld>
            <a:endParaRPr lang="en-US"/>
          </a:p>
        </p:txBody>
      </p:sp>
    </p:spTree>
    <p:extLst>
      <p:ext uri="{BB962C8B-B14F-4D97-AF65-F5344CB8AC3E}">
        <p14:creationId xmlns:p14="http://schemas.microsoft.com/office/powerpoint/2010/main" val="999420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40</a:t>
            </a:fld>
            <a:endParaRPr lang="en-US"/>
          </a:p>
        </p:txBody>
      </p:sp>
    </p:spTree>
    <p:extLst>
      <p:ext uri="{BB962C8B-B14F-4D97-AF65-F5344CB8AC3E}">
        <p14:creationId xmlns:p14="http://schemas.microsoft.com/office/powerpoint/2010/main" val="4095232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790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Offers managed rebalance of replicas and partitions across Azure update domains and fault domains for high availability of Kafka partitions on environments with a multidimensional view of a rack. See the open-source tool here (https://github.com/hdinsight/hdinsight-kafka-tools)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Azure is the only public cloud to offer Apache Kafka as a managed service.</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Apache Kafka is one of the (7) HDInsight Cluster Types.</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Can be provisioned directly from the Azure Portal (like the other cluster types).</a:t>
            </a:r>
          </a:p>
          <a:p>
            <a:pPr marL="742950" lvl="1" indent="-285750">
              <a:lnSpc>
                <a:spcPct val="90000"/>
              </a:lnSpc>
              <a:spcAft>
                <a:spcPts val="600"/>
              </a:spcAft>
              <a:buFont typeface="Wingdings" panose="05000000000000000000" pitchFamily="2" charset="2"/>
              <a:buChar char="§"/>
            </a:pPr>
            <a:r>
              <a:rPr lang="en-US" sz="1600" dirty="0"/>
              <a:t>You can choose from a wide range of Azure machine types for the Apache Kafka cluster nodes.</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Offers a 99.9% SLA</a:t>
            </a:r>
          </a:p>
          <a:p>
            <a:pPr marL="742950" lvl="1" indent="-285750">
              <a:spcAft>
                <a:spcPts val="600"/>
              </a:spcAft>
              <a:buFont typeface="Wingdings" panose="05000000000000000000" pitchFamily="2" charset="2"/>
              <a:buChar char="§"/>
            </a:pPr>
            <a:r>
              <a:rPr lang="en-US" sz="1600" dirty="0"/>
              <a:t>This includes installation, configuration, and management of open source components</a:t>
            </a:r>
          </a:p>
          <a:p>
            <a:pPr marL="742950" lvl="1" indent="-285750">
              <a:spcAft>
                <a:spcPts val="600"/>
              </a:spcAft>
              <a:buFont typeface="Wingdings" panose="05000000000000000000" pitchFamily="2" charset="2"/>
              <a:buChar char="§"/>
            </a:pPr>
            <a:r>
              <a:rPr lang="en-US" sz="1600" dirty="0"/>
              <a:t>HDInsight additionally provisions and monitors a Zookeeper quorum as part of the cluster shape</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There is no additional charge for running Kafka clusters</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Clusters can be scaled within minutes HDInsight takes care of provisioning the new nodes.</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Out-of-box management using Azure Operations Management Suite (OMS)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703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A typical HDInsight Kafka cluster consists of:</a:t>
            </a:r>
          </a:p>
          <a:p>
            <a:pPr marL="800100" lvl="1" indent="-342900">
              <a:lnSpc>
                <a:spcPct val="90000"/>
              </a:lnSpc>
              <a:spcAft>
                <a:spcPts val="600"/>
              </a:spcAft>
              <a:buFont typeface="Arial" panose="020B0604020202020204" pitchFamily="34" charset="0"/>
              <a:buChar char="•"/>
            </a:pPr>
            <a:r>
              <a:rPr lang="en-US" dirty="0"/>
              <a:t>3 or more worker nodes (at least 3 for data high availability)</a:t>
            </a:r>
          </a:p>
          <a:p>
            <a:pPr marL="800100" lvl="1" indent="-342900">
              <a:lnSpc>
                <a:spcPct val="90000"/>
              </a:lnSpc>
              <a:spcAft>
                <a:spcPts val="600"/>
              </a:spcAft>
              <a:buFont typeface="Arial" panose="020B0604020202020204" pitchFamily="34" charset="0"/>
              <a:buChar char="•"/>
            </a:pPr>
            <a:r>
              <a:rPr lang="en-US" dirty="0"/>
              <a:t>2 head nodes (for redundancy)</a:t>
            </a:r>
          </a:p>
          <a:p>
            <a:pPr marL="800100" lvl="1" indent="-342900">
              <a:lnSpc>
                <a:spcPct val="90000"/>
              </a:lnSpc>
              <a:spcAft>
                <a:spcPts val="600"/>
              </a:spcAft>
              <a:buFont typeface="Arial" panose="020B0604020202020204" pitchFamily="34" charset="0"/>
              <a:buChar char="•"/>
            </a:pPr>
            <a:r>
              <a:rPr lang="en-US" dirty="0"/>
              <a:t>3 Zookeeper nodes</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Kafka is I/O heavy, so </a:t>
            </a:r>
            <a:r>
              <a:rPr lang="en-US" sz="2000" dirty="0">
                <a:gradFill>
                  <a:gsLst>
                    <a:gs pos="2917">
                      <a:schemeClr val="tx1"/>
                    </a:gs>
                    <a:gs pos="30000">
                      <a:schemeClr val="tx1"/>
                    </a:gs>
                  </a:gsLst>
                  <a:lin ang="5400000" scaled="0"/>
                </a:gradFill>
                <a:hlinkClick r:id="rId3"/>
              </a:rPr>
              <a:t>Azure Managed Disks </a:t>
            </a:r>
            <a:r>
              <a:rPr lang="en-US" sz="2000" dirty="0">
                <a:gradFill>
                  <a:gsLst>
                    <a:gs pos="2917">
                      <a:schemeClr val="tx1"/>
                    </a:gs>
                    <a:gs pos="30000">
                      <a:schemeClr val="tx1"/>
                    </a:gs>
                  </a:gsLst>
                  <a:lin ang="5400000" scaled="0"/>
                </a:gradFill>
              </a:rPr>
              <a:t>are used to provide high throughput and provide more storage per node. </a:t>
            </a:r>
          </a:p>
          <a:p>
            <a:pPr marL="800100" lvl="1" indent="-342900">
              <a:lnSpc>
                <a:spcPct val="90000"/>
              </a:lnSpc>
              <a:spcAft>
                <a:spcPts val="600"/>
              </a:spcAft>
              <a:buFont typeface="Arial" panose="020B0604020202020204" pitchFamily="34" charset="0"/>
              <a:buChar char="•"/>
            </a:pPr>
            <a:r>
              <a:rPr lang="en-US" dirty="0"/>
              <a:t>Managed disk can be either Standard (HDD) or Premium (SSD). Premium disks are used with DS and GS series VMs.</a:t>
            </a:r>
          </a:p>
          <a:p>
            <a:pPr marL="800100" lvl="1" indent="-342900">
              <a:lnSpc>
                <a:spcPct val="90000"/>
              </a:lnSpc>
              <a:spcAft>
                <a:spcPts val="600"/>
              </a:spcAft>
              <a:buFont typeface="Arial" panose="020B0604020202020204" pitchFamily="34" charset="0"/>
              <a:buChar char="•"/>
            </a:pPr>
            <a:r>
              <a:rPr lang="en-US" dirty="0"/>
              <a:t>Users can deploy Kafka clusters with managed disks straight from Azure portal, with no signup necessary.</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The number of disks used per node can be configured during HDInsight cluster creation (</a:t>
            </a:r>
            <a:r>
              <a:rPr lang="en-US" i="1" dirty="0">
                <a:gradFill>
                  <a:gsLst>
                    <a:gs pos="2917">
                      <a:schemeClr val="tx1"/>
                    </a:gs>
                    <a:gs pos="30000">
                      <a:schemeClr val="tx1"/>
                    </a:gs>
                  </a:gsLst>
                  <a:lin ang="5400000" scaled="0"/>
                </a:gradFill>
              </a:rPr>
              <a:t>up to 16 TB per node</a:t>
            </a:r>
            <a:r>
              <a:rPr lang="en-US" dirty="0">
                <a:gradFill>
                  <a:gsLst>
                    <a:gs pos="2917">
                      <a:schemeClr val="tx1"/>
                    </a:gs>
                    <a:gs pos="30000">
                      <a:schemeClr val="tx1"/>
                    </a:gs>
                  </a:gsLst>
                  <a:lin ang="5400000" scaled="0"/>
                </a:gradFill>
              </a:rPr>
              <a: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378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Light" panose="020B0502040204020203" pitchFamily="34" charset="0"/>
                <a:cs typeface="Segoe UI Light" panose="020B0502040204020203" pitchFamily="34" charset="0"/>
              </a:rPr>
              <a:t>NOTE: The Kafka service is limited to communication within the virtual network. Apache Kafka on HDInsight does not provide access to the Kafka brokers over the public internet. Anything that talks to Kafka must be in the same Azure virtual network as the nodes in the Kafka cluster as shown in the figures.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020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0321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204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47</a:t>
            </a:fld>
            <a:endParaRPr lang="en-US"/>
          </a:p>
        </p:txBody>
      </p:sp>
    </p:spTree>
    <p:extLst>
      <p:ext uri="{BB962C8B-B14F-4D97-AF65-F5344CB8AC3E}">
        <p14:creationId xmlns:p14="http://schemas.microsoft.com/office/powerpoint/2010/main" val="1480347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a quick technical overview of the Microsoft Azure cloud platform. This won’t be an exhaustive review; please see the Resources at the end of this deck for much, much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739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Event Hubs Quotas and Limits: https://docs.microsoft.com/en-us/azure/event-hubs/event-hubs-quotas </a:t>
            </a:r>
          </a:p>
        </p:txBody>
      </p:sp>
      <p:sp>
        <p:nvSpPr>
          <p:cNvPr id="4" name="Slide Number Placeholder 3"/>
          <p:cNvSpPr>
            <a:spLocks noGrp="1"/>
          </p:cNvSpPr>
          <p:nvPr>
            <p:ph type="sldNum" sz="quarter" idx="10"/>
          </p:nvPr>
        </p:nvSpPr>
        <p:spPr/>
        <p:txBody>
          <a:bodyPr/>
          <a:lstStyle/>
          <a:p>
            <a:fld id="{4484ABEE-72D2-4711-B507-13A06E438805}" type="slidenum">
              <a:rPr lang="en-US" smtClean="0"/>
              <a:t>48</a:t>
            </a:fld>
            <a:endParaRPr lang="en-US"/>
          </a:p>
        </p:txBody>
      </p:sp>
    </p:spTree>
    <p:extLst>
      <p:ext uri="{BB962C8B-B14F-4D97-AF65-F5344CB8AC3E}">
        <p14:creationId xmlns:p14="http://schemas.microsoft.com/office/powerpoint/2010/main" val="10718591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285750" defTabSz="2689159">
              <a:spcBef>
                <a:spcPts val="600"/>
              </a:spcBef>
              <a:spcAft>
                <a:spcPts val="600"/>
              </a:spcAft>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Based on the concept of Event </a:t>
            </a:r>
            <a:r>
              <a:rPr lang="en-US" b="1" dirty="0">
                <a:latin typeface="Segoe UI Light" panose="020B0502040204020203" pitchFamily="34" charset="0"/>
                <a:cs typeface="Segoe UI Light" panose="020B0502040204020203" pitchFamily="34" charset="0"/>
              </a:rPr>
              <a:t>Producers</a:t>
            </a:r>
            <a:r>
              <a:rPr lang="en-US" dirty="0">
                <a:latin typeface="Segoe UI Light" panose="020B0502040204020203" pitchFamily="34" charset="0"/>
                <a:cs typeface="Segoe UI Light" panose="020B0502040204020203" pitchFamily="34" charset="0"/>
              </a:rPr>
              <a:t> and </a:t>
            </a:r>
            <a:r>
              <a:rPr lang="en-US" b="1" dirty="0">
                <a:latin typeface="Segoe UI Light" panose="020B0502040204020203" pitchFamily="34" charset="0"/>
                <a:cs typeface="Segoe UI Light" panose="020B0502040204020203" pitchFamily="34" charset="0"/>
              </a:rPr>
              <a:t>Consumers</a:t>
            </a:r>
          </a:p>
          <a:p>
            <a:pPr marL="742950" lvl="2" indent="-285750" defTabSz="2689159">
              <a:spcBef>
                <a:spcPts val="600"/>
              </a:spcBef>
              <a:spcAft>
                <a:spcPts val="600"/>
              </a:spcAft>
              <a:buFont typeface="Wingdings" panose="05000000000000000000" pitchFamily="2" charset="2"/>
              <a:buChar char="§"/>
            </a:pPr>
            <a:r>
              <a:rPr lang="en-US" sz="1600" dirty="0">
                <a:latin typeface="Segoe UI Light" panose="020B0502040204020203" pitchFamily="34" charset="0"/>
                <a:cs typeface="Segoe UI Light" panose="020B0502040204020203" pitchFamily="34" charset="0"/>
              </a:rPr>
              <a:t>Producers send data to an event hub. Connect via AMQP 1.0 or HTTPS</a:t>
            </a:r>
          </a:p>
          <a:p>
            <a:pPr marL="742950" lvl="2" indent="-285750" defTabSz="2689159">
              <a:spcBef>
                <a:spcPts val="600"/>
              </a:spcBef>
              <a:spcAft>
                <a:spcPts val="600"/>
              </a:spcAft>
              <a:buFont typeface="Wingdings" panose="05000000000000000000" pitchFamily="2" charset="2"/>
              <a:buChar char="§"/>
            </a:pPr>
            <a:r>
              <a:rPr lang="en-US" sz="1600" dirty="0">
                <a:latin typeface="Segoe UI Light" panose="020B0502040204020203" pitchFamily="34" charset="0"/>
                <a:cs typeface="Segoe UI Light" panose="020B0502040204020203" pitchFamily="34" charset="0"/>
              </a:rPr>
              <a:t>Consumers read event data from an event hub. Connect via AMQP 1.0.</a:t>
            </a:r>
          </a:p>
          <a:p>
            <a:pPr marL="285750" lvl="1" indent="-285750" defTabSz="2689159">
              <a:spcBef>
                <a:spcPts val="600"/>
              </a:spcBef>
              <a:spcAft>
                <a:spcPts val="600"/>
              </a:spcAft>
              <a:buFont typeface="Wingdings" panose="05000000000000000000" pitchFamily="2" charset="2"/>
              <a:buChar char="§"/>
            </a:pPr>
            <a:r>
              <a:rPr lang="en-US" b="1" dirty="0">
                <a:latin typeface="Segoe UI Light" panose="020B0502040204020203" pitchFamily="34" charset="0"/>
                <a:cs typeface="Segoe UI Light" panose="020B0502040204020203" pitchFamily="34" charset="0"/>
                <a:hlinkClick r:id="rId3"/>
              </a:rPr>
              <a:t>SAS tokens</a:t>
            </a:r>
            <a:r>
              <a:rPr lang="en-US" dirty="0">
                <a:latin typeface="Segoe UI Light" panose="020B0502040204020203" pitchFamily="34" charset="0"/>
                <a:cs typeface="Segoe UI Light" panose="020B0502040204020203" pitchFamily="34" charset="0"/>
              </a:rPr>
              <a:t>: Identifies and authenticates the event publisher.</a:t>
            </a:r>
          </a:p>
          <a:p>
            <a:pPr marL="285750" lvl="1" indent="-285750" defTabSz="2689159">
              <a:spcBef>
                <a:spcPts val="600"/>
              </a:spcBef>
              <a:spcAft>
                <a:spcPts val="600"/>
              </a:spcAft>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Data can be captured automatically in either </a:t>
            </a:r>
            <a:r>
              <a:rPr lang="en-US" i="1" dirty="0">
                <a:latin typeface="Segoe UI Light" panose="020B0502040204020203" pitchFamily="34" charset="0"/>
                <a:cs typeface="Segoe UI Light" panose="020B0502040204020203" pitchFamily="34" charset="0"/>
              </a:rPr>
              <a:t>Azure Blob Storage or Azure Data Lake Store. </a:t>
            </a:r>
            <a:r>
              <a:rPr lang="en-US" dirty="0">
                <a:latin typeface="Segoe UI Light" panose="020B0502040204020203" pitchFamily="34" charset="0"/>
                <a:cs typeface="Segoe UI Light" panose="020B0502040204020203" pitchFamily="34" charset="0"/>
              </a:rPr>
              <a:t>Captured data is stored in AVRO format.</a:t>
            </a:r>
          </a:p>
          <a:p>
            <a:pPr marL="285750" lvl="1" indent="-285750" defTabSz="2689159">
              <a:spcBef>
                <a:spcPts val="600"/>
              </a:spcBef>
              <a:spcAft>
                <a:spcPts val="600"/>
              </a:spcAft>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Data is stored by default for 24 hours</a:t>
            </a:r>
            <a:r>
              <a:rPr lang="en-US" dirty="0">
                <a:latin typeface="Segoe UI Light" panose="020B0502040204020203" pitchFamily="34" charset="0"/>
              </a:rPr>
              <a:t>. 84 GB of storage is included per Throughput Unit (TU)</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49</a:t>
            </a:fld>
            <a:endParaRPr lang="en-US"/>
          </a:p>
        </p:txBody>
      </p:sp>
    </p:spTree>
    <p:extLst>
      <p:ext uri="{BB962C8B-B14F-4D97-AF65-F5344CB8AC3E}">
        <p14:creationId xmlns:p14="http://schemas.microsoft.com/office/powerpoint/2010/main" val="2129116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en-US" sz="1200">
                <a:latin typeface="Segoe UI Semilight" panose="020B0402040204020203" pitchFamily="34" charset="0"/>
                <a:cs typeface="Segoe UI Semilight" panose="020B0402040204020203" pitchFamily="34" charset="0"/>
              </a:rPr>
              <a:t>Note that other service may have a similar latency, but there are no publicly available numbers.</a:t>
            </a:r>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50</a:t>
            </a:fld>
            <a:endParaRPr lang="en-US"/>
          </a:p>
        </p:txBody>
      </p:sp>
    </p:spTree>
    <p:extLst>
      <p:ext uri="{BB962C8B-B14F-4D97-AF65-F5344CB8AC3E}">
        <p14:creationId xmlns:p14="http://schemas.microsoft.com/office/powerpoint/2010/main" val="533241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51</a:t>
            </a:fld>
            <a:endParaRPr lang="en-US"/>
          </a:p>
        </p:txBody>
      </p:sp>
    </p:spTree>
    <p:extLst>
      <p:ext uri="{BB962C8B-B14F-4D97-AF65-F5344CB8AC3E}">
        <p14:creationId xmlns:p14="http://schemas.microsoft.com/office/powerpoint/2010/main" val="3888749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A fully-managed Serverless Azure service.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Scales to support billions of devices and assets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Linux, iOS, Android, Linux, Windows and real-time operating system (RTOS) devices.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reliable bi-directional communication (device-to-cloud and cloud-to-device)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Ingests data in real-time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Can manage IoT devices at scale with device management</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Extends the power of the cloud to edge devices with </a:t>
            </a:r>
            <a:r>
              <a:rPr lang="en-US" sz="1800">
                <a:solidFill>
                  <a:schemeClr val="accent5"/>
                </a:solidFill>
                <a:latin typeface="Segoe UI Semilight" panose="020B0402040204020203" pitchFamily="34" charset="0"/>
                <a:hlinkClick r:id="rId3"/>
              </a:rPr>
              <a:t>Azure IoT Edge</a:t>
            </a:r>
            <a:endParaRPr lang="en-US" sz="1800">
              <a:solidFill>
                <a:schemeClr val="accent5"/>
              </a:solidFill>
              <a:latin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52</a:t>
            </a:fld>
            <a:endParaRPr lang="en-US"/>
          </a:p>
        </p:txBody>
      </p:sp>
    </p:spTree>
    <p:extLst>
      <p:ext uri="{BB962C8B-B14F-4D97-AF65-F5344CB8AC3E}">
        <p14:creationId xmlns:p14="http://schemas.microsoft.com/office/powerpoint/2010/main" val="31680906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53</a:t>
            </a:fld>
            <a:endParaRPr lang="en-US"/>
          </a:p>
        </p:txBody>
      </p:sp>
    </p:spTree>
    <p:extLst>
      <p:ext uri="{BB962C8B-B14F-4D97-AF65-F5344CB8AC3E}">
        <p14:creationId xmlns:p14="http://schemas.microsoft.com/office/powerpoint/2010/main" val="8704065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54</a:t>
            </a:fld>
            <a:endParaRPr lang="en-US"/>
          </a:p>
        </p:txBody>
      </p:sp>
    </p:spTree>
    <p:extLst>
      <p:ext uri="{BB962C8B-B14F-4D97-AF65-F5344CB8AC3E}">
        <p14:creationId xmlns:p14="http://schemas.microsoft.com/office/powerpoint/2010/main" val="2288865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55</a:t>
            </a:fld>
            <a:endParaRPr lang="en-US"/>
          </a:p>
        </p:txBody>
      </p:sp>
    </p:spTree>
    <p:extLst>
      <p:ext uri="{BB962C8B-B14F-4D97-AF65-F5344CB8AC3E}">
        <p14:creationId xmlns:p14="http://schemas.microsoft.com/office/powerpoint/2010/main" val="17581027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56</a:t>
            </a:fld>
            <a:endParaRPr lang="en-US"/>
          </a:p>
        </p:txBody>
      </p:sp>
    </p:spTree>
    <p:extLst>
      <p:ext uri="{BB962C8B-B14F-4D97-AF65-F5344CB8AC3E}">
        <p14:creationId xmlns:p14="http://schemas.microsoft.com/office/powerpoint/2010/main" val="22255066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57</a:t>
            </a:fld>
            <a:endParaRPr lang="en-US"/>
          </a:p>
        </p:txBody>
      </p:sp>
    </p:spTree>
    <p:extLst>
      <p:ext uri="{BB962C8B-B14F-4D97-AF65-F5344CB8AC3E}">
        <p14:creationId xmlns:p14="http://schemas.microsoft.com/office/powerpoint/2010/main" val="94215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organizations consider cloud? Why would an organization like our scenario’s taxi companies go hybrid cloud, or even cloud first?</a:t>
            </a:r>
          </a:p>
          <a:p>
            <a:endParaRPr lang="en-US" dirty="0"/>
          </a:p>
          <a:p>
            <a:r>
              <a:rPr lang="en-US" dirty="0"/>
              <a:t>Traditional datacenters have long served us well. But there is a significant hardware cost, both to provision and to maintain and scale it. IT teams have to handle everything from power and cooling all the way up to deploying software and patches. When many teams in an organization depend on datacenter infrastructure, siloed communications can negatively affect the organization’s agility.</a:t>
            </a:r>
          </a:p>
          <a:p>
            <a:endParaRPr lang="en-US" dirty="0"/>
          </a:p>
          <a:p>
            <a:r>
              <a:rPr lang="en-US" dirty="0"/>
              <a:t>Public cloud is built on industry-standard hardware, and generally customers do not need to worry about the details of the underlying hardware. Cloud provides elasticity to scale up and down rapidly, and allows organizations to adopt a service- and capability-centric technology operations model, and to adjust the balance between cap ex and op ex flexibly and quickly.</a:t>
            </a:r>
          </a:p>
          <a:p>
            <a:endParaRPr lang="en-US" dirty="0"/>
          </a:p>
          <a:p>
            <a:r>
              <a:rPr lang="en-US" dirty="0"/>
              <a:t>Cloud adoption is on the rise. The public cloud market is growing rapidly as organizations realize the benefits of adding, or moving to, cloud.</a:t>
            </a:r>
          </a:p>
        </p:txBody>
      </p:sp>
      <p:sp>
        <p:nvSpPr>
          <p:cNvPr id="4" name="Slide Number Placeholder 3"/>
          <p:cNvSpPr>
            <a:spLocks noGrp="1"/>
          </p:cNvSpPr>
          <p:nvPr>
            <p:ph type="sldNum" sz="quarter" idx="10"/>
          </p:nvPr>
        </p:nvSpPr>
        <p:spPr/>
        <p:txBody>
          <a:bodyPr/>
          <a:lstStyle/>
          <a:p>
            <a:fld id="{EB10AE00-9487-4AE7-85BC-4EE654B28B68}" type="slidenum">
              <a:rPr lang="en-US" smtClean="0"/>
              <a:t>6</a:t>
            </a:fld>
            <a:endParaRPr lang="en-US" dirty="0"/>
          </a:p>
        </p:txBody>
      </p:sp>
    </p:spTree>
    <p:extLst>
      <p:ext uri="{BB962C8B-B14F-4D97-AF65-F5344CB8AC3E}">
        <p14:creationId xmlns:p14="http://schemas.microsoft.com/office/powerpoint/2010/main" val="41160721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major PaaS streaming ingestion options on Azure. There are also IaaS options, but we’ll focus on PaaS today.</a:t>
            </a:r>
          </a:p>
          <a:p>
            <a:endParaRPr lang="en-US" dirty="0"/>
          </a:p>
          <a:p>
            <a:r>
              <a:rPr lang="en-US" dirty="0"/>
              <a:t>HDInsight is the managed Hadoop stack service on Azure, with capabilities including Spark and many other tools including Apache Kafka.</a:t>
            </a:r>
          </a:p>
          <a:p>
            <a:endParaRPr lang="en-US" dirty="0"/>
          </a:p>
          <a:p>
            <a:r>
              <a:rPr lang="en-US" dirty="0"/>
              <a:t>Azure Event Hubs is a managed, high-throughput stream ingestion service. You will use Event Hubs in the labs today.</a:t>
            </a:r>
          </a:p>
          <a:p>
            <a:endParaRPr lang="en-US" dirty="0"/>
          </a:p>
          <a:p>
            <a:r>
              <a:rPr lang="en-US" dirty="0"/>
              <a:t>Azure IoT Hub is a full-featured, managed IoT service offering bi-directional capabilities, device management, and many more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895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details about the three stream ingestion technologies.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9858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61</a:t>
            </a:fld>
            <a:endParaRPr lang="en-US"/>
          </a:p>
        </p:txBody>
      </p:sp>
    </p:spTree>
    <p:extLst>
      <p:ext uri="{BB962C8B-B14F-4D97-AF65-F5344CB8AC3E}">
        <p14:creationId xmlns:p14="http://schemas.microsoft.com/office/powerpoint/2010/main" val="35819735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62</a:t>
            </a:fld>
            <a:endParaRPr lang="en-US"/>
          </a:p>
        </p:txBody>
      </p:sp>
    </p:spTree>
    <p:extLst>
      <p:ext uri="{BB962C8B-B14F-4D97-AF65-F5344CB8AC3E}">
        <p14:creationId xmlns:p14="http://schemas.microsoft.com/office/powerpoint/2010/main" val="3986776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34293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10638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08FA8-288C-4869-9BC8-74D14658129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40588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4274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1503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310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Over 95% of the Fortune 500 are already using Microsoft’s public cloud platform,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5:05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672525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a:t>Addresses many of  the pain points with DStreams.</a:t>
            </a:r>
          </a:p>
          <a:p>
            <a:pPr>
              <a:buFont typeface="Wingdings" panose="05000000000000000000" pitchFamily="2" charset="2"/>
              <a:buChar char="§"/>
            </a:pPr>
            <a:r>
              <a:rPr lang="en-US"/>
              <a:t>Enables the development o f “Continuous Applications” that need to interact with batch data, interactive analysis, ML etc.</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21514F-B9F8-4EA3-A4C8-67978434ADF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59693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a:t>Addresses many of  the pain points with DStreams.</a:t>
            </a:r>
          </a:p>
          <a:p>
            <a:pPr>
              <a:buFont typeface="Wingdings" panose="05000000000000000000" pitchFamily="2" charset="2"/>
              <a:buChar char="§"/>
            </a:pPr>
            <a:r>
              <a:rPr lang="en-US"/>
              <a:t>Enables the development o f “Continuous Applications” that need to interact with batch data, interactive analysis, ML etc.</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21514F-B9F8-4EA3-A4C8-67978434ADF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61275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2683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6481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a:lnSpc>
                <a:spcPct val="100000"/>
              </a:lnSpc>
              <a:spcBef>
                <a:spcPts val="600"/>
              </a:spcBef>
              <a:buNone/>
            </a:pPr>
            <a:r>
              <a:rPr lang="en-US" sz="1800" kern="1200">
                <a:solidFill>
                  <a:schemeClr val="tx1"/>
                </a:solidFill>
                <a:latin typeface="Segoe UI Light" pitchFamily="34" charset="0"/>
                <a:ea typeface="+mn-ea"/>
                <a:cs typeface="+mn-cs"/>
              </a:rPr>
              <a:t>Provide Open source Apache Storm as a fully </a:t>
            </a:r>
            <a:r>
              <a:rPr lang="en-US" sz="1800">
                <a:latin typeface="Segoe UI Semibold" panose="020B0702040204020203" pitchFamily="34" charset="0"/>
                <a:cs typeface="Segoe UI Semibold" panose="020B0702040204020203" pitchFamily="34" charset="0"/>
              </a:rPr>
              <a:t>managed service</a:t>
            </a:r>
          </a:p>
          <a:p>
            <a:pPr marL="342900" lvl="1" indent="0">
              <a:lnSpc>
                <a:spcPct val="100000"/>
              </a:lnSpc>
              <a:spcBef>
                <a:spcPts val="100"/>
              </a:spcBef>
              <a:spcAft>
                <a:spcPts val="300"/>
              </a:spcAft>
              <a:buNone/>
            </a:pPr>
            <a:r>
              <a:rPr lang="en-US" sz="1400"/>
              <a:t>SLA of 99.9% up time </a:t>
            </a:r>
          </a:p>
          <a:p>
            <a:pPr lvl="0" indent="0">
              <a:lnSpc>
                <a:spcPct val="100000"/>
              </a:lnSpc>
              <a:spcBef>
                <a:spcPts val="600"/>
              </a:spcBef>
              <a:buNone/>
            </a:pPr>
            <a:r>
              <a:rPr lang="en-US" sz="1800" kern="1200">
                <a:solidFill>
                  <a:schemeClr val="tx1"/>
                </a:solidFill>
                <a:latin typeface="Segoe UI Light" pitchFamily="34" charset="0"/>
                <a:ea typeface="+mn-ea"/>
                <a:cs typeface="+mn-cs"/>
              </a:rPr>
              <a:t>Build analytics pipeline on industry leading </a:t>
            </a:r>
            <a:r>
              <a:rPr lang="en-US" sz="1800">
                <a:latin typeface="Segoe UI Semibold" panose="020B0702040204020203" pitchFamily="34" charset="0"/>
                <a:cs typeface="Segoe UI Semibold" panose="020B0702040204020203" pitchFamily="34" charset="0"/>
              </a:rPr>
              <a:t>open source platform</a:t>
            </a:r>
          </a:p>
          <a:p>
            <a:pPr marL="342900" lvl="1" indent="0">
              <a:lnSpc>
                <a:spcPct val="100000"/>
              </a:lnSpc>
              <a:spcBef>
                <a:spcPts val="100"/>
              </a:spcBef>
              <a:spcAft>
                <a:spcPts val="300"/>
              </a:spcAft>
              <a:buNone/>
            </a:pPr>
            <a:r>
              <a:rPr lang="en-US" sz="1400"/>
              <a:t>Examples of some of the companies running on Apache Storm: </a:t>
            </a:r>
            <a:r>
              <a:rPr lang="en-US" sz="1400">
                <a:hlinkClick r:id="rId3"/>
              </a:rPr>
              <a:t>https://storm.apache.org/documentation/Powered-By.html</a:t>
            </a:r>
            <a:r>
              <a:rPr lang="en-US" sz="1400"/>
              <a:t> </a:t>
            </a:r>
          </a:p>
          <a:p>
            <a:pPr lvl="0" indent="0">
              <a:lnSpc>
                <a:spcPct val="100000"/>
              </a:lnSpc>
              <a:spcBef>
                <a:spcPts val="600"/>
              </a:spcBef>
              <a:buNone/>
            </a:pPr>
            <a:r>
              <a:rPr lang="en-US" sz="1800" kern="1200">
                <a:solidFill>
                  <a:schemeClr val="tx1"/>
                </a:solidFill>
                <a:latin typeface="Segoe UI Light" pitchFamily="34" charset="0"/>
                <a:ea typeface="+mn-ea"/>
                <a:cs typeface="+mn-cs"/>
              </a:rPr>
              <a:t>Analyze millions of messages per second</a:t>
            </a:r>
          </a:p>
          <a:p>
            <a:pPr marL="342900" lvl="1" indent="0">
              <a:lnSpc>
                <a:spcPct val="100000"/>
              </a:lnSpc>
              <a:spcBef>
                <a:spcPts val="100"/>
              </a:spcBef>
              <a:spcAft>
                <a:spcPts val="300"/>
              </a:spcAft>
              <a:buNone/>
            </a:pPr>
            <a:r>
              <a:rPr lang="en-US" sz="1400" err="1"/>
              <a:t>HDInsight</a:t>
            </a:r>
            <a:r>
              <a:rPr lang="en-US" sz="1400"/>
              <a:t> team runs a lab test that processes </a:t>
            </a:r>
            <a:r>
              <a:rPr lang="en-US" sz="1400">
                <a:latin typeface="Segoe UI Semibold" panose="020B0702040204020203" pitchFamily="34" charset="0"/>
                <a:cs typeface="Segoe UI Semibold" panose="020B0702040204020203" pitchFamily="34" charset="0"/>
              </a:rPr>
              <a:t>1 million messages per second </a:t>
            </a:r>
            <a:r>
              <a:rPr lang="en-US" sz="1400"/>
              <a:t>ingested from </a:t>
            </a:r>
            <a:r>
              <a:rPr lang="en-US" sz="1400" err="1"/>
              <a:t>Eventhub</a:t>
            </a:r>
            <a:endParaRPr lang="en-US" sz="1400"/>
          </a:p>
          <a:p>
            <a:pPr lvl="0" indent="0">
              <a:lnSpc>
                <a:spcPct val="100000"/>
              </a:lnSpc>
              <a:spcBef>
                <a:spcPts val="600"/>
              </a:spcBef>
              <a:buNone/>
            </a:pPr>
            <a:r>
              <a:rPr lang="en-US" sz="1800" kern="1200">
                <a:solidFill>
                  <a:schemeClr val="tx1"/>
                </a:solidFill>
                <a:latin typeface="Segoe UI Light" pitchFamily="34" charset="0"/>
                <a:ea typeface="+mn-ea"/>
                <a:cs typeface="+mn-cs"/>
              </a:rPr>
              <a:t>Built in </a:t>
            </a:r>
            <a:r>
              <a:rPr lang="en-US" sz="1800">
                <a:latin typeface="Segoe UI Semibold" panose="020B0702040204020203" pitchFamily="34" charset="0"/>
                <a:cs typeface="Segoe UI Semibold" panose="020B0702040204020203" pitchFamily="34" charset="0"/>
              </a:rPr>
              <a:t>Scale-up &amp; Scale-down </a:t>
            </a:r>
            <a:r>
              <a:rPr lang="en-US" sz="1800" kern="1200">
                <a:solidFill>
                  <a:schemeClr val="tx1"/>
                </a:solidFill>
                <a:latin typeface="Segoe UI Light" pitchFamily="34" charset="0"/>
                <a:ea typeface="+mn-ea"/>
                <a:cs typeface="+mn-cs"/>
              </a:rPr>
              <a:t>features</a:t>
            </a:r>
          </a:p>
          <a:p>
            <a:pPr marL="342900" lvl="1" indent="0">
              <a:lnSpc>
                <a:spcPct val="100000"/>
              </a:lnSpc>
              <a:spcBef>
                <a:spcPts val="100"/>
              </a:spcBef>
              <a:spcAft>
                <a:spcPts val="300"/>
              </a:spcAft>
              <a:buNone/>
            </a:pPr>
            <a:r>
              <a:rPr lang="en-US" sz="1400"/>
              <a:t>Customers can scale up and scale down a running cluster; with no impact to a running topology</a:t>
            </a:r>
          </a:p>
          <a:p>
            <a:pPr lvl="0" indent="0">
              <a:lnSpc>
                <a:spcPct val="100000"/>
              </a:lnSpc>
              <a:spcBef>
                <a:spcPts val="600"/>
              </a:spcBef>
              <a:buNone/>
            </a:pPr>
            <a:r>
              <a:rPr lang="en-US" sz="1800" kern="1200">
                <a:solidFill>
                  <a:schemeClr val="tx1"/>
                </a:solidFill>
                <a:latin typeface="Segoe UI Light" pitchFamily="34" charset="0"/>
                <a:ea typeface="+mn-ea"/>
                <a:cs typeface="+mn-cs"/>
              </a:rPr>
              <a:t>Deep </a:t>
            </a:r>
            <a:r>
              <a:rPr lang="en-US" sz="1800">
                <a:latin typeface="Segoe UI Semibold" panose="020B0702040204020203" pitchFamily="34" charset="0"/>
                <a:cs typeface="Segoe UI Semibold" panose="020B0702040204020203" pitchFamily="34" charset="0"/>
              </a:rPr>
              <a:t>integration with Event hub</a:t>
            </a:r>
          </a:p>
          <a:p>
            <a:pPr lvl="0" indent="0">
              <a:lnSpc>
                <a:spcPct val="100000"/>
              </a:lnSpc>
              <a:spcBef>
                <a:spcPts val="600"/>
              </a:spcBef>
              <a:buNone/>
            </a:pPr>
            <a:r>
              <a:rPr lang="en-US" sz="1800" kern="1200">
                <a:solidFill>
                  <a:schemeClr val="tx1"/>
                </a:solidFill>
                <a:latin typeface="Segoe UI Light" pitchFamily="34" charset="0"/>
                <a:ea typeface="+mn-ea"/>
                <a:cs typeface="+mn-cs"/>
              </a:rPr>
              <a:t>Program your Storm Topology in Java or C#</a:t>
            </a:r>
          </a:p>
          <a:p>
            <a:pPr marL="342900" lvl="1" indent="0">
              <a:lnSpc>
                <a:spcPct val="100000"/>
              </a:lnSpc>
              <a:spcBef>
                <a:spcPts val="100"/>
              </a:spcBef>
              <a:spcAft>
                <a:spcPts val="300"/>
              </a:spcAft>
              <a:buNone/>
            </a:pPr>
            <a:r>
              <a:rPr lang="en-US" sz="1400"/>
              <a:t>Enabled a first class support for writing </a:t>
            </a:r>
            <a:r>
              <a:rPr lang="en-US" sz="1400">
                <a:latin typeface="Segoe UI Semibold" panose="020B0702040204020203" pitchFamily="34" charset="0"/>
                <a:cs typeface="Segoe UI Semibold" panose="020B0702040204020203" pitchFamily="34" charset="0"/>
              </a:rPr>
              <a:t>topologies in C#</a:t>
            </a:r>
          </a:p>
          <a:p>
            <a:pPr marL="342900" lvl="1" indent="0">
              <a:lnSpc>
                <a:spcPct val="100000"/>
              </a:lnSpc>
              <a:spcBef>
                <a:spcPts val="100"/>
              </a:spcBef>
              <a:spcAft>
                <a:spcPts val="300"/>
              </a:spcAft>
              <a:buNone/>
            </a:pPr>
            <a:r>
              <a:rPr lang="en-US" sz="1400"/>
              <a:t>We have taken ease of programming to the next level by enabling </a:t>
            </a:r>
            <a:r>
              <a:rPr lang="en-US" sz="1400">
                <a:latin typeface="Segoe UI Semibold" panose="020B0702040204020203" pitchFamily="34" charset="0"/>
                <a:cs typeface="Segoe UI Semibold" panose="020B0702040204020203" pitchFamily="34" charset="0"/>
              </a:rPr>
              <a:t>mixed mode topologies</a:t>
            </a:r>
            <a:r>
              <a:rPr lang="en-US" sz="1400"/>
              <a:t>, which means you can take an existing Spout written in Java but build the rest of the topology in </a:t>
            </a:r>
            <a:r>
              <a:rPr lang="en-US" sz="1400">
                <a:cs typeface="Segoe UI Semibold" panose="020B0702040204020203" pitchFamily="34" charset="0"/>
              </a:rPr>
              <a:t>C#</a:t>
            </a:r>
            <a:r>
              <a:rPr lang="en-US" sz="1400"/>
              <a:t>. </a:t>
            </a:r>
          </a:p>
          <a:p>
            <a:pPr marL="342900" lvl="1" indent="0">
              <a:lnSpc>
                <a:spcPct val="100000"/>
              </a:lnSpc>
              <a:spcBef>
                <a:spcPts val="100"/>
              </a:spcBef>
              <a:spcAft>
                <a:spcPts val="300"/>
              </a:spcAft>
              <a:buNone/>
            </a:pPr>
            <a:r>
              <a:rPr lang="en-US" sz="1400"/>
              <a:t>The Storm service also comes with the </a:t>
            </a:r>
            <a:r>
              <a:rPr lang="en-US" sz="1400">
                <a:latin typeface="Segoe UI Semibold" panose="020B0702040204020203" pitchFamily="34" charset="0"/>
                <a:cs typeface="Segoe UI Semibold" panose="020B0702040204020203" pitchFamily="34" charset="0"/>
              </a:rPr>
              <a:t>Trident</a:t>
            </a:r>
            <a:r>
              <a:rPr lang="en-US" sz="1400"/>
              <a:t> support.</a:t>
            </a:r>
          </a:p>
          <a:p>
            <a:pPr marL="342900" lvl="1" indent="0">
              <a:lnSpc>
                <a:spcPct val="100000"/>
              </a:lnSpc>
              <a:spcBef>
                <a:spcPts val="100"/>
              </a:spcBef>
              <a:spcAft>
                <a:spcPts val="300"/>
              </a:spcAft>
              <a:buNone/>
            </a:pPr>
            <a:r>
              <a:rPr lang="en-US" sz="1800" kern="1200">
                <a:solidFill>
                  <a:schemeClr val="tx1"/>
                </a:solidFill>
                <a:latin typeface="Segoe UI Light" pitchFamily="34" charset="0"/>
                <a:ea typeface="+mn-ea"/>
                <a:cs typeface="+mn-cs"/>
              </a:rPr>
              <a:t>Full integration with </a:t>
            </a:r>
            <a:r>
              <a:rPr lang="en-US" sz="1800">
                <a:latin typeface="Segoe UI Semibold" panose="020B0702040204020203" pitchFamily="34" charset="0"/>
                <a:cs typeface="Segoe UI Semibold" panose="020B0702040204020203" pitchFamily="34" charset="0"/>
              </a:rPr>
              <a:t>Visual Studio </a:t>
            </a:r>
            <a:r>
              <a:rPr lang="en-US" sz="1800" kern="1200">
                <a:solidFill>
                  <a:schemeClr val="tx1"/>
                </a:solidFill>
                <a:latin typeface="Segoe UI Light" pitchFamily="34" charset="0"/>
                <a:ea typeface="+mn-ea"/>
                <a:cs typeface="+mn-cs"/>
              </a:rPr>
              <a:t>(click through experience captured in attached email)</a:t>
            </a:r>
          </a:p>
          <a:p>
            <a:pPr lvl="0" indent="0">
              <a:lnSpc>
                <a:spcPct val="100000"/>
              </a:lnSpc>
              <a:spcBef>
                <a:spcPts val="600"/>
              </a:spcBef>
              <a:buNone/>
            </a:pPr>
            <a:r>
              <a:rPr lang="en-US" sz="1800" kern="1200">
                <a:solidFill>
                  <a:schemeClr val="tx1"/>
                </a:solidFill>
                <a:latin typeface="Segoe UI Light" pitchFamily="34" charset="0"/>
                <a:ea typeface="+mn-ea"/>
                <a:cs typeface="+mn-cs"/>
              </a:rPr>
              <a:t>Fully integrated Azure AUX experience (click through experience captured in attached email)</a:t>
            </a:r>
          </a:p>
          <a:p>
            <a:pPr lvl="0" indent="0">
              <a:lnSpc>
                <a:spcPct val="100000"/>
              </a:lnSpc>
              <a:spcBef>
                <a:spcPts val="600"/>
              </a:spcBef>
              <a:buNone/>
            </a:pPr>
            <a:r>
              <a:rPr lang="en-US" sz="1800" kern="1200">
                <a:solidFill>
                  <a:schemeClr val="tx1"/>
                </a:solidFill>
                <a:latin typeface="Segoe UI Light" pitchFamily="34" charset="0"/>
                <a:ea typeface="+mn-ea"/>
                <a:cs typeface="+mn-cs"/>
              </a:rPr>
              <a:t>Write your data into </a:t>
            </a:r>
            <a:r>
              <a:rPr lang="en-US" sz="1800" err="1">
                <a:latin typeface="Segoe UI Semibold" panose="020B0702040204020203" pitchFamily="34" charset="0"/>
                <a:cs typeface="Segoe UI Semibold" panose="020B0702040204020203" pitchFamily="34" charset="0"/>
              </a:rPr>
              <a:t>HBase</a:t>
            </a:r>
            <a:r>
              <a:rPr lang="en-US" sz="1800">
                <a:latin typeface="Segoe UI Semibold" panose="020B0702040204020203" pitchFamily="34" charset="0"/>
                <a:cs typeface="Segoe UI Semibold" panose="020B0702040204020203" pitchFamily="34" charset="0"/>
              </a:rPr>
              <a:t>, SQL Azure, </a:t>
            </a:r>
            <a:r>
              <a:rPr lang="en-US" sz="1800" err="1">
                <a:latin typeface="Segoe UI Semibold" panose="020B0702040204020203" pitchFamily="34" charset="0"/>
                <a:cs typeface="Segoe UI Semibold" panose="020B0702040204020203" pitchFamily="34" charset="0"/>
              </a:rPr>
              <a:t>DocumentDB</a:t>
            </a:r>
            <a:endParaRPr lang="en-US" sz="1800">
              <a:latin typeface="Segoe UI Semibold" panose="020B0702040204020203" pitchFamily="34" charset="0"/>
              <a:cs typeface="Segoe UI Semibold" panose="020B0702040204020203" pitchFamily="34" charset="0"/>
            </a:endParaRP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54E4B-7F57-4513-890A-EAC8C18A9214}"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57966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7789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0F7684-CECC-4566-98F8-54DC205EBE94}"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320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703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evaluating technologies to use for data preparation, transformation and processing, several requirements should be considered.</a:t>
            </a:r>
          </a:p>
          <a:p>
            <a:endParaRPr lang="en-US" dirty="0"/>
          </a:p>
          <a:p>
            <a:r>
              <a:rPr lang="en-US" dirty="0"/>
              <a:t>Scalability of the technology should accommodate the amount of data that needs to be processed now, as well as in the future. Will the technology grow with your needs (and within your budget)?</a:t>
            </a:r>
          </a:p>
          <a:p>
            <a:endParaRPr lang="en-US" dirty="0"/>
          </a:p>
          <a:p>
            <a:r>
              <a:rPr lang="en-US" dirty="0"/>
              <a:t>How you configure and develop – what are your skills? Consider the languages and frameworks the technology should support. Python? SQL? Scala? R? And more.</a:t>
            </a:r>
          </a:p>
          <a:p>
            <a:endParaRPr lang="en-US" dirty="0"/>
          </a:p>
          <a:p>
            <a:r>
              <a:rPr lang="en-US" dirty="0"/>
              <a:t>Consider integrations of the technology, both “out of box” as well as third-party, open source, and ability to build custom integration components.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5:05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8860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several data preparation and transformation offerings in Azure. All of these are PaaS options.</a:t>
            </a:r>
          </a:p>
          <a:p>
            <a:endParaRPr lang="en-US" dirty="0"/>
          </a:p>
          <a:p>
            <a:r>
              <a:rPr lang="en-US" dirty="0"/>
              <a:t>Azure Data Lake Analytics (ADLA) is a job-based technology that uses the U-SQL language, which combines features from C# and T-SQL. It works with Azure Data Lake Store (ADLS v1), which we already discussed.</a:t>
            </a:r>
          </a:p>
          <a:p>
            <a:endParaRPr lang="en-US" dirty="0"/>
          </a:p>
          <a:p>
            <a:r>
              <a:rPr lang="en-US" dirty="0"/>
              <a:t>HDInsight, the managed Hadoop service on Azure, offers multiple data transformation options including Spark, Hive, and Hive LLAP. Note that HDInsight is based on Hortonworks, so Impala (available on Cloudera) is not available as part of HDInsight, but is available as an IaaS option.</a:t>
            </a:r>
          </a:p>
          <a:p>
            <a:endParaRPr lang="en-US" dirty="0"/>
          </a:p>
          <a:p>
            <a:r>
              <a:rPr lang="en-US" dirty="0"/>
              <a:t>Azure SQL Data Warehouse, which we already saw for data storage, is the managed MPP relational data warehouse offering on Azure.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Databricks is the only first-party offering of Databricks on any of the clouds. Databricks is a managed Spark offering with additional capabilities such as autoscaling, the ability to pause compute, and more. </a:t>
            </a:r>
          </a:p>
          <a:p>
            <a:endParaRPr lang="en-US" dirty="0"/>
          </a:p>
          <a:p>
            <a:r>
              <a:rPr lang="en-US" dirty="0"/>
              <a:t>Databricks is growing very rapidly due to its wide programmability, </a:t>
            </a:r>
            <a:r>
              <a:rPr lang="en-US" dirty="0" err="1"/>
              <a:t>autoscale</a:t>
            </a:r>
            <a:r>
              <a:rPr lang="en-US" dirty="0"/>
              <a:t> and pause capabilities, and streaming and machine learning capabilities, in addition to Databricks-specific APIs and utilities.</a:t>
            </a:r>
          </a:p>
          <a:p>
            <a:endParaRPr lang="en-US" dirty="0"/>
          </a:p>
          <a:p>
            <a:r>
              <a:rPr lang="en-US" dirty="0"/>
              <a:t>You will use Databricks during the labs.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800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Segoe UI" panose="020B0502040204020203" pitchFamily="34" charset="0"/>
                <a:cs typeface="Segoe UI" panose="020B0502040204020203" pitchFamily="34" charset="0"/>
              </a:rPr>
              <a:t>Azure. Cloud for all.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Segoe UI" panose="020B0502040204020203" pitchFamily="34" charset="0"/>
                <a:cs typeface="Segoe UI" panose="020B0502040204020203" pitchFamily="34" charset="0"/>
              </a:rPr>
              <a:t>These 4 pillars represent the value proposition for Azure. </a:t>
            </a:r>
          </a:p>
          <a:p>
            <a:pPr mar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Productive</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Get unparalleled productivity with integrated tools across data, dev/ops, serverless computing, machine learning and artificial intelligence, and more.</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Hybrid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Develop and deploy where you want, with the only consistent hybrid cloud on the market. Extend Azure on-premises with Azure Stack.</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Intelligent</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Trusted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Startups, governments, and &gt;95 percent of Fortune 500s trust the Microsoft Cloud for security, privacy, transparency, and the most compliance coverage of any cloud provider. The Azure Trust Center provides a one-stop resource for compliance, certification, and security needs.</a:t>
            </a:r>
          </a:p>
          <a:p>
            <a:endParaRPr lang="en-US" sz="10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8336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integration capabilities of these offerings. Remember that Azure Data Lake Store (ADLS) has the </a:t>
            </a:r>
            <a:r>
              <a:rPr lang="en-US" dirty="0" err="1"/>
              <a:t>WebHDFS</a:t>
            </a:r>
            <a:r>
              <a:rPr lang="en-US" dirty="0"/>
              <a:t> layer, which is how all these services are able to integrate with it. Similarly, most of these services have extensive integration and query capabilities with external stores, like the various SQL 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2694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various scalability capabilities including scale-out granularity and speed.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5269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is not only a great data ingestion and movement solution, but also has the capability to orchestrate data transformation in various services.</a:t>
            </a:r>
          </a:p>
          <a:p>
            <a:endParaRPr lang="en-US" dirty="0"/>
          </a:p>
          <a:p>
            <a:r>
              <a:rPr lang="en-US" dirty="0"/>
              <a:t>ADF pipelines can include data transformation activities, including calling out to various HDInsight environments like Spark, Hive, and Pig, calling Stored Procedures in various SQL services, executing custom code in Azure Batch, and running Databricks notebooks on Azure Databricks clusters.</a:t>
            </a:r>
          </a:p>
          <a:p>
            <a:endParaRPr lang="en-US" dirty="0"/>
          </a:p>
          <a:p>
            <a:r>
              <a:rPr lang="en-US" dirty="0"/>
              <a:t>And for customers who have invested in building SQL Server Integration Services (SSIS) packages for enterprise ETL, ADF can also host and run SSIS packages in the cloud or on-premise as part of ADF pipelines.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1915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specifically highlight Azure Databricks. Unlike with other clouds, on Azure, Databricks is a first-party service and is integrated seamlessly with a wide variety of other Azure services, including storage, data services,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363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Databricks fully supports </a:t>
            </a:r>
            <a:r>
              <a:rPr lang="en-US" dirty="0" err="1"/>
              <a:t>Jupyter</a:t>
            </a:r>
            <a:r>
              <a:rPr lang="en-US" dirty="0"/>
              <a:t> notebooks to develop and run Spark applications, whether interactively or as jobs launched from Azure Data Factory pipelines.</a:t>
            </a:r>
          </a:p>
          <a:p>
            <a:endParaRPr lang="en-US" dirty="0"/>
          </a:p>
          <a:p>
            <a:r>
              <a:rPr lang="en-US" dirty="0"/>
              <a:t>Data developers familiar with </a:t>
            </a:r>
            <a:r>
              <a:rPr lang="en-US" dirty="0" err="1"/>
              <a:t>Jupyter</a:t>
            </a:r>
            <a:r>
              <a:rPr lang="en-US" dirty="0"/>
              <a:t> notebooks from other platforms will be immediately productive, and are also able to use additional Databricks capabilities like the Databricks utilities libraries. You will work in a </a:t>
            </a:r>
            <a:r>
              <a:rPr lang="en-US" dirty="0" err="1"/>
              <a:t>Jupyter</a:t>
            </a:r>
            <a:r>
              <a:rPr lang="en-US" dirty="0"/>
              <a:t> notebook on Databricks in the labs.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5942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ML and AI technologies to help us model our data and gain insight from it. A decision tree is very helpful to start narrowing the choices.</a:t>
            </a:r>
          </a:p>
          <a:p>
            <a:endParaRPr lang="en-US" dirty="0"/>
          </a:p>
          <a:p>
            <a:r>
              <a:rPr lang="en-US" dirty="0"/>
              <a:t>A number of factors should be considered, including:</a:t>
            </a:r>
          </a:p>
          <a:p>
            <a:pPr marL="228600" indent="-228600">
              <a:buAutoNum type="arabicPeriod"/>
            </a:pPr>
            <a:r>
              <a:rPr lang="en-US" dirty="0"/>
              <a:t>Are pre-trained models “good enough”? Azure offers a couple of dozen Cognitive Services, which are general, pre-trained models operationalized as APIs that developers can integrate. You will work with a Cognitive Service in the labs.</a:t>
            </a:r>
          </a:p>
          <a:p>
            <a:pPr marL="228600" indent="-228600">
              <a:buAutoNum type="arabicPeriod"/>
            </a:pPr>
            <a:r>
              <a:rPr lang="en-US" dirty="0"/>
              <a:t>Who will be building and maintaining ML models? Code-first data scientists who prefer a notebook or command line? Or others who prefer graphical tools? What skills are available for languages and frameworks?</a:t>
            </a:r>
          </a:p>
          <a:p>
            <a:pPr marL="228600" indent="-228600">
              <a:buAutoNum type="arabicPeriod"/>
            </a:pPr>
            <a:r>
              <a:rPr lang="en-US" dirty="0"/>
              <a:t>Where will the models need to run? More and more offerings on Azure are available to run outside of the cloud, including in Docker containers. SQL Server, ML Server, and Data Science VMs are other ML environments.</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1/28/2019 5:05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612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 little more closely at requirements for Machine Learning Modeling. Those include:</a:t>
            </a:r>
          </a:p>
          <a:p>
            <a:endParaRPr lang="en-US" dirty="0"/>
          </a:p>
          <a:p>
            <a:r>
              <a:rPr lang="en-US" dirty="0"/>
              <a:t>The ML service should be able to scale, so that training happens in the timeframe (and budget) you need.</a:t>
            </a:r>
          </a:p>
          <a:p>
            <a:endParaRPr lang="en-US" dirty="0"/>
          </a:p>
          <a:p>
            <a:r>
              <a:rPr lang="en-US" dirty="0"/>
              <a:t>It should support the languages and frameworks matching your skills.</a:t>
            </a:r>
          </a:p>
          <a:p>
            <a:endParaRPr lang="en-US" dirty="0"/>
          </a:p>
          <a:p>
            <a:r>
              <a:rPr lang="en-US" dirty="0"/>
              <a:t>It should enable collaboration, review, dev/ops, and ideally support programmatic APIs, command-line, and graphical tools.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22111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Machine Learning options, as you saw on the decision tree. This is a quick overview of the major ones.</a:t>
            </a:r>
          </a:p>
          <a:p>
            <a:endParaRPr lang="en-US" dirty="0"/>
          </a:p>
          <a:p>
            <a:r>
              <a:rPr lang="en-US" dirty="0"/>
              <a:t>Azure Machine Learning Service is the service and toolset to train, deploy, automate, and manage ML models at cloud scale with broad tool, library, and compute environment choices.</a:t>
            </a:r>
          </a:p>
          <a:p>
            <a:endParaRPr lang="en-US" dirty="0"/>
          </a:p>
          <a:p>
            <a:r>
              <a:rPr lang="en-US" dirty="0"/>
              <a:t>Databricks, which we’ve already discussed, offers a single engine for batch, streaming, and machine learning processing with support for many ML and deep learning libraries and frameworks plus GPU cluster types.</a:t>
            </a:r>
          </a:p>
          <a:p>
            <a:endParaRPr lang="en-US" dirty="0"/>
          </a:p>
          <a:p>
            <a:r>
              <a:rPr lang="en-US" dirty="0"/>
              <a:t>Azure Machine Learning Studio is different from Azure ML Service. ML Studio is a graphical, browser-based ML tool that is very easy for people to use who are not professional data scientists. It offers very easy operationalization and deployment of trained models to web services that can be integrated into other Azure services like Stream Analytics (which you will use in the labs today), or integrated by developers like any other REST API.</a:t>
            </a:r>
          </a:p>
          <a:p>
            <a:endParaRPr lang="en-US" dirty="0"/>
          </a:p>
          <a:p>
            <a:r>
              <a:rPr lang="en-US" dirty="0"/>
              <a:t>Microsoft Machine Learning Server runs in-database on SQL Server, or standalone on premise, as well as on HDInsight clusters. It supports both R and Python.</a:t>
            </a:r>
          </a:p>
          <a:p>
            <a:endParaRPr lang="en-US" dirty="0"/>
          </a:p>
          <a:p>
            <a:r>
              <a:rPr lang="en-US" dirty="0"/>
              <a:t>Linux and Windows Data Science VMs are available both as productivity environments for data scientists and data professionals, as well as being one of the choices for ML model compute environments from Azure ML Service.</a:t>
            </a:r>
          </a:p>
          <a:p>
            <a:endParaRPr lang="en-US" dirty="0"/>
          </a:p>
          <a:p>
            <a:r>
              <a:rPr lang="en-US" dirty="0"/>
              <a:t>We are not diving into great detail on machine learning today, since in the labs you will use a different Azure AI capability, not custom machine learning.</a:t>
            </a:r>
          </a:p>
        </p:txBody>
      </p:sp>
      <p:sp>
        <p:nvSpPr>
          <p:cNvPr id="4" name="Slide Number Placeholder 3"/>
          <p:cNvSpPr>
            <a:spLocks noGrp="1"/>
          </p:cNvSpPr>
          <p:nvPr>
            <p:ph type="sldNum" sz="quarter" idx="5"/>
          </p:nvPr>
        </p:nvSpPr>
        <p:spPr/>
        <p:txBody>
          <a:bodyPr/>
          <a:lstStyle/>
          <a:p>
            <a:fld id="{CD493308-1CCD-4083-9427-1DD59259FBE4}" type="slidenum">
              <a:rPr lang="en-US" smtClean="0"/>
              <a:t>88</a:t>
            </a:fld>
            <a:endParaRPr lang="en-US"/>
          </a:p>
        </p:txBody>
      </p:sp>
    </p:spTree>
    <p:extLst>
      <p:ext uri="{BB962C8B-B14F-4D97-AF65-F5344CB8AC3E}">
        <p14:creationId xmlns:p14="http://schemas.microsoft.com/office/powerpoint/2010/main" val="31574190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In addition to the Machine Learning options we just discussed, there is a set of pre-trained AI services – Cognitive Services – available on Azure. These services span many use cases and capabilities. All of them are exposed as REST APIs, which means they are as easy to integrate with your platforms and applications as other REST APIs.</a:t>
            </a:r>
          </a:p>
          <a:p>
            <a:pPr lvl="0"/>
            <a:endParaRPr lang="en-US" sz="1200" dirty="0"/>
          </a:p>
          <a:p>
            <a:pPr lvl="0"/>
            <a:r>
              <a:rPr lang="en-US" sz="1200" dirty="0"/>
              <a:t>Cognitive Services are available across five categories: Vision, Speech, Language, Knowledge, and Search. There are also pre-release services available for testing in the Labs category.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0178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 detailed list of the services available in each category.</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will be working with the Text Analytics cognitive service (in the Language category) in the labs.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5:05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58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Segoe UI" panose="020B0502040204020203" pitchFamily="34" charset="0"/>
                <a:cs typeface="Segoe UI" panose="020B0502040204020203" pitchFamily="34" charset="0"/>
              </a:rPr>
              <a:t>Azure offers unparalleled productivity.</a:t>
            </a:r>
          </a:p>
          <a:p>
            <a:r>
              <a:rPr lang="en-US" sz="1000" b="0" dirty="0">
                <a:latin typeface="Segoe UI" panose="020B0502040204020203" pitchFamily="34" charset="0"/>
                <a:cs typeface="Segoe UI" panose="020B0502040204020203" pitchFamily="34" charset="0"/>
              </a:rPr>
              <a:t>Build using your platform and language of choice, including .NET, Java, Node.js, Python, and more.</a:t>
            </a:r>
          </a:p>
          <a:p>
            <a:r>
              <a:rPr lang="en-US" sz="1000" b="0" dirty="0">
                <a:latin typeface="Segoe UI" panose="020B0502040204020203" pitchFamily="34" charset="0"/>
                <a:cs typeface="Segoe UI" panose="020B0502040204020203" pitchFamily="34" charset="0"/>
              </a:rPr>
              <a:t>Use best in class tools that you already know, including Visual Studio and Visual Studio Code.</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Choose from over 100 services to architect and deploy platforms and applications. Azure provides services such as Kubernetes and other top open source technologies, to bots to serverless to big data to machine learning and AI to apps and much more. Additionally, Azure provides over 150 integration connectors for platforms like Salesforce, Dynamics, Office 365, Google services, and more.</a:t>
            </a:r>
          </a:p>
          <a:p>
            <a:endParaRPr lang="en-US" dirty="0"/>
          </a:p>
          <a:p>
            <a:r>
              <a:rPr lang="en-US" dirty="0"/>
              <a:t>Azure provides end to end management and monitoring. Use the Azure portal, the Azure Command Line Interface, bash, </a:t>
            </a:r>
            <a:r>
              <a:rPr lang="en-US" dirty="0" err="1"/>
              <a:t>Powershell</a:t>
            </a:r>
            <a:r>
              <a:rPr lang="en-US" dirty="0"/>
              <a:t>, or the REST APIs to deploy and manage resources. Use Azure Monitor for diagnostics, metrics, log analytics, and alerting across resources, and integrate it with existing security and operations management systems.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0974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Why choose these APIs ?</a:t>
            </a:r>
            <a:r>
              <a:rPr lang="en-US" sz="900" b="1" baseline="0" dirty="0"/>
              <a:t> </a:t>
            </a:r>
            <a:r>
              <a:rPr lang="en-US" sz="900" baseline="0" dirty="0"/>
              <a:t>They </a:t>
            </a:r>
            <a:r>
              <a:rPr lang="en-US" sz="900" dirty="0"/>
              <a:t>work, and it’s easy. </a:t>
            </a:r>
          </a:p>
          <a:p>
            <a:endParaRPr lang="en-US" sz="900" dirty="0"/>
          </a:p>
          <a:p>
            <a:r>
              <a:rPr lang="en-US" sz="900" b="0" dirty="0"/>
              <a:t>Easy:  T</a:t>
            </a:r>
            <a:r>
              <a:rPr lang="en-US" sz="900" dirty="0"/>
              <a:t>he APIs are easy to implement because they are REST APIs, which many developers are very familiar with integrating. You can get started with all of them simply by going to one place, www.microsoft.com/cognitive.</a:t>
            </a:r>
          </a:p>
          <a:p>
            <a:endParaRPr lang="en-US" sz="900" dirty="0"/>
          </a:p>
          <a:p>
            <a:r>
              <a:rPr lang="en-US" sz="900" b="0" dirty="0"/>
              <a:t>Flexible:  </a:t>
            </a:r>
            <a:r>
              <a:rPr lang="en-US" sz="900" dirty="0"/>
              <a:t>As you saw in the previous slide, there are many services for many needs; and importantly, they all work on whatever language, framework, or platform developers choose because, again, the services are exposed as REST APIs.</a:t>
            </a:r>
          </a:p>
          <a:p>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t>Tested:</a:t>
            </a:r>
            <a:r>
              <a:rPr lang="en-US" sz="900" b="0" baseline="0" dirty="0"/>
              <a:t> </a:t>
            </a:r>
            <a:r>
              <a:rPr lang="en-US" sz="900" b="0" dirty="0"/>
              <a:t>The p</a:t>
            </a:r>
            <a:r>
              <a:rPr lang="en-US" sz="900" dirty="0"/>
              <a:t>owerful AI algorithms that drive these services were developed by experts from Microsoft’s Research organization, Bing, and Azure machine learning, and these capabilities are used across many Microsoft first party products such as Cortana, Bing</a:t>
            </a:r>
            <a:r>
              <a:rPr lang="en-US" sz="900" baseline="0" dirty="0"/>
              <a:t> and Skype</a:t>
            </a:r>
            <a:r>
              <a:rPr lang="en-US" sz="900"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1/28/2019 5:05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354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some PaaS serving technologies for stored structured data. This layer serves processed data to analytic clients, reporting tools, dashboards, and other consumers.</a:t>
            </a:r>
          </a:p>
          <a:p>
            <a:endParaRPr lang="en-US" dirty="0"/>
          </a:p>
          <a:p>
            <a:r>
              <a:rPr lang="en-US" dirty="0"/>
              <a:t>Azure SQL Database is a managed SMP relational database. There is both Single Instance as well as the new, full-featured Managed Instance (in preview). There are also managed relational database services for MySQL, Postgres, and MariaDB, so Azure offers a rich set of relational database choices for data marts in a serving layer.</a:t>
            </a:r>
          </a:p>
          <a:p>
            <a:endParaRPr lang="en-US" dirty="0"/>
          </a:p>
          <a:p>
            <a:r>
              <a:rPr lang="en-US" dirty="0"/>
              <a:t>Azure SQL Data Warehouse is a managed MPP relational data warehouse. It’s optimized for analytic queries over very large volumes of data, by contrast to the SMP data services that are more optimized for transactional processing.</a:t>
            </a:r>
          </a:p>
          <a:p>
            <a:endParaRPr lang="en-US" dirty="0"/>
          </a:p>
          <a:p>
            <a:r>
              <a:rPr lang="en-US" dirty="0"/>
              <a:t>Azure Analysis Services is a managed service based on the SQL Server Analysis Services (engine). It provides tabular semantic models for fast ad-hoc analysis over large amounts of data.</a:t>
            </a:r>
          </a:p>
          <a:p>
            <a:endParaRPr lang="en-US" dirty="0"/>
          </a:p>
          <a:p>
            <a:r>
              <a:rPr lang="en-US" dirty="0"/>
              <a:t>All these services integrate with other Azure services such as Azure Active Directory for security, Azure Data Factory to load data into the model, and more. You can work with these services with tooling you know, including SQL Server Management Studio, Azure Data Studio, SQL Server Data Tools,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4279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comparing scalability capabilities for these serving technologies.</a:t>
            </a:r>
          </a:p>
          <a:p>
            <a:endParaRPr lang="en-US" dirty="0"/>
          </a:p>
          <a:p>
            <a:r>
              <a:rPr lang="en-US" dirty="0"/>
              <a:t>It’s important to note that these technologies can be combined in a modern data estate. For example, it’s a very common pattern to see an MPP data warehouse perform various data processing over large amounts of data, then to load the processed data into data marts in relational databases and cubes in Analysis Services, with those marts and cubes serving the consumption layer.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2678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Cosmos DB, which can fulfill multiple roles in a data architecture.</a:t>
            </a:r>
          </a:p>
          <a:p>
            <a:endParaRPr lang="en-US" dirty="0"/>
          </a:p>
          <a:p>
            <a:r>
              <a:rPr lang="en-US" dirty="0"/>
              <a:t>It can function as a cold store; it can also function as a hot store, since it provides extremely low latency.</a:t>
            </a:r>
          </a:p>
          <a:p>
            <a:endParaRPr lang="en-US" dirty="0"/>
          </a:p>
          <a:p>
            <a:r>
              <a:rPr lang="en-US" dirty="0"/>
              <a:t>It can function as part of a stream processing pipeline, since it can ingest data, operate on it, and then emit a stream of new or updated records in its Change Feed, which in turn can be ingested by serverless Azure Functions or by other stream analytics technologies like the ones we’ve already looked at.</a:t>
            </a:r>
          </a:p>
          <a:p>
            <a:endParaRPr lang="en-US" dirty="0"/>
          </a:p>
          <a:p>
            <a:r>
              <a:rPr lang="en-US" dirty="0"/>
              <a:t>Cosmos DB is a multi-model, multi-geo database and is the only database to offer not one, but four separate financially backed SLAs. By multi-model, we mean that it’s more than “just” a NoSQL database; it has always handled document data (it was originally named “</a:t>
            </a:r>
            <a:r>
              <a:rPr lang="en-US" dirty="0" err="1"/>
              <a:t>DocumentDB</a:t>
            </a:r>
            <a:r>
              <a:rPr lang="en-US" dirty="0"/>
              <a:t>” several years ago...) and also handles table key-value and graph data, as well as offering protocol compatibility for Cassandra and MongoDB.</a:t>
            </a:r>
          </a:p>
          <a:p>
            <a:endParaRPr lang="en-US" dirty="0"/>
          </a:p>
          <a:p>
            <a:r>
              <a:rPr lang="en-US" dirty="0"/>
              <a:t>It scales elastically, and offers fine-grained consistency choices, SDKs on the major platforms, automatic indexing, easy partition management, and much more. As with everything else we’re discussing today, Cosmos DB is a PaaS managed service, so there’s no patching and rebooting to worry about.</a:t>
            </a:r>
          </a:p>
        </p:txBody>
      </p:sp>
      <p:sp>
        <p:nvSpPr>
          <p:cNvPr id="4" name="Slide Number Placeholder 3"/>
          <p:cNvSpPr>
            <a:spLocks noGrp="1"/>
          </p:cNvSpPr>
          <p:nvPr>
            <p:ph type="sldNum" sz="quarter" idx="10"/>
          </p:nvPr>
        </p:nvSpPr>
        <p:spPr/>
        <p:txBody>
          <a:bodyPr/>
          <a:lstStyle/>
          <a:p>
            <a:fld id="{4484ABEE-72D2-4711-B507-13A06E438805}" type="slidenum">
              <a:rPr lang="en-US" smtClean="0"/>
              <a:t>95</a:t>
            </a:fld>
            <a:endParaRPr lang="en-US"/>
          </a:p>
        </p:txBody>
      </p:sp>
    </p:spTree>
    <p:extLst>
      <p:ext uri="{BB962C8B-B14F-4D97-AF65-F5344CB8AC3E}">
        <p14:creationId xmlns:p14="http://schemas.microsoft.com/office/powerpoint/2010/main" val="25191291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p>
          <a:p>
            <a:pPr marL="228600" indent="-228600">
              <a:buAutoNum type="arabicParenR"/>
            </a:pPr>
            <a:r>
              <a:rPr lang="en-US" sz="1200" b="0" i="0" kern="1200" dirty="0">
                <a:solidFill>
                  <a:schemeClr val="tx1"/>
                </a:solidFill>
                <a:effectLst/>
                <a:latin typeface="+mn-lt"/>
                <a:ea typeface="+mn-ea"/>
                <a:cs typeface="+mn-cs"/>
              </a:rPr>
              <a:t>Change feed support is provided for all data models and containers in Azure Cosmos DB. However, the change feed is read using the SQL client and serializes items into JSON format. Because of the JSON formatting, MongoDB clients will experience a mismatch between BSON formatted documents and the JSON formatted change feed.</a:t>
            </a:r>
          </a:p>
          <a:p>
            <a:pPr marL="228600" indent="-228600">
              <a:buAutoNum type="arabicParenR"/>
            </a:pPr>
            <a:r>
              <a:rPr lang="en-US" sz="1200" b="0" i="0" kern="1200" dirty="0">
                <a:solidFill>
                  <a:schemeClr val="tx1"/>
                </a:solidFill>
                <a:effectLst/>
                <a:latin typeface="+mn-lt"/>
                <a:ea typeface="+mn-ea"/>
                <a:cs typeface="+mn-cs"/>
              </a:rPr>
              <a:t>The change feed is available for each partition key range within the document collection, and thus can be distributed across one or more consumers for parallel processing.</a:t>
            </a:r>
          </a:p>
          <a:p>
            <a:r>
              <a:rPr lang="en-US" sz="1200" b="0" i="0" kern="1200" dirty="0">
                <a:solidFill>
                  <a:schemeClr val="tx1"/>
                </a:solidFill>
                <a:effectLst/>
                <a:latin typeface="+mn-lt"/>
                <a:ea typeface="+mn-ea"/>
                <a:cs typeface="+mn-cs"/>
              </a:rPr>
              <a:t>Additional details: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Change feed is enabled by default for all accounts.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can use your </a:t>
            </a:r>
            <a:r>
              <a:rPr lang="en-US" sz="1200" b="0" i="0" u="none" strike="noStrike" kern="1200" dirty="0">
                <a:solidFill>
                  <a:schemeClr val="tx1"/>
                </a:solidFill>
                <a:effectLst/>
                <a:latin typeface="+mn-lt"/>
                <a:ea typeface="+mn-ea"/>
                <a:cs typeface="+mn-cs"/>
                <a:hlinkClick r:id="rId3"/>
              </a:rPr>
              <a:t>provisioned throughput</a:t>
            </a:r>
            <a:r>
              <a:rPr lang="en-US" sz="1200" b="0" i="0" kern="1200" dirty="0">
                <a:solidFill>
                  <a:schemeClr val="tx1"/>
                </a:solidFill>
                <a:effectLst/>
                <a:latin typeface="+mn-lt"/>
                <a:ea typeface="+mn-ea"/>
                <a:cs typeface="+mn-cs"/>
              </a:rPr>
              <a:t> in your write region or any </a:t>
            </a:r>
            <a:r>
              <a:rPr lang="en-US" sz="1200" b="0" i="0" u="none" strike="noStrike" kern="1200" dirty="0">
                <a:solidFill>
                  <a:schemeClr val="tx1"/>
                </a:solidFill>
                <a:effectLst/>
                <a:latin typeface="+mn-lt"/>
                <a:ea typeface="+mn-ea"/>
                <a:cs typeface="+mn-cs"/>
                <a:hlinkClick r:id="rId4"/>
              </a:rPr>
              <a:t>read region</a:t>
            </a:r>
            <a:r>
              <a:rPr lang="en-US" sz="1200" b="0" i="0" kern="1200" dirty="0">
                <a:solidFill>
                  <a:schemeClr val="tx1"/>
                </a:solidFill>
                <a:effectLst/>
                <a:latin typeface="+mn-lt"/>
                <a:ea typeface="+mn-ea"/>
                <a:cs typeface="+mn-cs"/>
              </a:rPr>
              <a:t> to read from the change feed, just like any other Azure Cosmos DB operation.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change feed includes inserts and update operations made to documents within the collection. You can capture deletes by setting a "soft-delete" flag within your documents in place of deletes. Alternatively, you can set a finite expiration period for your documents via the </a:t>
            </a:r>
            <a:r>
              <a:rPr lang="en-US" sz="1200" b="0" i="0" u="none" strike="noStrike" kern="1200" dirty="0">
                <a:solidFill>
                  <a:schemeClr val="tx1"/>
                </a:solidFill>
                <a:effectLst/>
                <a:latin typeface="+mn-lt"/>
                <a:ea typeface="+mn-ea"/>
                <a:cs typeface="+mn-cs"/>
                <a:hlinkClick r:id="rId5"/>
              </a:rPr>
              <a:t>TTL capability</a:t>
            </a:r>
            <a:r>
              <a:rPr lang="en-US" sz="1200" b="0" i="0" kern="1200" dirty="0">
                <a:solidFill>
                  <a:schemeClr val="tx1"/>
                </a:solidFill>
                <a:effectLst/>
                <a:latin typeface="+mn-lt"/>
                <a:ea typeface="+mn-ea"/>
                <a:cs typeface="+mn-cs"/>
              </a:rPr>
              <a:t>, for example, 24 hours and use the value of that property to capture deletes. With this solution, you have to process changes within a shorter time interval than the TTL expiration period.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Each change to a document appears exactly once in the change feed, and clients manage their checkpointing logic. The change feed processor library provides automatic checkpointing and "at least once" semantics.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Only the most recent change for a given document is included in the change log. Intermediate changes may not be available.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change feed is sorted by order of modification within each partition key value. There is no guaranteed order across partition-key values.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Changes can be synchronized from any point-in-time, that is, there is no fixed data retention period for which changes are available.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Changes are available in chunks of partition key ranges. This capability allows changes from large collections to be processed in parallel by multiple consumers/servers.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Applications can request multiple change feeds simultaneously on the same collection.</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96</a:t>
            </a:fld>
            <a:endParaRPr lang="en-US"/>
          </a:p>
        </p:txBody>
      </p:sp>
    </p:spTree>
    <p:extLst>
      <p:ext uri="{BB962C8B-B14F-4D97-AF65-F5344CB8AC3E}">
        <p14:creationId xmlns:p14="http://schemas.microsoft.com/office/powerpoint/2010/main" val="25529539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1" indent="-285750" algn="l" defTabSz="914367" rtl="0" eaLnBrk="1" fontAlgn="auto" latinLnBrk="0" hangingPunct="1">
              <a:lnSpc>
                <a:spcPts val="2100"/>
              </a:lnSpc>
              <a:spcBef>
                <a:spcPts val="0"/>
              </a:spcBef>
              <a:spcAft>
                <a:spcPts val="100"/>
              </a:spcAft>
              <a:buClr>
                <a:srgbClr val="0078D7"/>
              </a:buClr>
              <a:buSzTx/>
              <a:buFont typeface="Wingdings" panose="05000000000000000000" pitchFamily="2" charset="2"/>
              <a:buChar char="§"/>
              <a:tabLst>
                <a:tab pos="632806" algn="l"/>
              </a:tabLst>
              <a:defRPr/>
            </a:pPr>
            <a:r>
              <a:rPr kumimoji="0" lang="en-US" sz="16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Some use-cases for Azure Cosmos DB + Spark include:</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Streaming Extract, Transformation, and Loading of data (ETL)</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Data enrichment</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Trigger event detection</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Complex session analysis and personalization</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Visual data exploration and interactive analysis</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Notebook experience for data exploration, information sharing, and collaboration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The connector uses the </a:t>
            </a:r>
            <a:r>
              <a:rPr kumimoji="0" lang="en-US" sz="1200" b="0" i="0" u="sng"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Azure </a:t>
            </a:r>
            <a:r>
              <a:rPr kumimoji="0" lang="en-US" sz="1200" b="0" i="0" u="sng" strike="noStrike" kern="1200" cap="none" spc="0" normalizeH="0" baseline="0" noProof="0" err="1">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DocumentDB</a:t>
            </a:r>
            <a:r>
              <a:rPr kumimoji="0" lang="en-US" sz="1200" b="0" i="0" u="sng"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 Java SDK</a:t>
            </a:r>
            <a:r>
              <a:rPr kumimoji="0" lang="en-US" sz="1200" b="0" i="0" u="sng"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2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and moves data directly between Spark worker nodes and Cosmos DB data nodes</a:t>
            </a:r>
            <a:endParaRPr kumimoji="0" lang="en-US" sz="12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97</a:t>
            </a:fld>
            <a:endParaRPr lang="en-US"/>
          </a:p>
        </p:txBody>
      </p:sp>
    </p:spTree>
    <p:extLst>
      <p:ext uri="{BB962C8B-B14F-4D97-AF65-F5344CB8AC3E}">
        <p14:creationId xmlns:p14="http://schemas.microsoft.com/office/powerpoint/2010/main" val="39131879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scenario for our labs today is as follows.</a:t>
            </a:r>
          </a:p>
          <a:p>
            <a:endParaRPr lang="en-US" dirty="0"/>
          </a:p>
          <a:p>
            <a:r>
              <a:rPr lang="en-US" dirty="0"/>
              <a:t>You are a technical architect. You are working with two taxi companies, Yellow and Green. These taxi companies have been in business for several years, and have extensive historical taxi trip data which they receive in periodic batches of CSV files, well after the trips. Because their data changed formats over the years, they have difficulty doing historical analysis.</a:t>
            </a:r>
          </a:p>
          <a:p>
            <a:endParaRPr lang="en-US" dirty="0"/>
          </a:p>
          <a:p>
            <a:r>
              <a:rPr lang="en-US" dirty="0"/>
              <a:t>The companies have decided to unify their trip data format; to deploy connected devices to all their taxis so that trip information is streamed wirelessly into their environment, and so they can get rid of batches of CSV files; and to request customer comments at payment time. Additionally, the companies would like to know right away when customers have bad taxi trips, so that customer support can reach out to the customers right away instead of risking bad public reviews and social media posts.</a:t>
            </a:r>
          </a:p>
          <a:p>
            <a:endParaRPr lang="en-US" dirty="0"/>
          </a:p>
          <a:p>
            <a:r>
              <a:rPr lang="en-US" dirty="0"/>
              <a:t>They need to keep all their historical data, and they need traditional business intelligence reports to work on both their historical data as well as the new streaming data from the taxi devices.</a:t>
            </a:r>
          </a:p>
          <a:p>
            <a:endParaRPr lang="en-US" dirty="0"/>
          </a:p>
          <a:p>
            <a:r>
              <a:rPr lang="en-US" dirty="0"/>
              <a:t>The taxi companies operate very lean due to competitive pressure. The new data estate has to require minimum maintenance and administrative overhead. Because of this, Platform as a Service (PaaS) technologies are preferred wherever possible.</a:t>
            </a:r>
          </a:p>
          <a:p>
            <a:endParaRPr lang="en-US" dirty="0"/>
          </a:p>
          <a:p>
            <a:r>
              <a:rPr lang="en-US" dirty="0"/>
              <a:t>In today’s labs, you will build and run an architecture that accomplishes all these goals.</a:t>
            </a:r>
          </a:p>
        </p:txBody>
      </p:sp>
      <p:sp>
        <p:nvSpPr>
          <p:cNvPr id="4" name="Slide Number Placeholder 3"/>
          <p:cNvSpPr>
            <a:spLocks noGrp="1"/>
          </p:cNvSpPr>
          <p:nvPr>
            <p:ph type="sldNum" sz="quarter" idx="5"/>
          </p:nvPr>
        </p:nvSpPr>
        <p:spPr/>
        <p:txBody>
          <a:bodyPr/>
          <a:lstStyle/>
          <a:p>
            <a:fld id="{CD493308-1CCD-4083-9427-1DD59259FBE4}" type="slidenum">
              <a:rPr lang="en-US" smtClean="0"/>
              <a:t>98</a:t>
            </a:fld>
            <a:endParaRPr lang="en-US"/>
          </a:p>
        </p:txBody>
      </p:sp>
    </p:spTree>
    <p:extLst>
      <p:ext uri="{BB962C8B-B14F-4D97-AF65-F5344CB8AC3E}">
        <p14:creationId xmlns:p14="http://schemas.microsoft.com/office/powerpoint/2010/main" val="30472072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99</a:t>
            </a:fld>
            <a:endParaRPr lang="en-US"/>
          </a:p>
        </p:txBody>
      </p:sp>
    </p:spTree>
    <p:extLst>
      <p:ext uri="{BB962C8B-B14F-4D97-AF65-F5344CB8AC3E}">
        <p14:creationId xmlns:p14="http://schemas.microsoft.com/office/powerpoint/2010/main" val="40923513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you will build today, broken out by lab. The lab documents cover all of this in detail, but let’s review the architecture and labs here at a high level before we get into the presentation.</a:t>
            </a:r>
          </a:p>
          <a:p>
            <a:endParaRPr lang="en-US" dirty="0"/>
          </a:p>
          <a:p>
            <a:r>
              <a:rPr lang="en-US" dirty="0"/>
              <a:t>Our session today, and the labs you will work on, are on a modern data architecture with “hot” and “cold” data paths and analysis capabilities. We will discuss that architecture pattern and the various technologies on Azure you can use to build these in a few minutes, but for now let’s focus on the various labs you will do.</a:t>
            </a:r>
          </a:p>
          <a:p>
            <a:endParaRPr lang="en-US" dirty="0"/>
          </a:p>
          <a:p>
            <a:r>
              <a:rPr lang="en-US" dirty="0"/>
              <a:t>Labs 1 and 2 are on the “cold” path, while labs 3 and 4 are on the “hot” path.</a:t>
            </a:r>
          </a:p>
          <a:p>
            <a:endParaRPr lang="en-US" dirty="0"/>
          </a:p>
          <a:p>
            <a:r>
              <a:rPr lang="en-US" dirty="0"/>
              <a:t>In lab 1, you’ll ingest and store a public data set into your Azure environment. That data set has some problems. You will do data engineering and ETL work in Azure Databricks to transform the raw source data into a data set suitable for further analysis, and emit that transformed data back to Azure storage.</a:t>
            </a:r>
          </a:p>
          <a:p>
            <a:endParaRPr lang="en-US" dirty="0"/>
          </a:p>
          <a:p>
            <a:r>
              <a:rPr lang="en-US" dirty="0"/>
              <a:t>In lab 2, you will use Azure Data Factory to ingest data from the transformed data set you built in lab 1 into a relational data mart, and then you will build traditional BI reports on top of that data mart. Today you will use Azure SQL Database for the data mart; in more elaborate architectures, you might have an MPP data warehouse here (such as Azure SQL Data Warehouse) plus an OLAP service (such as Azure Analysis Services) in addition to relational data marts. But for today, we are keeping it simple so that we have time for the later labs.</a:t>
            </a:r>
          </a:p>
          <a:p>
            <a:endParaRPr lang="en-US" dirty="0"/>
          </a:p>
          <a:p>
            <a:r>
              <a:rPr lang="en-US" dirty="0"/>
              <a:t>In lab 3, you will work on an inbound data stream. You’ll deploy a simulator app that generates a stream of events. You’ll deploy stream ingestion using Azure Event Hubs. And you’ll add stream enrichment; each message in the stream will be enriched by a serverless Azure Function, which will call an Azure AI service – the Text Analytics Cognitive Service – to perform text analytics and enrich each message with the result of that analysis. You’ll then forward the enriched message on to another stream ingestion endpoint.</a:t>
            </a:r>
          </a:p>
          <a:p>
            <a:endParaRPr lang="en-US" dirty="0"/>
          </a:p>
          <a:p>
            <a:r>
              <a:rPr lang="en-US" dirty="0"/>
              <a:t>In lab 4, you will perform simple stream analytics using Azure Stream Analytics to accomplish two tasks.</a:t>
            </a:r>
          </a:p>
          <a:p>
            <a:r>
              <a:rPr lang="en-US" dirty="0"/>
              <a:t>First, you will write all the stream data to cold path storage, where the existing historic data is stored. This is to accomplish the goal of analytics over all data – historic as well as new streaming.</a:t>
            </a:r>
          </a:p>
          <a:p>
            <a:r>
              <a:rPr lang="en-US" dirty="0"/>
              <a:t>Second, you will also send events meeting a certain qualifier on to a streaming dashboard, for rapid visualization of events needing a quick response. Specifically, you will send events where the customer sentiment is negative to a streaming dashboard, so that the taxi companies’ customer support can react right away.</a:t>
            </a:r>
          </a:p>
          <a:p>
            <a:endParaRPr lang="en-US" dirty="0"/>
          </a:p>
          <a:p>
            <a:r>
              <a:rPr lang="en-US" dirty="0"/>
              <a:t>Remember that if you do not finish all the labs today, you have access to all the lab docs at the main materials link shown earlier.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100</a:t>
            </a:fld>
            <a:endParaRPr lang="en-US"/>
          </a:p>
        </p:txBody>
      </p:sp>
    </p:spTree>
    <p:extLst>
      <p:ext uri="{BB962C8B-B14F-4D97-AF65-F5344CB8AC3E}">
        <p14:creationId xmlns:p14="http://schemas.microsoft.com/office/powerpoint/2010/main" val="6271406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101</a:t>
            </a:fld>
            <a:endParaRPr lang="en-US"/>
          </a:p>
        </p:txBody>
      </p:sp>
    </p:spTree>
    <p:extLst>
      <p:ext uri="{BB962C8B-B14F-4D97-AF65-F5344CB8AC3E}">
        <p14:creationId xmlns:p14="http://schemas.microsoft.com/office/powerpoint/2010/main" val="1346987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0" dirty="0">
                <a:latin typeface="Segoe UI" panose="020B0502040204020203" pitchFamily="34" charset="0"/>
                <a:cs typeface="Segoe UI" panose="020B0502040204020203" pitchFamily="34" charset="0"/>
              </a:rPr>
              <a:t>Organizations </a:t>
            </a:r>
            <a:r>
              <a:rPr lang="en-US" sz="1000" dirty="0">
                <a:latin typeface="Segoe UI" panose="020B0502040204020203" pitchFamily="34" charset="0"/>
                <a:cs typeface="Segoe UI" panose="020B0502040204020203" pitchFamily="34" charset="0"/>
              </a:rPr>
              <a:t>need visibility, metrics and controls on every component to pinpoint issues efficiently, optimize and scale effectively, while having the assurance the security, compliance and polices are in place to ensure the velocity.</a:t>
            </a:r>
          </a:p>
          <a:p>
            <a:pPr lvl="0"/>
            <a:endParaRPr lang="en-US" sz="1000" b="1" dirty="0">
              <a:latin typeface="Segoe UI" panose="020B0502040204020203" pitchFamily="34" charset="0"/>
              <a:cs typeface="Segoe UI" panose="020B0502040204020203" pitchFamily="34" charset="0"/>
            </a:endParaRPr>
          </a:p>
          <a:p>
            <a:pPr lvl="0"/>
            <a:r>
              <a:rPr lang="en-US" sz="1000" b="0" i="1" dirty="0">
                <a:latin typeface="Segoe UI" panose="020B0502040204020203" pitchFamily="34" charset="0"/>
                <a:cs typeface="Segoe UI" panose="020B0502040204020203" pitchFamily="34" charset="0"/>
              </a:rPr>
              <a:t>Starting in the middle with the Azure portal ---</a:t>
            </a:r>
          </a:p>
          <a:p>
            <a:pPr lvl="0"/>
            <a:r>
              <a:rPr lang="en-US" sz="1000" b="1" dirty="0">
                <a:latin typeface="Segoe UI" panose="020B0502040204020203" pitchFamily="34" charset="0"/>
                <a:cs typeface="Segoe UI" panose="020B0502040204020203" pitchFamily="34" charset="0"/>
              </a:rPr>
              <a:t> - </a:t>
            </a:r>
            <a:r>
              <a:rPr lang="en-US" sz="1000" b="0" dirty="0">
                <a:latin typeface="Segoe UI" panose="020B0502040204020203" pitchFamily="34" charset="0"/>
                <a:cs typeface="Segoe UI" panose="020B0502040204020203" pitchFamily="34" charset="0"/>
              </a:rPr>
              <a:t>With Azure you get enterprise </a:t>
            </a:r>
            <a:r>
              <a:rPr lang="en-US" sz="1000" dirty="0">
                <a:latin typeface="Segoe UI" panose="020B0502040204020203" pitchFamily="34" charset="0"/>
                <a:cs typeface="Segoe UI" panose="020B0502040204020203" pitchFamily="34" charset="0"/>
              </a:rPr>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Using out-of-the-box tools (like Azure Advisor, Azure Service Health, and Cost Management + Billing), you can optimize and right-size your investment and get personalized recommendations to enhance your experience.</a:t>
            </a:r>
          </a:p>
          <a:p>
            <a:pPr lvl="0"/>
            <a:endParaRPr lang="en-US" sz="1000" dirty="0">
              <a:latin typeface="Segoe UI" panose="020B0502040204020203" pitchFamily="34" charset="0"/>
              <a:cs typeface="Segoe UI" panose="020B0502040204020203" pitchFamily="34" charset="0"/>
            </a:endParaRPr>
          </a:p>
          <a:p>
            <a:r>
              <a:rPr lang="en-US" sz="1000" i="1" dirty="0">
                <a:latin typeface="Segoe UI" panose="020B0502040204020203" pitchFamily="34" charset="0"/>
                <a:cs typeface="Segoe UI" panose="020B0502040204020203" pitchFamily="34" charset="0"/>
              </a:rPr>
              <a:t>Looking at the 5 areas of security and management ---</a:t>
            </a:r>
            <a:endParaRPr lang="en-US" sz="1000" dirty="0">
              <a:latin typeface="Segoe UI" panose="020B0502040204020203" pitchFamily="34" charset="0"/>
              <a:cs typeface="Segoe UI" panose="020B0502040204020203" pitchFamily="34" charset="0"/>
            </a:endParaRPr>
          </a:p>
          <a:p>
            <a:pPr marL="232943" indent="-232943">
              <a:buAutoNum type="arabicPeriod"/>
            </a:pPr>
            <a:r>
              <a:rPr lang="en-US" sz="1000" b="1" dirty="0">
                <a:latin typeface="Segoe UI" panose="020B0502040204020203" pitchFamily="34" charset="0"/>
                <a:cs typeface="Segoe UI" panose="020B0502040204020203" pitchFamily="34" charset="0"/>
              </a:rPr>
              <a:t>Secure: </a:t>
            </a:r>
            <a:r>
              <a:rPr lang="en-US" sz="1000" dirty="0">
                <a:latin typeface="Segoe UI" panose="020B0502040204020203" pitchFamily="34" charset="0"/>
                <a:cs typeface="Segoe UI" panose="020B0502040204020203" pitchFamily="34" charset="0"/>
              </a:rPr>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sz="1000" b="1" dirty="0">
                <a:latin typeface="Segoe UI" panose="020B0502040204020203" pitchFamily="34" charset="0"/>
                <a:cs typeface="Segoe UI" panose="020B0502040204020203" pitchFamily="34" charset="0"/>
              </a:rPr>
              <a:t>Protect: </a:t>
            </a:r>
            <a:r>
              <a:rPr lang="en-US" sz="1000" dirty="0">
                <a:latin typeface="Segoe UI" panose="020B0502040204020203" pitchFamily="34" charset="0"/>
                <a:cs typeface="Segoe UI" panose="020B0502040204020203" pitchFamily="34" charset="0"/>
              </a:rPr>
              <a:t>Your VMs and applications in the cloud need to be backed up and protected in the event of data loss. With disaster recovery from on-</a:t>
            </a:r>
            <a:r>
              <a:rPr lang="en-US" sz="1000" dirty="0" err="1">
                <a:latin typeface="Segoe UI" panose="020B0502040204020203" pitchFamily="34" charset="0"/>
                <a:cs typeface="Segoe UI" panose="020B0502040204020203" pitchFamily="34" charset="0"/>
              </a:rPr>
              <a:t>prem</a:t>
            </a:r>
            <a:r>
              <a:rPr lang="en-US" sz="1000" dirty="0">
                <a:latin typeface="Segoe UI" panose="020B0502040204020203" pitchFamily="34" charset="0"/>
                <a:cs typeface="Segoe UI" panose="020B0502040204020203" pitchFamily="34" charset="0"/>
              </a:rPr>
              <a:t> to the cloud, or from one cloud to another, you can avoid downtime and keep your applications up and running.</a:t>
            </a:r>
          </a:p>
          <a:p>
            <a:pPr marL="232943" indent="-232943">
              <a:buAutoNum type="arabicPeriod"/>
            </a:pPr>
            <a:r>
              <a:rPr lang="en-US" sz="1000" b="1" dirty="0">
                <a:latin typeface="Segoe UI" panose="020B0502040204020203" pitchFamily="34" charset="0"/>
                <a:cs typeface="Segoe UI" panose="020B0502040204020203" pitchFamily="34" charset="0"/>
              </a:rPr>
              <a:t>Monitor: </a:t>
            </a:r>
            <a:r>
              <a:rPr lang="en-US" sz="1000" dirty="0">
                <a:latin typeface="Segoe UI" panose="020B0502040204020203" pitchFamily="34" charset="0"/>
                <a:cs typeface="Segoe UI" panose="020B0502040204020203" pitchFamily="34" charset="0"/>
              </a:rPr>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sz="1000" b="1" dirty="0">
                <a:latin typeface="Segoe UI" panose="020B0502040204020203" pitchFamily="34" charset="0"/>
                <a:cs typeface="Segoe UI" panose="020B0502040204020203" pitchFamily="34" charset="0"/>
              </a:rPr>
              <a:t>Configure: </a:t>
            </a:r>
            <a:r>
              <a:rPr lang="en-US" sz="1000" dirty="0">
                <a:latin typeface="Segoe UI" panose="020B0502040204020203" pitchFamily="34" charset="0"/>
                <a:cs typeface="Segoe UI" panose="020B0502040204020203" pitchFamily="34" charset="0"/>
              </a:rPr>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sz="1000" b="1" dirty="0">
                <a:latin typeface="Segoe UI" panose="020B0502040204020203" pitchFamily="34" charset="0"/>
                <a:cs typeface="Segoe UI" panose="020B0502040204020203" pitchFamily="34" charset="0"/>
              </a:rPr>
              <a:t>Govern: </a:t>
            </a:r>
            <a:r>
              <a:rPr lang="en-US" sz="1000" b="0" dirty="0">
                <a:latin typeface="Segoe UI" panose="020B0502040204020203" pitchFamily="34" charset="0"/>
                <a:cs typeface="Segoe UI" panose="020B0502040204020203" pitchFamily="34" charset="0"/>
              </a:rPr>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sz="1000" b="0" dirty="0">
              <a:latin typeface="Segoe UI" panose="020B0502040204020203" pitchFamily="34" charset="0"/>
              <a:cs typeface="Segoe UI" panose="020B0502040204020203" pitchFamily="34" charset="0"/>
            </a:endParaRPr>
          </a:p>
          <a:p>
            <a:pPr marL="0" indent="0">
              <a:buNone/>
            </a:pPr>
            <a:r>
              <a:rPr lang="en-US" sz="1000" b="0" dirty="0">
                <a:latin typeface="Segoe UI" panose="020B0502040204020203" pitchFamily="34" charset="0"/>
                <a:cs typeface="Segoe UI" panose="020B0502040204020203" pitchFamily="34" charset="0"/>
              </a:rPr>
              <a:t>Lastly, Azure gives you the flexibility to manage your hybrid environments with most of these services. And you can choose which areas to invest more in, and how much to consume. </a:t>
            </a:r>
          </a:p>
          <a:p>
            <a:pPr marL="0" indent="0">
              <a:buNone/>
            </a:pPr>
            <a:r>
              <a:rPr lang="en-US" sz="1000" b="0" dirty="0">
                <a:latin typeface="Segoe UI" panose="020B0502040204020203" pitchFamily="34" charset="0"/>
                <a:cs typeface="Segoe UI" panose="020B0502040204020203" pitchFamily="34" charset="0"/>
              </a:rPr>
              <a:t>With Azure you have the flexibility to choose what and how to manage your IT.</a:t>
            </a:r>
            <a:endParaRPr lang="en-US" sz="1000" b="1"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281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9B3F-D458-4F02-838C-D223F8858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2DD85E-03A1-4169-BB18-30D62A3FBD40}"/>
              </a:ext>
            </a:extLst>
          </p:cNvPr>
          <p:cNvSpPr>
            <a:spLocks noGrp="1"/>
          </p:cNvSpPr>
          <p:nvPr>
            <p:ph type="dt" sz="half" idx="10"/>
          </p:nvPr>
        </p:nvSpPr>
        <p:spPr/>
        <p:txBody>
          <a:bodyPr/>
          <a:lstStyle/>
          <a:p>
            <a:fld id="{C17ACBA7-97F7-4D44-97AE-ECC29D67AE8B}" type="datetimeFigureOut">
              <a:rPr lang="en-US" smtClean="0"/>
              <a:t>1/28/2019</a:t>
            </a:fld>
            <a:endParaRPr lang="en-US" dirty="0"/>
          </a:p>
        </p:txBody>
      </p:sp>
      <p:sp>
        <p:nvSpPr>
          <p:cNvPr id="4" name="Footer Placeholder 3">
            <a:extLst>
              <a:ext uri="{FF2B5EF4-FFF2-40B4-BE49-F238E27FC236}">
                <a16:creationId xmlns:a16="http://schemas.microsoft.com/office/drawing/2014/main" id="{42460DE4-F556-47AB-A480-84C0DF740BD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3F9680-2B0A-4FD0-B4F9-26461EF8F581}"/>
              </a:ext>
            </a:extLst>
          </p:cNvPr>
          <p:cNvSpPr>
            <a:spLocks noGrp="1"/>
          </p:cNvSpPr>
          <p:nvPr>
            <p:ph type="sldNum" sz="quarter" idx="12"/>
          </p:nvPr>
        </p:nvSpPr>
        <p:spPr/>
        <p:txBody>
          <a:bodyPr/>
          <a:lstStyle/>
          <a:p>
            <a:fld id="{9B5F2587-969F-42DD-817D-1325136C4F4C}" type="slidenum">
              <a:rPr lang="en-US" smtClean="0"/>
              <a:t>‹#›</a:t>
            </a:fld>
            <a:endParaRPr lang="en-US" dirty="0"/>
          </a:p>
        </p:txBody>
      </p:sp>
    </p:spTree>
    <p:extLst>
      <p:ext uri="{BB962C8B-B14F-4D97-AF65-F5344CB8AC3E}">
        <p14:creationId xmlns:p14="http://schemas.microsoft.com/office/powerpoint/2010/main" val="3645506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146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22550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629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528818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24343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113485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448817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718848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2285498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24933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882989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359546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65040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069492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27029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79314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2729761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9324439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24058222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4213212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44397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820262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4783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550415"/>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1" y="1866901"/>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1" y="1866901"/>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39205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442555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419315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615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2786662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2"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2" y="289514"/>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2"/>
            <a:ext cx="11922123" cy="1000274"/>
          </a:xfrm>
        </p:spPr>
        <p:txBody>
          <a:bodyPr/>
          <a:lstStyle>
            <a:lvl1pPr marL="0" indent="0">
              <a:spcBef>
                <a:spcPts val="0"/>
              </a:spcBef>
              <a:spcAft>
                <a:spcPts val="600"/>
              </a:spcAft>
              <a:buNone/>
              <a:defRPr sz="2800">
                <a:solidFill>
                  <a:schemeClr val="bg1"/>
                </a:solidFill>
              </a:defRPr>
            </a:lvl1pPr>
            <a:lvl2pPr marL="224010"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7"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5"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3"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26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3"/>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3" y="6210236"/>
            <a:ext cx="5735541" cy="249299"/>
          </a:xfrm>
          <a:prstGeom prst="rect">
            <a:avLst/>
          </a:prstGeom>
          <a:noFill/>
          <a:ln w="9525">
            <a:noFill/>
            <a:miter lim="800000"/>
            <a:headEnd/>
            <a:tailEnd/>
          </a:ln>
        </p:spPr>
        <p:txBody>
          <a:bodyPr wrap="square">
            <a:spAutoFit/>
          </a:bodyPr>
          <a:lstStyle/>
          <a:p>
            <a:pPr marL="0" lvl="1" defTabSz="913912">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20267919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90994003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54315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Tree>
    <p:extLst>
      <p:ext uri="{BB962C8B-B14F-4D97-AF65-F5344CB8AC3E}">
        <p14:creationId xmlns:p14="http://schemas.microsoft.com/office/powerpoint/2010/main" val="378082684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66876110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spTree>
    <p:extLst>
      <p:ext uri="{BB962C8B-B14F-4D97-AF65-F5344CB8AC3E}">
        <p14:creationId xmlns:p14="http://schemas.microsoft.com/office/powerpoint/2010/main" val="104003571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54969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09717593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246292" y="256398"/>
            <a:ext cx="1829371" cy="673018"/>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2342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233278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31766699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616652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66846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3"/>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a:solidFill>
                <a:prstClr val="white"/>
              </a:solidFill>
              <a:latin typeface="Segoe UI"/>
            </a:endParaRPr>
          </a:p>
        </p:txBody>
      </p:sp>
      <p:sp>
        <p:nvSpPr>
          <p:cNvPr id="2" name="Title 1"/>
          <p:cNvSpPr>
            <a:spLocks noGrp="1"/>
          </p:cNvSpPr>
          <p:nvPr>
            <p:ph type="title"/>
          </p:nvPr>
        </p:nvSpPr>
        <p:spPr>
          <a:xfrm>
            <a:off x="269240" y="289513"/>
            <a:ext cx="5602653"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23031702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Slide Number Placeholder 2">
            <a:extLst>
              <a:ext uri="{FF2B5EF4-FFF2-40B4-BE49-F238E27FC236}">
                <a16:creationId xmlns:a16="http://schemas.microsoft.com/office/drawing/2014/main" id="{D1C8B784-32EA-4B5C-8C1F-9A7D099EE72E}"/>
              </a:ext>
            </a:extLst>
          </p:cNvPr>
          <p:cNvSpPr>
            <a:spLocks noGrp="1"/>
          </p:cNvSpPr>
          <p:nvPr>
            <p:ph type="sldNum" sz="quarter" idx="4"/>
          </p:nvPr>
        </p:nvSpPr>
        <p:spPr>
          <a:xfrm>
            <a:off x="0" y="6494399"/>
            <a:ext cx="1635369" cy="364224"/>
          </a:xfrm>
          <a:prstGeom prst="rect">
            <a:avLst/>
          </a:prstGeom>
        </p:spPr>
        <p:txBody>
          <a:bodyPr vert="horz" lIns="91440" tIns="45720" rIns="91440" bIns="45720" rtlCol="0" anchor="ctr"/>
          <a:lstStyle>
            <a:lvl1pPr algn="l">
              <a:defRPr sz="1765">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69958475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a:t>SUBHEAD 16 PT</a:t>
            </a:r>
          </a:p>
        </p:txBody>
      </p:sp>
    </p:spTree>
    <p:extLst>
      <p:ext uri="{BB962C8B-B14F-4D97-AF65-F5344CB8AC3E}">
        <p14:creationId xmlns:p14="http://schemas.microsoft.com/office/powerpoint/2010/main" val="64938646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075228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78609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7"/>
            <a:ext cx="8402940" cy="4263966"/>
            <a:chOff x="1463933" y="1626535"/>
            <a:chExt cx="8402940" cy="4263966"/>
          </a:xfrm>
          <a:solidFill>
            <a:schemeClr val="bg2"/>
          </a:solidFill>
        </p:grpSpPr>
        <p:sp>
          <p:nvSpPr>
            <p:cNvPr id="4" name="Rectangle 3">
              <a:extLst>
                <a:ext uri="{FF2B5EF4-FFF2-40B4-BE49-F238E27FC236}">
                  <a16:creationId xmlns:a16="http://schemas.microsoft.com/office/drawing/2014/main" id="{B9560209-0B17-4019-AF87-E675865BF355}"/>
                </a:ext>
              </a:extLst>
            </p:cNvPr>
            <p:cNvSpPr/>
            <p:nvPr userDrawn="1"/>
          </p:nvSpPr>
          <p:spPr bwMode="auto">
            <a:xfrm>
              <a:off x="1598965" y="1626535"/>
              <a:ext cx="8267908" cy="4263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solidFill>
              <a:schemeClr val="bg1"/>
            </a:solid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C66E1062-ADE7-46B7-B70B-13AAF975DB8E}"/>
              </a:ext>
            </a:extLst>
          </p:cNvPr>
          <p:cNvGrpSpPr/>
          <p:nvPr userDrawn="1"/>
        </p:nvGrpSpPr>
        <p:grpSpPr>
          <a:xfrm>
            <a:off x="68730" y="4000957"/>
            <a:ext cx="1426688" cy="916768"/>
            <a:chOff x="65242" y="4000957"/>
            <a:chExt cx="1426688" cy="916768"/>
          </a:xfrm>
        </p:grpSpPr>
        <p:sp>
          <p:nvSpPr>
            <p:cNvPr id="71" name="TextBox 70">
              <a:extLst>
                <a:ext uri="{FF2B5EF4-FFF2-40B4-BE49-F238E27FC236}">
                  <a16:creationId xmlns:a16="http://schemas.microsoft.com/office/drawing/2014/main" id="{A75807FF-8E5D-41F1-9F3F-792FD8D38D6A}"/>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t>BUSINESS / CUSTOM APPS</a:t>
              </a:r>
            </a:p>
            <a:p>
              <a:r>
                <a:rPr lang="en-US" sz="900"/>
                <a:t>(STRUCTURED)</a:t>
              </a:r>
            </a:p>
          </p:txBody>
        </p:sp>
        <p:grpSp>
          <p:nvGrpSpPr>
            <p:cNvPr id="72" name="Group 71">
              <a:extLst>
                <a:ext uri="{FF2B5EF4-FFF2-40B4-BE49-F238E27FC236}">
                  <a16:creationId xmlns:a16="http://schemas.microsoft.com/office/drawing/2014/main" id="{AF3F6C57-7E2E-4648-AB6C-0FEB5EB3CC52}"/>
                </a:ext>
              </a:extLst>
            </p:cNvPr>
            <p:cNvGrpSpPr/>
            <p:nvPr/>
          </p:nvGrpSpPr>
          <p:grpSpPr>
            <a:xfrm>
              <a:off x="244675" y="4000957"/>
              <a:ext cx="1067822" cy="398972"/>
              <a:chOff x="94228" y="4054674"/>
              <a:chExt cx="1327848" cy="496126"/>
            </a:xfrm>
          </p:grpSpPr>
          <p:grpSp>
            <p:nvGrpSpPr>
              <p:cNvPr id="73" name="Group 72">
                <a:extLst>
                  <a:ext uri="{FF2B5EF4-FFF2-40B4-BE49-F238E27FC236}">
                    <a16:creationId xmlns:a16="http://schemas.microsoft.com/office/drawing/2014/main" id="{BCEDBBB4-4679-4BC9-8706-8C6773E59669}"/>
                  </a:ext>
                </a:extLst>
              </p:cNvPr>
              <p:cNvGrpSpPr/>
              <p:nvPr/>
            </p:nvGrpSpPr>
            <p:grpSpPr>
              <a:xfrm>
                <a:off x="94228" y="4054674"/>
                <a:ext cx="565043" cy="490322"/>
                <a:chOff x="582887" y="2608468"/>
                <a:chExt cx="565043" cy="490322"/>
              </a:xfrm>
            </p:grpSpPr>
            <p:grpSp>
              <p:nvGrpSpPr>
                <p:cNvPr id="124" name="Group 123">
                  <a:extLst>
                    <a:ext uri="{FF2B5EF4-FFF2-40B4-BE49-F238E27FC236}">
                      <a16:creationId xmlns:a16="http://schemas.microsoft.com/office/drawing/2014/main" id="{E8C4AA01-E6AC-43FC-9155-B4295DB24C41}"/>
                    </a:ext>
                  </a:extLst>
                </p:cNvPr>
                <p:cNvGrpSpPr/>
                <p:nvPr/>
              </p:nvGrpSpPr>
              <p:grpSpPr>
                <a:xfrm>
                  <a:off x="582887" y="2608468"/>
                  <a:ext cx="565043" cy="490322"/>
                  <a:chOff x="-2759707" y="1099472"/>
                  <a:chExt cx="7926138" cy="6799719"/>
                </a:xfrm>
              </p:grpSpPr>
              <p:sp>
                <p:nvSpPr>
                  <p:cNvPr id="129" name="Rectangle 317">
                    <a:extLst>
                      <a:ext uri="{FF2B5EF4-FFF2-40B4-BE49-F238E27FC236}">
                        <a16:creationId xmlns:a16="http://schemas.microsoft.com/office/drawing/2014/main" id="{7F01DE84-FDAB-466D-9B5A-8B95057D7BB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Rounded Rectangle 439">
                    <a:extLst>
                      <a:ext uri="{FF2B5EF4-FFF2-40B4-BE49-F238E27FC236}">
                        <a16:creationId xmlns:a16="http://schemas.microsoft.com/office/drawing/2014/main" id="{9B64A5DF-7781-4B95-82CF-FFDDC6423C46}"/>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CB5B4569-7598-45E4-AF37-9B4B83CF8E9B}"/>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D4F8FDDB-0DAF-4644-B02F-AEE5E852B9B2}"/>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5" name="Freeform 5">
                  <a:extLst>
                    <a:ext uri="{FF2B5EF4-FFF2-40B4-BE49-F238E27FC236}">
                      <a16:creationId xmlns:a16="http://schemas.microsoft.com/office/drawing/2014/main" id="{904E02AC-77B0-4DAE-A328-22C7C972CC9F}"/>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6" name="Rectangle 6">
                  <a:extLst>
                    <a:ext uri="{FF2B5EF4-FFF2-40B4-BE49-F238E27FC236}">
                      <a16:creationId xmlns:a16="http://schemas.microsoft.com/office/drawing/2014/main" id="{3AE086EF-F3DB-4C16-B17B-C6D46929D99E}"/>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Rectangle 7">
                  <a:extLst>
                    <a:ext uri="{FF2B5EF4-FFF2-40B4-BE49-F238E27FC236}">
                      <a16:creationId xmlns:a16="http://schemas.microsoft.com/office/drawing/2014/main" id="{D03354BB-5C37-4D7F-9F98-412CB7D94E43}"/>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Rectangle 8">
                  <a:extLst>
                    <a:ext uri="{FF2B5EF4-FFF2-40B4-BE49-F238E27FC236}">
                      <a16:creationId xmlns:a16="http://schemas.microsoft.com/office/drawing/2014/main" id="{A64AFF5B-2500-4D7E-8A56-D3933FF3EFB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74" name="Group 73">
                <a:extLst>
                  <a:ext uri="{FF2B5EF4-FFF2-40B4-BE49-F238E27FC236}">
                    <a16:creationId xmlns:a16="http://schemas.microsoft.com/office/drawing/2014/main" id="{BAA889A6-7185-42EB-A6A4-07731E564DB2}"/>
                  </a:ext>
                </a:extLst>
              </p:cNvPr>
              <p:cNvGrpSpPr/>
              <p:nvPr/>
            </p:nvGrpSpPr>
            <p:grpSpPr>
              <a:xfrm>
                <a:off x="833546" y="4054674"/>
                <a:ext cx="588530" cy="496126"/>
                <a:chOff x="493618" y="3055549"/>
                <a:chExt cx="716256" cy="603797"/>
              </a:xfrm>
            </p:grpSpPr>
            <p:grpSp>
              <p:nvGrpSpPr>
                <p:cNvPr id="75" name="Group 74">
                  <a:extLst>
                    <a:ext uri="{FF2B5EF4-FFF2-40B4-BE49-F238E27FC236}">
                      <a16:creationId xmlns:a16="http://schemas.microsoft.com/office/drawing/2014/main" id="{3FF659FC-5AE0-4A4D-A124-EB0E7A97EAC2}"/>
                    </a:ext>
                  </a:extLst>
                </p:cNvPr>
                <p:cNvGrpSpPr/>
                <p:nvPr/>
              </p:nvGrpSpPr>
              <p:grpSpPr>
                <a:xfrm>
                  <a:off x="796699" y="3403695"/>
                  <a:ext cx="413175" cy="253655"/>
                  <a:chOff x="-655566" y="3895060"/>
                  <a:chExt cx="761727" cy="430956"/>
                </a:xfrm>
              </p:grpSpPr>
              <p:grpSp>
                <p:nvGrpSpPr>
                  <p:cNvPr id="108" name="Group 107">
                    <a:extLst>
                      <a:ext uri="{FF2B5EF4-FFF2-40B4-BE49-F238E27FC236}">
                        <a16:creationId xmlns:a16="http://schemas.microsoft.com/office/drawing/2014/main" id="{934B29E9-8B95-48CE-A7B4-0BE5A330C921}"/>
                      </a:ext>
                    </a:extLst>
                  </p:cNvPr>
                  <p:cNvGrpSpPr/>
                  <p:nvPr/>
                </p:nvGrpSpPr>
                <p:grpSpPr>
                  <a:xfrm>
                    <a:off x="-655566" y="3895060"/>
                    <a:ext cx="761727" cy="430956"/>
                    <a:chOff x="10867216" y="6204939"/>
                    <a:chExt cx="791499" cy="447800"/>
                  </a:xfrm>
                </p:grpSpPr>
                <p:sp>
                  <p:nvSpPr>
                    <p:cNvPr id="117" name="Round Same Side Corner Rectangle 206">
                      <a:extLst>
                        <a:ext uri="{FF2B5EF4-FFF2-40B4-BE49-F238E27FC236}">
                          <a16:creationId xmlns:a16="http://schemas.microsoft.com/office/drawing/2014/main" id="{275A00CF-DBCC-4E0A-BE9F-EE395EE74244}"/>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8" name="Group 117">
                      <a:extLst>
                        <a:ext uri="{FF2B5EF4-FFF2-40B4-BE49-F238E27FC236}">
                          <a16:creationId xmlns:a16="http://schemas.microsoft.com/office/drawing/2014/main" id="{92339519-F7A5-4521-BEA1-B1ECF31F6C13}"/>
                        </a:ext>
                      </a:extLst>
                    </p:cNvPr>
                    <p:cNvGrpSpPr/>
                    <p:nvPr/>
                  </p:nvGrpSpPr>
                  <p:grpSpPr>
                    <a:xfrm>
                      <a:off x="10924674" y="6204939"/>
                      <a:ext cx="676584" cy="420187"/>
                      <a:chOff x="10924674" y="6204939"/>
                      <a:chExt cx="676584" cy="420187"/>
                    </a:xfrm>
                  </p:grpSpPr>
                  <p:grpSp>
                    <p:nvGrpSpPr>
                      <p:cNvPr id="120" name="Group 119">
                        <a:extLst>
                          <a:ext uri="{FF2B5EF4-FFF2-40B4-BE49-F238E27FC236}">
                            <a16:creationId xmlns:a16="http://schemas.microsoft.com/office/drawing/2014/main" id="{3B343D5D-DE3C-44D6-9B7F-DED56B2411BF}"/>
                          </a:ext>
                        </a:extLst>
                      </p:cNvPr>
                      <p:cNvGrpSpPr/>
                      <p:nvPr/>
                    </p:nvGrpSpPr>
                    <p:grpSpPr>
                      <a:xfrm>
                        <a:off x="10924674" y="6204939"/>
                        <a:ext cx="676584" cy="406447"/>
                        <a:chOff x="15402433" y="3770727"/>
                        <a:chExt cx="3379343" cy="2030084"/>
                      </a:xfrm>
                    </p:grpSpPr>
                    <p:sp>
                      <p:nvSpPr>
                        <p:cNvPr id="122" name="Round Same Side Corner Rectangle 211">
                          <a:extLst>
                            <a:ext uri="{FF2B5EF4-FFF2-40B4-BE49-F238E27FC236}">
                              <a16:creationId xmlns:a16="http://schemas.microsoft.com/office/drawing/2014/main" id="{8F1906D8-F67B-4125-9D33-4BD3DF0F3466}"/>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65AB054F-139B-43D7-B57D-1677636736F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1" name="Round Same Side Corner Rectangle 210">
                        <a:extLst>
                          <a:ext uri="{FF2B5EF4-FFF2-40B4-BE49-F238E27FC236}">
                            <a16:creationId xmlns:a16="http://schemas.microsoft.com/office/drawing/2014/main" id="{753B7E6E-F44C-406A-9130-151462E3075B}"/>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ound Same Side Corner Rectangle 139">
                      <a:extLst>
                        <a:ext uri="{FF2B5EF4-FFF2-40B4-BE49-F238E27FC236}">
                          <a16:creationId xmlns:a16="http://schemas.microsoft.com/office/drawing/2014/main" id="{4DEEA65C-BD95-4337-B959-BE444218E20A}"/>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00881512-DD8D-4F44-A8BA-39169A95E73A}"/>
                      </a:ext>
                    </a:extLst>
                  </p:cNvPr>
                  <p:cNvGrpSpPr/>
                  <p:nvPr/>
                </p:nvGrpSpPr>
                <p:grpSpPr>
                  <a:xfrm>
                    <a:off x="-571796" y="3917872"/>
                    <a:ext cx="588901" cy="343249"/>
                    <a:chOff x="11780774" y="6292409"/>
                    <a:chExt cx="518383" cy="373899"/>
                  </a:xfrm>
                </p:grpSpPr>
                <p:sp>
                  <p:nvSpPr>
                    <p:cNvPr id="110" name="Rectangle 109">
                      <a:extLst>
                        <a:ext uri="{FF2B5EF4-FFF2-40B4-BE49-F238E27FC236}">
                          <a16:creationId xmlns:a16="http://schemas.microsoft.com/office/drawing/2014/main" id="{84E4F26A-D27A-476B-AC5B-70BC6FDD1001}"/>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AABAE7F4-CDAD-47AA-B9B6-83A3F6E1FAC1}"/>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C64DA487-914E-41DD-9F8D-42106DA8169C}"/>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6B9CBE80-2D86-4E9E-A80A-5747F9E4F8BD}"/>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Rounded Rectangle 203">
                      <a:extLst>
                        <a:ext uri="{FF2B5EF4-FFF2-40B4-BE49-F238E27FC236}">
                          <a16:creationId xmlns:a16="http://schemas.microsoft.com/office/drawing/2014/main" id="{19E662DB-AABF-483F-A00E-B7F1193FA5A3}"/>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Rounded Rectangle 204">
                      <a:extLst>
                        <a:ext uri="{FF2B5EF4-FFF2-40B4-BE49-F238E27FC236}">
                          <a16:creationId xmlns:a16="http://schemas.microsoft.com/office/drawing/2014/main" id="{8BDDFCC7-89E3-4F41-A341-03A5352EF11B}"/>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Rounded Rectangle 205">
                      <a:extLst>
                        <a:ext uri="{FF2B5EF4-FFF2-40B4-BE49-F238E27FC236}">
                          <a16:creationId xmlns:a16="http://schemas.microsoft.com/office/drawing/2014/main" id="{AEA14564-4D4E-4681-A21E-CFE08CC65E73}"/>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6" name="Group 75">
                  <a:extLst>
                    <a:ext uri="{FF2B5EF4-FFF2-40B4-BE49-F238E27FC236}">
                      <a16:creationId xmlns:a16="http://schemas.microsoft.com/office/drawing/2014/main" id="{1CD2AF38-00C9-40E4-93AA-126D65D2A488}"/>
                    </a:ext>
                  </a:extLst>
                </p:cNvPr>
                <p:cNvGrpSpPr/>
                <p:nvPr/>
              </p:nvGrpSpPr>
              <p:grpSpPr>
                <a:xfrm>
                  <a:off x="959876" y="3055549"/>
                  <a:ext cx="217476" cy="328226"/>
                  <a:chOff x="-296232" y="3492549"/>
                  <a:chExt cx="211588" cy="319338"/>
                </a:xfrm>
              </p:grpSpPr>
              <p:sp>
                <p:nvSpPr>
                  <p:cNvPr id="98" name="Rounded Rectangle 182">
                    <a:extLst>
                      <a:ext uri="{FF2B5EF4-FFF2-40B4-BE49-F238E27FC236}">
                        <a16:creationId xmlns:a16="http://schemas.microsoft.com/office/drawing/2014/main" id="{353CA0AA-F920-4D16-B820-957EE504DA56}"/>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72BF7F0F-D1EF-41A3-BFFA-DC1E08744E4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0" name="Rounded Rectangle 184">
                    <a:extLst>
                      <a:ext uri="{FF2B5EF4-FFF2-40B4-BE49-F238E27FC236}">
                        <a16:creationId xmlns:a16="http://schemas.microsoft.com/office/drawing/2014/main" id="{B38B489C-6AA9-4E3A-9005-8C7B03348AF6}"/>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101" name="Group 100">
                    <a:extLst>
                      <a:ext uri="{FF2B5EF4-FFF2-40B4-BE49-F238E27FC236}">
                        <a16:creationId xmlns:a16="http://schemas.microsoft.com/office/drawing/2014/main" id="{0F0D0D70-7A5E-4B49-A635-DEDE470B911A}"/>
                      </a:ext>
                    </a:extLst>
                  </p:cNvPr>
                  <p:cNvGrpSpPr/>
                  <p:nvPr/>
                </p:nvGrpSpPr>
                <p:grpSpPr>
                  <a:xfrm>
                    <a:off x="-267082" y="3531358"/>
                    <a:ext cx="152122" cy="225695"/>
                    <a:chOff x="11279466" y="5630123"/>
                    <a:chExt cx="137117" cy="225695"/>
                  </a:xfrm>
                </p:grpSpPr>
                <p:sp>
                  <p:nvSpPr>
                    <p:cNvPr id="102" name="Rectangle 101">
                      <a:extLst>
                        <a:ext uri="{FF2B5EF4-FFF2-40B4-BE49-F238E27FC236}">
                          <a16:creationId xmlns:a16="http://schemas.microsoft.com/office/drawing/2014/main" id="{6CCD337D-96FE-4EF5-A555-FFA1B14533F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F7721484-E55D-4950-A016-21E55EEA65AE}"/>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Rounded Rectangle 195">
                      <a:extLst>
                        <a:ext uri="{FF2B5EF4-FFF2-40B4-BE49-F238E27FC236}">
                          <a16:creationId xmlns:a16="http://schemas.microsoft.com/office/drawing/2014/main" id="{1EEB711B-CFD5-4BA8-9780-C75A114A7FC5}"/>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ounded Rectangle 196">
                      <a:extLst>
                        <a:ext uri="{FF2B5EF4-FFF2-40B4-BE49-F238E27FC236}">
                          <a16:creationId xmlns:a16="http://schemas.microsoft.com/office/drawing/2014/main" id="{33E5137D-AF6D-4992-9D3C-F36A5974861C}"/>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ounded Rectangle 197">
                      <a:extLst>
                        <a:ext uri="{FF2B5EF4-FFF2-40B4-BE49-F238E27FC236}">
                          <a16:creationId xmlns:a16="http://schemas.microsoft.com/office/drawing/2014/main" id="{A40226AD-2E59-4F78-A33C-65EB2F67468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Rounded Rectangle 198">
                      <a:extLst>
                        <a:ext uri="{FF2B5EF4-FFF2-40B4-BE49-F238E27FC236}">
                          <a16:creationId xmlns:a16="http://schemas.microsoft.com/office/drawing/2014/main" id="{8446E43C-FA11-47E4-AFC6-C2A0F1421E1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7" name="Group 76">
                  <a:extLst>
                    <a:ext uri="{FF2B5EF4-FFF2-40B4-BE49-F238E27FC236}">
                      <a16:creationId xmlns:a16="http://schemas.microsoft.com/office/drawing/2014/main" id="{ACD4AA61-1250-4DD4-9415-3AA186F44192}"/>
                    </a:ext>
                  </a:extLst>
                </p:cNvPr>
                <p:cNvGrpSpPr/>
                <p:nvPr/>
              </p:nvGrpSpPr>
              <p:grpSpPr>
                <a:xfrm>
                  <a:off x="505834" y="3069727"/>
                  <a:ext cx="408640" cy="294744"/>
                  <a:chOff x="505834" y="3069727"/>
                  <a:chExt cx="408640" cy="294744"/>
                </a:xfrm>
              </p:grpSpPr>
              <p:sp>
                <p:nvSpPr>
                  <p:cNvPr id="91" name="Rectangle 90">
                    <a:extLst>
                      <a:ext uri="{FF2B5EF4-FFF2-40B4-BE49-F238E27FC236}">
                        <a16:creationId xmlns:a16="http://schemas.microsoft.com/office/drawing/2014/main" id="{9945BB36-3489-40EC-8247-DDF97DA0362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9F31B47F-F9E9-44FD-B1EB-20833FDE52ED}"/>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2D843CC2-2E08-495A-9826-1E59A816AC29}"/>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77DDFF54-4F49-4234-A877-D87D1BF1BBD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5" name="Rounded Rectangle 176">
                    <a:extLst>
                      <a:ext uri="{FF2B5EF4-FFF2-40B4-BE49-F238E27FC236}">
                        <a16:creationId xmlns:a16="http://schemas.microsoft.com/office/drawing/2014/main" id="{7C3FA5C8-DEA2-4713-8780-72F945F4B01F}"/>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Rounded Rectangle 177">
                    <a:extLst>
                      <a:ext uri="{FF2B5EF4-FFF2-40B4-BE49-F238E27FC236}">
                        <a16:creationId xmlns:a16="http://schemas.microsoft.com/office/drawing/2014/main" id="{3DC9982D-972B-4F58-A1AA-309CD605D51E}"/>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Rounded Rectangle 178">
                    <a:extLst>
                      <a:ext uri="{FF2B5EF4-FFF2-40B4-BE49-F238E27FC236}">
                        <a16:creationId xmlns:a16="http://schemas.microsoft.com/office/drawing/2014/main" id="{1CCB6636-2F46-46C1-ADA5-048086ED92D8}"/>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179">
                  <a:extLst>
                    <a:ext uri="{FF2B5EF4-FFF2-40B4-BE49-F238E27FC236}">
                      <a16:creationId xmlns:a16="http://schemas.microsoft.com/office/drawing/2014/main" id="{D6CD3A83-3EB5-4D43-A721-B518AC255294}"/>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9" name="Group 78">
                  <a:extLst>
                    <a:ext uri="{FF2B5EF4-FFF2-40B4-BE49-F238E27FC236}">
                      <a16:creationId xmlns:a16="http://schemas.microsoft.com/office/drawing/2014/main" id="{88ADFDCF-7E99-477A-9B32-EE0E746947C2}"/>
                    </a:ext>
                  </a:extLst>
                </p:cNvPr>
                <p:cNvGrpSpPr/>
                <p:nvPr/>
              </p:nvGrpSpPr>
              <p:grpSpPr>
                <a:xfrm>
                  <a:off x="501923" y="3414781"/>
                  <a:ext cx="268776" cy="244565"/>
                  <a:chOff x="501923" y="3414781"/>
                  <a:chExt cx="268776" cy="244565"/>
                </a:xfrm>
              </p:grpSpPr>
              <p:sp>
                <p:nvSpPr>
                  <p:cNvPr id="80" name="Rounded Rectangle 182">
                    <a:extLst>
                      <a:ext uri="{FF2B5EF4-FFF2-40B4-BE49-F238E27FC236}">
                        <a16:creationId xmlns:a16="http://schemas.microsoft.com/office/drawing/2014/main" id="{38A7DB43-54B8-4D4B-89D3-1401F2CCD557}"/>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43A0F126-2481-4026-A382-75184F3C350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2" name="Rounded Rectangle 184">
                    <a:extLst>
                      <a:ext uri="{FF2B5EF4-FFF2-40B4-BE49-F238E27FC236}">
                        <a16:creationId xmlns:a16="http://schemas.microsoft.com/office/drawing/2014/main" id="{044838B8-D535-4C44-9215-5489429F9D0F}"/>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83" name="Group 82">
                    <a:extLst>
                      <a:ext uri="{FF2B5EF4-FFF2-40B4-BE49-F238E27FC236}">
                        <a16:creationId xmlns:a16="http://schemas.microsoft.com/office/drawing/2014/main" id="{BFE66E00-6812-4D33-B349-74E39AB8A667}"/>
                      </a:ext>
                    </a:extLst>
                  </p:cNvPr>
                  <p:cNvGrpSpPr/>
                  <p:nvPr/>
                </p:nvGrpSpPr>
                <p:grpSpPr>
                  <a:xfrm>
                    <a:off x="518311" y="3459175"/>
                    <a:ext cx="235999" cy="157484"/>
                    <a:chOff x="505834" y="3069727"/>
                    <a:chExt cx="408640" cy="294744"/>
                  </a:xfrm>
                </p:grpSpPr>
                <p:sp>
                  <p:nvSpPr>
                    <p:cNvPr id="84" name="Rectangle 83">
                      <a:extLst>
                        <a:ext uri="{FF2B5EF4-FFF2-40B4-BE49-F238E27FC236}">
                          <a16:creationId xmlns:a16="http://schemas.microsoft.com/office/drawing/2014/main" id="{92D33903-4F52-4173-8A17-38EC8B40DFF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EF137C5A-2B27-4186-A98B-84BCA28A28F7}"/>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BD1040CB-8DE4-4BA4-A3AE-A29AEF800E1D}"/>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BA4FB2EE-BBD3-4C38-A87B-667C25FD3DE8}"/>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Rounded Rectangle 176">
                      <a:extLst>
                        <a:ext uri="{FF2B5EF4-FFF2-40B4-BE49-F238E27FC236}">
                          <a16:creationId xmlns:a16="http://schemas.microsoft.com/office/drawing/2014/main" id="{D2E855E7-DAD0-452B-AE22-F91834686AEC}"/>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Rounded Rectangle 177">
                      <a:extLst>
                        <a:ext uri="{FF2B5EF4-FFF2-40B4-BE49-F238E27FC236}">
                          <a16:creationId xmlns:a16="http://schemas.microsoft.com/office/drawing/2014/main" id="{38F91E08-F731-4D18-9680-4A42C3224DC1}"/>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0" name="Rounded Rectangle 178">
                      <a:extLst>
                        <a:ext uri="{FF2B5EF4-FFF2-40B4-BE49-F238E27FC236}">
                          <a16:creationId xmlns:a16="http://schemas.microsoft.com/office/drawing/2014/main" id="{0E2E8C9B-208E-4C1F-B548-8B25A908E712}"/>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133" name="Group 132">
            <a:extLst>
              <a:ext uri="{FF2B5EF4-FFF2-40B4-BE49-F238E27FC236}">
                <a16:creationId xmlns:a16="http://schemas.microsoft.com/office/drawing/2014/main" id="{4C277BFE-17D6-4B62-B59A-58125029FD2A}"/>
              </a:ext>
            </a:extLst>
          </p:cNvPr>
          <p:cNvGrpSpPr/>
          <p:nvPr userDrawn="1"/>
        </p:nvGrpSpPr>
        <p:grpSpPr>
          <a:xfrm>
            <a:off x="44538" y="2331675"/>
            <a:ext cx="1475072" cy="726137"/>
            <a:chOff x="-36576" y="2104220"/>
            <a:chExt cx="1475072" cy="726138"/>
          </a:xfrm>
        </p:grpSpPr>
        <p:sp>
          <p:nvSpPr>
            <p:cNvPr id="134" name="TextBox 133">
              <a:extLst>
                <a:ext uri="{FF2B5EF4-FFF2-40B4-BE49-F238E27FC236}">
                  <a16:creationId xmlns:a16="http://schemas.microsoft.com/office/drawing/2014/main" id="{456A2FB8-5984-47FA-9591-42F6084B50DB}"/>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t>LOGS, FILES AND MEDIA</a:t>
              </a:r>
              <a:br>
                <a:rPr lang="en-US" sz="900"/>
              </a:br>
              <a:r>
                <a:rPr lang="en-US" sz="900"/>
                <a:t>(UNSTRUCTURED)</a:t>
              </a:r>
            </a:p>
          </p:txBody>
        </p:sp>
        <p:grpSp>
          <p:nvGrpSpPr>
            <p:cNvPr id="135" name="Group 134">
              <a:extLst>
                <a:ext uri="{FF2B5EF4-FFF2-40B4-BE49-F238E27FC236}">
                  <a16:creationId xmlns:a16="http://schemas.microsoft.com/office/drawing/2014/main" id="{F95B2E3F-C483-467C-8824-F8115AE87F00}"/>
                </a:ext>
              </a:extLst>
            </p:cNvPr>
            <p:cNvGrpSpPr/>
            <p:nvPr/>
          </p:nvGrpSpPr>
          <p:grpSpPr>
            <a:xfrm>
              <a:off x="130992" y="2104220"/>
              <a:ext cx="1139936" cy="311980"/>
              <a:chOff x="149010" y="2104220"/>
              <a:chExt cx="1139936" cy="311980"/>
            </a:xfrm>
          </p:grpSpPr>
          <p:pic>
            <p:nvPicPr>
              <p:cNvPr id="136" name="Graphic 135">
                <a:extLst>
                  <a:ext uri="{FF2B5EF4-FFF2-40B4-BE49-F238E27FC236}">
                    <a16:creationId xmlns:a16="http://schemas.microsoft.com/office/drawing/2014/main" id="{DCF3282B-AE9E-445D-B109-B07C17E019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137" name="Freeform: Shape 136">
                <a:extLst>
                  <a:ext uri="{FF2B5EF4-FFF2-40B4-BE49-F238E27FC236}">
                    <a16:creationId xmlns:a16="http://schemas.microsoft.com/office/drawing/2014/main" id="{CCA33D2D-BA3C-4DF1-B452-9BFB76DA1EFD}"/>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a:t>r</a:t>
                </a:r>
              </a:p>
            </p:txBody>
          </p:sp>
          <p:pic>
            <p:nvPicPr>
              <p:cNvPr id="138" name="Picture 137">
                <a:extLst>
                  <a:ext uri="{FF2B5EF4-FFF2-40B4-BE49-F238E27FC236}">
                    <a16:creationId xmlns:a16="http://schemas.microsoft.com/office/drawing/2014/main" id="{DE814ACC-7A86-4184-BD3D-8947E67B57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262962631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image" Target="../media/image10.pn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theme" Target="../theme/theme3.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image" Target="../media/image23.png"/><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4.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35" r:id="rId30"/>
    <p:sldLayoutId id="2147484536" r:id="rId31"/>
    <p:sldLayoutId id="2147484537"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693068538"/>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3" r:id="rId23"/>
    <p:sldLayoutId id="2147484564" r:id="rId24"/>
    <p:sldLayoutId id="2147484566" r:id="rId25"/>
    <p:sldLayoutId id="2147484567" r:id="rId26"/>
    <p:sldLayoutId id="2147484568" r:id="rId27"/>
    <p:sldLayoutId id="2147484569" r:id="rId28"/>
    <p:sldLayoutId id="2147484570" r:id="rId29"/>
    <p:sldLayoutId id="2147484572" r:id="rId30"/>
    <p:sldLayoutId id="2147484573" r:id="rId31"/>
    <p:sldLayoutId id="2147484574" r:id="rId32"/>
    <p:sldLayoutId id="2147484575" r:id="rId33"/>
    <p:sldLayoutId id="2147484576" r:id="rId34"/>
    <p:sldLayoutId id="2147484577" r:id="rId35"/>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399929055"/>
      </p:ext>
    </p:extLst>
  </p:cSld>
  <p:clrMap bg1="lt1" tx1="dk1" bg2="lt2" tx2="dk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232.emf"/><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hyperlink" Target="https://azure.microsoft.com/blog/near-real-time-analytics-in-azure-sql-data-warehouse" TargetMode="External"/><Relationship Id="rId2" Type="http://schemas.openxmlformats.org/officeDocument/2006/relationships/hyperlink" Target="https://azure.microsoft.com/blog/implementation-patterns-for-big-data-and-data-warehouse-on-azure" TargetMode="External"/><Relationship Id="rId1" Type="http://schemas.openxmlformats.org/officeDocument/2006/relationships/slideLayout" Target="../slideLayouts/slideLayout5.xml"/><Relationship Id="rId4" Type="http://schemas.openxmlformats.org/officeDocument/2006/relationships/hyperlink" Target="https://github.com/Microsoft/MCW-Big-data-and-visualization"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1.png"/><Relationship Id="rId18" Type="http://schemas.openxmlformats.org/officeDocument/2006/relationships/image" Target="../media/image85.png"/><Relationship Id="rId26" Type="http://schemas.openxmlformats.org/officeDocument/2006/relationships/image" Target="../media/image93.png"/><Relationship Id="rId39" Type="http://schemas.openxmlformats.org/officeDocument/2006/relationships/image" Target="../media/image106.png"/><Relationship Id="rId3" Type="http://schemas.openxmlformats.org/officeDocument/2006/relationships/image" Target="../media/image72.png"/><Relationship Id="rId21" Type="http://schemas.openxmlformats.org/officeDocument/2006/relationships/image" Target="../media/image88.png"/><Relationship Id="rId34" Type="http://schemas.openxmlformats.org/officeDocument/2006/relationships/image" Target="../media/image101.png"/><Relationship Id="rId7" Type="http://schemas.openxmlformats.org/officeDocument/2006/relationships/image" Target="../media/image76.png"/><Relationship Id="rId12" Type="http://schemas.openxmlformats.org/officeDocument/2006/relationships/hyperlink" Target="http://www.asd.gov.au/infosec/irap/index.htm" TargetMode="External"/><Relationship Id="rId17" Type="http://schemas.openxmlformats.org/officeDocument/2006/relationships/image" Target="../media/image84.jpeg"/><Relationship Id="rId25" Type="http://schemas.openxmlformats.org/officeDocument/2006/relationships/image" Target="../media/image92.jpeg"/><Relationship Id="rId33" Type="http://schemas.openxmlformats.org/officeDocument/2006/relationships/image" Target="../media/image100.jpeg"/><Relationship Id="rId38" Type="http://schemas.openxmlformats.org/officeDocument/2006/relationships/image" Target="../media/image105.png"/><Relationship Id="rId2" Type="http://schemas.openxmlformats.org/officeDocument/2006/relationships/notesSlide" Target="../notesSlides/notesSlide13.xml"/><Relationship Id="rId16" Type="http://schemas.openxmlformats.org/officeDocument/2006/relationships/image" Target="../media/image83.jpeg"/><Relationship Id="rId20" Type="http://schemas.openxmlformats.org/officeDocument/2006/relationships/image" Target="../media/image87.png"/><Relationship Id="rId29"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1.png"/><Relationship Id="rId32" Type="http://schemas.openxmlformats.org/officeDocument/2006/relationships/image" Target="../media/image99.png"/><Relationship Id="rId37" Type="http://schemas.openxmlformats.org/officeDocument/2006/relationships/image" Target="../media/image104.png"/><Relationship Id="rId40" Type="http://schemas.openxmlformats.org/officeDocument/2006/relationships/image" Target="../media/image107.png"/><Relationship Id="rId5" Type="http://schemas.openxmlformats.org/officeDocument/2006/relationships/image" Target="../media/image74.jpeg"/><Relationship Id="rId15" Type="http://schemas.openxmlformats.org/officeDocument/2006/relationships/image" Target="../media/image82.jpeg"/><Relationship Id="rId23" Type="http://schemas.openxmlformats.org/officeDocument/2006/relationships/image" Target="../media/image90.jpeg"/><Relationship Id="rId28" Type="http://schemas.openxmlformats.org/officeDocument/2006/relationships/image" Target="../media/image95.jpeg"/><Relationship Id="rId36" Type="http://schemas.openxmlformats.org/officeDocument/2006/relationships/image" Target="../media/image103.jpeg"/><Relationship Id="rId10" Type="http://schemas.openxmlformats.org/officeDocument/2006/relationships/image" Target="../media/image79.png"/><Relationship Id="rId19" Type="http://schemas.openxmlformats.org/officeDocument/2006/relationships/image" Target="../media/image86.png"/><Relationship Id="rId31" Type="http://schemas.openxmlformats.org/officeDocument/2006/relationships/image" Target="../media/image98.png"/><Relationship Id="rId4" Type="http://schemas.openxmlformats.org/officeDocument/2006/relationships/image" Target="../media/image73.jpeg"/><Relationship Id="rId9" Type="http://schemas.openxmlformats.org/officeDocument/2006/relationships/image" Target="../media/image78.png"/><Relationship Id="rId14" Type="http://schemas.openxmlformats.org/officeDocument/2006/relationships/hyperlink" Target="https://www.fisc.or.jp/" TargetMode="External"/><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 Id="rId35" Type="http://schemas.openxmlformats.org/officeDocument/2006/relationships/image" Target="../media/image10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09.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notesSlide" Target="../notesSlides/notesSlide17.xml"/><Relationship Id="rId7" Type="http://schemas.openxmlformats.org/officeDocument/2006/relationships/image" Target="../media/image113.png"/><Relationship Id="rId2" Type="http://schemas.openxmlformats.org/officeDocument/2006/relationships/slideLayout" Target="../slideLayouts/slideLayout78.xml"/><Relationship Id="rId1" Type="http://schemas.openxmlformats.org/officeDocument/2006/relationships/tags" Target="../tags/tag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117.jpeg"/><Relationship Id="rId18" Type="http://schemas.openxmlformats.org/officeDocument/2006/relationships/image" Target="../media/image122.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16.jpeg"/><Relationship Id="rId17" Type="http://schemas.openxmlformats.org/officeDocument/2006/relationships/image" Target="../media/image121.jpeg"/><Relationship Id="rId2" Type="http://schemas.openxmlformats.org/officeDocument/2006/relationships/tags" Target="../tags/tag3.xml"/><Relationship Id="rId16" Type="http://schemas.openxmlformats.org/officeDocument/2006/relationships/image" Target="../media/image120.jpe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15.jpeg"/><Relationship Id="rId5" Type="http://schemas.openxmlformats.org/officeDocument/2006/relationships/tags" Target="../tags/tag6.xml"/><Relationship Id="rId15" Type="http://schemas.openxmlformats.org/officeDocument/2006/relationships/image" Target="../media/image119.jpeg"/><Relationship Id="rId10" Type="http://schemas.openxmlformats.org/officeDocument/2006/relationships/notesSlide" Target="../notesSlides/notesSlide18.xml"/><Relationship Id="rId4" Type="http://schemas.openxmlformats.org/officeDocument/2006/relationships/tags" Target="../tags/tag5.xml"/><Relationship Id="rId9" Type="http://schemas.openxmlformats.org/officeDocument/2006/relationships/slideLayout" Target="../slideLayouts/slideLayout79.xml"/><Relationship Id="rId14" Type="http://schemas.openxmlformats.org/officeDocument/2006/relationships/image" Target="../media/image11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28.png"/><Relationship Id="rId3" Type="http://schemas.openxmlformats.org/officeDocument/2006/relationships/notesSlide" Target="../notesSlides/notesSlide19.xml"/><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27.svg"/><Relationship Id="rId2" Type="http://schemas.openxmlformats.org/officeDocument/2006/relationships/slideLayout" Target="../slideLayouts/slideLayout80.xml"/><Relationship Id="rId16" Type="http://schemas.openxmlformats.org/officeDocument/2006/relationships/image" Target="../media/image26.png"/><Relationship Id="rId1" Type="http://schemas.openxmlformats.org/officeDocument/2006/relationships/tags" Target="../tags/tag10.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svg"/></Relationships>
</file>

<file path=ppt/slides/_rels/slide23.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43.png"/><Relationship Id="rId18" Type="http://schemas.openxmlformats.org/officeDocument/2006/relationships/image" Target="../media/image148.jpeg"/><Relationship Id="rId3" Type="http://schemas.openxmlformats.org/officeDocument/2006/relationships/image" Target="../media/image135.emf"/><Relationship Id="rId21" Type="http://schemas.openxmlformats.org/officeDocument/2006/relationships/image" Target="../media/image151.svg"/><Relationship Id="rId7" Type="http://schemas.openxmlformats.org/officeDocument/2006/relationships/image" Target="../media/image128.png"/><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notesSlide" Target="../notesSlides/notesSlide20.xml"/><Relationship Id="rId16" Type="http://schemas.openxmlformats.org/officeDocument/2006/relationships/image" Target="../media/image146.jpeg"/><Relationship Id="rId20" Type="http://schemas.openxmlformats.org/officeDocument/2006/relationships/image" Target="../media/image150.png"/><Relationship Id="rId1" Type="http://schemas.openxmlformats.org/officeDocument/2006/relationships/slideLayout" Target="../slideLayouts/slideLayout80.xml"/><Relationship Id="rId6" Type="http://schemas.openxmlformats.org/officeDocument/2006/relationships/image" Target="../media/image138.png"/><Relationship Id="rId11" Type="http://schemas.openxmlformats.org/officeDocument/2006/relationships/image" Target="../media/image141.png"/><Relationship Id="rId5" Type="http://schemas.openxmlformats.org/officeDocument/2006/relationships/image" Target="../media/image137.emf"/><Relationship Id="rId15" Type="http://schemas.openxmlformats.org/officeDocument/2006/relationships/image" Target="../media/image145.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136.png"/><Relationship Id="rId9" Type="http://schemas.openxmlformats.org/officeDocument/2006/relationships/image" Target="../media/image139.png"/><Relationship Id="rId14" Type="http://schemas.openxmlformats.org/officeDocument/2006/relationships/image" Target="../media/image1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18" Type="http://schemas.openxmlformats.org/officeDocument/2006/relationships/image" Target="../media/image151.svg"/><Relationship Id="rId26" Type="http://schemas.openxmlformats.org/officeDocument/2006/relationships/image" Target="../media/image126.png"/><Relationship Id="rId3" Type="http://schemas.openxmlformats.org/officeDocument/2006/relationships/image" Target="../media/image142.png"/><Relationship Id="rId21" Type="http://schemas.openxmlformats.org/officeDocument/2006/relationships/image" Target="../media/image127.png"/><Relationship Id="rId7" Type="http://schemas.openxmlformats.org/officeDocument/2006/relationships/image" Target="../media/image137.emf"/><Relationship Id="rId12" Type="http://schemas.openxmlformats.org/officeDocument/2006/relationships/image" Target="../media/image141.png"/><Relationship Id="rId17" Type="http://schemas.openxmlformats.org/officeDocument/2006/relationships/image" Target="../media/image150.png"/><Relationship Id="rId25" Type="http://schemas.openxmlformats.org/officeDocument/2006/relationships/image" Target="../media/image125.png"/><Relationship Id="rId33" Type="http://schemas.openxmlformats.org/officeDocument/2006/relationships/image" Target="../media/image129.png"/><Relationship Id="rId2" Type="http://schemas.openxmlformats.org/officeDocument/2006/relationships/notesSlide" Target="../notesSlides/notesSlide21.xml"/><Relationship Id="rId16" Type="http://schemas.openxmlformats.org/officeDocument/2006/relationships/image" Target="../media/image144.png"/><Relationship Id="rId20" Type="http://schemas.openxmlformats.org/officeDocument/2006/relationships/image" Target="../media/image128.png"/><Relationship Id="rId29" Type="http://schemas.openxmlformats.org/officeDocument/2006/relationships/image" Target="../media/image134.png"/><Relationship Id="rId1" Type="http://schemas.openxmlformats.org/officeDocument/2006/relationships/slideLayout" Target="../slideLayouts/slideLayout73.xml"/><Relationship Id="rId6" Type="http://schemas.openxmlformats.org/officeDocument/2006/relationships/image" Target="../media/image28.png"/><Relationship Id="rId11" Type="http://schemas.openxmlformats.org/officeDocument/2006/relationships/image" Target="../media/image149.png"/><Relationship Id="rId24" Type="http://schemas.openxmlformats.org/officeDocument/2006/relationships/image" Target="../media/image124.png"/><Relationship Id="rId32" Type="http://schemas.openxmlformats.org/officeDocument/2006/relationships/image" Target="../media/image133.svg"/><Relationship Id="rId5" Type="http://schemas.openxmlformats.org/officeDocument/2006/relationships/image" Target="../media/image27.svg"/><Relationship Id="rId15" Type="http://schemas.openxmlformats.org/officeDocument/2006/relationships/image" Target="../media/image143.png"/><Relationship Id="rId23" Type="http://schemas.openxmlformats.org/officeDocument/2006/relationships/image" Target="../media/image123.png"/><Relationship Id="rId28" Type="http://schemas.openxmlformats.org/officeDocument/2006/relationships/image" Target="../media/image136.png"/><Relationship Id="rId10" Type="http://schemas.openxmlformats.org/officeDocument/2006/relationships/image" Target="../media/image148.jpeg"/><Relationship Id="rId19" Type="http://schemas.openxmlformats.org/officeDocument/2006/relationships/image" Target="../media/image138.png"/><Relationship Id="rId31" Type="http://schemas.openxmlformats.org/officeDocument/2006/relationships/image" Target="../media/image132.png"/><Relationship Id="rId4" Type="http://schemas.openxmlformats.org/officeDocument/2006/relationships/image" Target="../media/image26.png"/><Relationship Id="rId9" Type="http://schemas.openxmlformats.org/officeDocument/2006/relationships/image" Target="../media/image147.png"/><Relationship Id="rId14" Type="http://schemas.openxmlformats.org/officeDocument/2006/relationships/image" Target="../media/image146.jpeg"/><Relationship Id="rId22" Type="http://schemas.openxmlformats.org/officeDocument/2006/relationships/image" Target="../media/image139.png"/><Relationship Id="rId27" Type="http://schemas.openxmlformats.org/officeDocument/2006/relationships/image" Target="../media/image135.emf"/><Relationship Id="rId30" Type="http://schemas.openxmlformats.org/officeDocument/2006/relationships/image" Target="../media/image1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80.xml"/><Relationship Id="rId5" Type="http://schemas.openxmlformats.org/officeDocument/2006/relationships/image" Target="../media/image126.png"/><Relationship Id="rId4" Type="http://schemas.openxmlformats.org/officeDocument/2006/relationships/image" Target="../media/image12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0.xml"/><Relationship Id="rId1" Type="http://schemas.openxmlformats.org/officeDocument/2006/relationships/tags" Target="../tags/tag1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0.xml"/><Relationship Id="rId1" Type="http://schemas.openxmlformats.org/officeDocument/2006/relationships/tags" Target="../tags/tag12.xml"/><Relationship Id="rId5" Type="http://schemas.openxmlformats.org/officeDocument/2006/relationships/hyperlink" Target="https://docs.microsoft.com/sql/relational-databases/polybase/polybase-scale-out-groups" TargetMode="External"/><Relationship Id="rId4" Type="http://schemas.openxmlformats.org/officeDocument/2006/relationships/hyperlink" Target="https://docs.microsoft.com/sql/relational-databases/polybase/polybase-guide#performanc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0.xml"/><Relationship Id="rId1" Type="http://schemas.openxmlformats.org/officeDocument/2006/relationships/tags" Target="../tags/tag1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0.xml"/><Relationship Id="rId1" Type="http://schemas.openxmlformats.org/officeDocument/2006/relationships/tags" Target="../tags/tag1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0.xml"/><Relationship Id="rId1" Type="http://schemas.openxmlformats.org/officeDocument/2006/relationships/tags" Target="../tags/tag15.xml"/></Relationships>
</file>

<file path=ppt/slides/_rels/slide3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8.png"/><Relationship Id="rId1" Type="http://schemas.openxmlformats.org/officeDocument/2006/relationships/slideLayout" Target="../slideLayouts/slideLayout80.xml"/><Relationship Id="rId5" Type="http://schemas.openxmlformats.org/officeDocument/2006/relationships/image" Target="../media/image139.png"/><Relationship Id="rId4" Type="http://schemas.openxmlformats.org/officeDocument/2006/relationships/image" Target="../media/image1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0.xml"/><Relationship Id="rId1" Type="http://schemas.openxmlformats.org/officeDocument/2006/relationships/tags" Target="../tags/tag16.xml"/><Relationship Id="rId4" Type="http://schemas.openxmlformats.org/officeDocument/2006/relationships/hyperlink" Target="https://docs.microsoft.com/azure/storage/common/storage-redundancy"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0.xml"/><Relationship Id="rId1" Type="http://schemas.openxmlformats.org/officeDocument/2006/relationships/tags" Target="../tags/tag17.xml"/></Relationships>
</file>

<file path=ppt/slides/_rels/slide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0.png"/><Relationship Id="rId1" Type="http://schemas.openxmlformats.org/officeDocument/2006/relationships/slideLayout" Target="../slideLayouts/slideLayout80.xml"/><Relationship Id="rId5" Type="http://schemas.openxmlformats.org/officeDocument/2006/relationships/image" Target="../media/image149.png"/><Relationship Id="rId4" Type="http://schemas.openxmlformats.org/officeDocument/2006/relationships/image" Target="../media/image148.jpeg"/></Relationships>
</file>

<file path=ppt/slides/_rels/slide3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30.xml"/><Relationship Id="rId1" Type="http://schemas.openxmlformats.org/officeDocument/2006/relationships/slideLayout" Target="../slideLayouts/slideLayout81.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39.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31.xml"/><Relationship Id="rId1" Type="http://schemas.openxmlformats.org/officeDocument/2006/relationships/slideLayout" Target="../slideLayouts/slideLayout81.xml"/><Relationship Id="rId6" Type="http://schemas.openxmlformats.org/officeDocument/2006/relationships/image" Target="../media/image161.jpeg"/><Relationship Id="rId5" Type="http://schemas.openxmlformats.org/officeDocument/2006/relationships/image" Target="../media/image160.png"/><Relationship Id="rId4" Type="http://schemas.openxmlformats.org/officeDocument/2006/relationships/image" Target="../media/image15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notesSlide" Target="../notesSlides/notesSlide32.xml"/><Relationship Id="rId1" Type="http://schemas.openxmlformats.org/officeDocument/2006/relationships/slideLayout" Target="../slideLayouts/slideLayout81.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 Id="rId9" Type="http://schemas.openxmlformats.org/officeDocument/2006/relationships/image" Target="../media/image169.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8.xml"/></Relationships>
</file>

<file path=ppt/slides/_rels/slide42.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34.xml"/><Relationship Id="rId1" Type="http://schemas.openxmlformats.org/officeDocument/2006/relationships/slideLayout" Target="../slideLayouts/slideLayout86.xml"/><Relationship Id="rId4" Type="http://schemas.openxmlformats.org/officeDocument/2006/relationships/image" Target="../media/image171.png"/></Relationships>
</file>

<file path=ppt/slides/_rels/slide43.xml.rels><?xml version="1.0" encoding="UTF-8" standalone="yes"?>
<Relationships xmlns="http://schemas.openxmlformats.org/package/2006/relationships"><Relationship Id="rId3" Type="http://schemas.openxmlformats.org/officeDocument/2006/relationships/hyperlink" Target="https://azure.microsoft.com/en-us/services/managed-disks/" TargetMode="External"/><Relationship Id="rId2" Type="http://schemas.openxmlformats.org/officeDocument/2006/relationships/notesSlide" Target="../notesSlides/notesSlide35.xml"/><Relationship Id="rId1" Type="http://schemas.openxmlformats.org/officeDocument/2006/relationships/slideLayout" Target="../slideLayouts/slideLayout86.xml"/><Relationship Id="rId4" Type="http://schemas.openxmlformats.org/officeDocument/2006/relationships/image" Target="../media/image172.png"/></Relationships>
</file>

<file path=ppt/slides/_rels/slide44.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hyperlink" Target="https://docs.microsoft.com/en-us/azure/hdinsight/hdinsight-apache-kafka-spark-structured-streaming" TargetMode="External"/><Relationship Id="rId7" Type="http://schemas.openxmlformats.org/officeDocument/2006/relationships/image" Target="../media/image175.png"/><Relationship Id="rId2" Type="http://schemas.openxmlformats.org/officeDocument/2006/relationships/notesSlide" Target="../notesSlides/notesSlide36.xml"/><Relationship Id="rId1" Type="http://schemas.openxmlformats.org/officeDocument/2006/relationships/slideLayout" Target="../slideLayouts/slideLayout86.xml"/><Relationship Id="rId6" Type="http://schemas.openxmlformats.org/officeDocument/2006/relationships/image" Target="../media/image174.jpe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hyperlink" Target="https://docs.microsoft.com/en-us/azure/hdinsight/hdinsight-apache-storm-with-kafka" TargetMode="External"/><Relationship Id="rId9" Type="http://schemas.openxmlformats.org/officeDocument/2006/relationships/image" Target="../media/image177.png"/></Relationships>
</file>

<file path=ppt/slides/_rels/slide4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7.xml"/><Relationship Id="rId1" Type="http://schemas.openxmlformats.org/officeDocument/2006/relationships/slideLayout" Target="../slideLayouts/slideLayout87.xml"/></Relationships>
</file>

<file path=ppt/slides/_rels/slide46.xml.rels><?xml version="1.0" encoding="UTF-8" standalone="yes"?>
<Relationships xmlns="http://schemas.openxmlformats.org/package/2006/relationships"><Relationship Id="rId3" Type="http://schemas.openxmlformats.org/officeDocument/2006/relationships/hyperlink" Target="https://cwiki.apache.org/confluence/display/KAFKA/Powered+By" TargetMode="External"/><Relationship Id="rId2" Type="http://schemas.openxmlformats.org/officeDocument/2006/relationships/notesSlide" Target="../notesSlides/notesSlide38.xml"/><Relationship Id="rId1" Type="http://schemas.openxmlformats.org/officeDocument/2006/relationships/slideLayout" Target="../slideLayouts/slideLayout87.xml"/><Relationship Id="rId6" Type="http://schemas.openxmlformats.org/officeDocument/2006/relationships/hyperlink" Target="https://cwiki.apache.org/confluence/display/KAFKA/Ecosystem" TargetMode="External"/><Relationship Id="rId5" Type="http://schemas.openxmlformats.org/officeDocument/2006/relationships/hyperlink" Target="http://kafka.apache.org/documentation#connect" TargetMode="External"/><Relationship Id="rId4" Type="http://schemas.openxmlformats.org/officeDocument/2006/relationships/hyperlink" Target="https://www.confluent.io/blog/apache-kafka-hits-1-1-trillion-messages-per-day-joins-the-4-comma-club/"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8.xml"/></Relationships>
</file>

<file path=ppt/slides/_rels/slide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0.xml"/><Relationship Id="rId1" Type="http://schemas.openxmlformats.org/officeDocument/2006/relationships/slideLayout" Target="../slideLayouts/slideLayout86.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event-hubs/event-hubs-features#sas-tokens" TargetMode="External"/><Relationship Id="rId2" Type="http://schemas.openxmlformats.org/officeDocument/2006/relationships/notesSlide" Target="../notesSlides/notesSlide41.xml"/><Relationship Id="rId1" Type="http://schemas.openxmlformats.org/officeDocument/2006/relationships/slideLayout" Target="../slideLayouts/slideLayout86.xml"/><Relationship Id="rId4" Type="http://schemas.openxmlformats.org/officeDocument/2006/relationships/image" Target="../media/image180.png"/></Relationships>
</file>

<file path=ppt/slides/_rels/slide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8.xml"/></Relationships>
</file>

<file path=ppt/slides/_rels/slide52.xml.rels><?xml version="1.0" encoding="UTF-8" standalone="yes"?>
<Relationships xmlns="http://schemas.openxmlformats.org/package/2006/relationships"><Relationship Id="rId3" Type="http://schemas.openxmlformats.org/officeDocument/2006/relationships/hyperlink" Target="https://azure.microsoft.com/en-us/services/iot-edge/" TargetMode="External"/><Relationship Id="rId2" Type="http://schemas.openxmlformats.org/officeDocument/2006/relationships/notesSlide" Target="../notesSlides/notesSlide44.xml"/><Relationship Id="rId1" Type="http://schemas.openxmlformats.org/officeDocument/2006/relationships/slideLayout" Target="../slideLayouts/slideLayout87.xml"/><Relationship Id="rId4" Type="http://schemas.openxmlformats.org/officeDocument/2006/relationships/image" Target="../media/image181.png"/></Relationships>
</file>

<file path=ppt/slides/_rels/slide53.xml.rels><?xml version="1.0" encoding="UTF-8" standalone="yes"?>
<Relationships xmlns="http://schemas.openxmlformats.org/package/2006/relationships"><Relationship Id="rId8" Type="http://schemas.openxmlformats.org/officeDocument/2006/relationships/hyperlink" Target="https://docs.microsoft.com/en-us/azure/iot-hub/iot-hub-devguide-device-twins" TargetMode="External"/><Relationship Id="rId3" Type="http://schemas.openxmlformats.org/officeDocument/2006/relationships/image" Target="../media/image163.png"/><Relationship Id="rId7" Type="http://schemas.openxmlformats.org/officeDocument/2006/relationships/image" Target="../media/image185.png"/><Relationship Id="rId2" Type="http://schemas.openxmlformats.org/officeDocument/2006/relationships/notesSlide" Target="../notesSlides/notesSlide45.xml"/><Relationship Id="rId1" Type="http://schemas.openxmlformats.org/officeDocument/2006/relationships/slideLayout" Target="../slideLayouts/slideLayout87.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 Id="rId9" Type="http://schemas.openxmlformats.org/officeDocument/2006/relationships/image" Target="../media/image186.png"/></Relationships>
</file>

<file path=ppt/slides/_rels/slide5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6.xml"/><Relationship Id="rId1" Type="http://schemas.openxmlformats.org/officeDocument/2006/relationships/slideLayout" Target="../slideLayouts/slideLayout87.xml"/></Relationships>
</file>

<file path=ppt/slides/_rels/slide5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7.xml"/><Relationship Id="rId1" Type="http://schemas.openxmlformats.org/officeDocument/2006/relationships/slideLayout" Target="../slideLayouts/slideLayout87.xml"/><Relationship Id="rId4" Type="http://schemas.openxmlformats.org/officeDocument/2006/relationships/hyperlink" Target="https://docs.microsoft.com/en-us/azure/iot-hub/iot-hub-devguide-endpoints"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7.xm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en-us/azure/iot-hub/iot-hub-devguide-device-twins" TargetMode="External"/><Relationship Id="rId2" Type="http://schemas.openxmlformats.org/officeDocument/2006/relationships/notesSlide" Target="../notesSlides/notesSlide49.xml"/><Relationship Id="rId1" Type="http://schemas.openxmlformats.org/officeDocument/2006/relationships/slideLayout" Target="../slideLayouts/slideLayout87.xm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azure/iot-hub/iot-hub-protocol-gateway" TargetMode="External"/><Relationship Id="rId2" Type="http://schemas.openxmlformats.org/officeDocument/2006/relationships/notesSlide" Target="../notesSlides/notesSlide50.xml"/><Relationship Id="rId1" Type="http://schemas.openxmlformats.org/officeDocument/2006/relationships/slideLayout" Target="../slideLayouts/slideLayout80.xml"/></Relationships>
</file>

<file path=ppt/slides/_rels/slide59.xml.rels><?xml version="1.0" encoding="UTF-8" standalone="yes"?>
<Relationships xmlns="http://schemas.openxmlformats.org/package/2006/relationships"><Relationship Id="rId3" Type="http://schemas.openxmlformats.org/officeDocument/2006/relationships/hyperlink" Target="https://spark.apache.org/docs/2.2.0/streaming-kafka-integration.html" TargetMode="External"/><Relationship Id="rId2" Type="http://schemas.openxmlformats.org/officeDocument/2006/relationships/notesSlide" Target="../notesSlides/notesSlide51.xml"/><Relationship Id="rId1" Type="http://schemas.openxmlformats.org/officeDocument/2006/relationships/slideLayout" Target="../slideLayouts/slideLayout80.xml"/><Relationship Id="rId5" Type="http://schemas.openxmlformats.org/officeDocument/2006/relationships/hyperlink" Target="http://storm.apache.org/releases/2.0.0-SNAPSHOT/storm-kafka.html" TargetMode="External"/><Relationship Id="rId4" Type="http://schemas.openxmlformats.org/officeDocument/2006/relationships/hyperlink" Target="https://github.com/Azure/azure-event-hubs-spark"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2.png"/><Relationship Id="rId1" Type="http://schemas.openxmlformats.org/officeDocument/2006/relationships/slideLayout" Target="../slideLayouts/slideLayout80.xml"/><Relationship Id="rId5" Type="http://schemas.openxmlformats.org/officeDocument/2006/relationships/image" Target="../media/image146.jpeg"/><Relationship Id="rId4" Type="http://schemas.openxmlformats.org/officeDocument/2006/relationships/image" Target="../media/image145.png"/></Relationships>
</file>

<file path=ppt/slides/_rels/slide61.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92.png"/><Relationship Id="rId2" Type="http://schemas.openxmlformats.org/officeDocument/2006/relationships/notesSlide" Target="../notesSlides/notesSlide52.xml"/><Relationship Id="rId1" Type="http://schemas.openxmlformats.org/officeDocument/2006/relationships/slideLayout" Target="../slideLayouts/slideLayout81.xml"/><Relationship Id="rId6" Type="http://schemas.openxmlformats.org/officeDocument/2006/relationships/image" Target="../media/image191.jpeg"/><Relationship Id="rId5" Type="http://schemas.openxmlformats.org/officeDocument/2006/relationships/image" Target="../media/image190.png"/><Relationship Id="rId4" Type="http://schemas.openxmlformats.org/officeDocument/2006/relationships/image" Target="../media/image189.png"/></Relationships>
</file>

<file path=ppt/slides/_rels/slide62.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53.xml"/><Relationship Id="rId1" Type="http://schemas.openxmlformats.org/officeDocument/2006/relationships/slideLayout" Target="../slideLayouts/slideLayout81.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tags" Target="../tags/tag20.xml"/><Relationship Id="rId7" Type="http://schemas.openxmlformats.org/officeDocument/2006/relationships/image" Target="../media/image199.jpe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98.jpeg"/><Relationship Id="rId5" Type="http://schemas.openxmlformats.org/officeDocument/2006/relationships/notesSlide" Target="../notesSlides/notesSlide55.xml"/><Relationship Id="rId4" Type="http://schemas.openxmlformats.org/officeDocument/2006/relationships/slideLayout" Target="../slideLayouts/slideLayout93.xml"/></Relationships>
</file>

<file path=ppt/slides/_rels/slide6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6.xml"/><Relationship Id="rId1" Type="http://schemas.openxmlformats.org/officeDocument/2006/relationships/slideLayout" Target="../slideLayouts/slideLayout86.xml"/><Relationship Id="rId4" Type="http://schemas.openxmlformats.org/officeDocument/2006/relationships/image" Target="../media/image202.png"/></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7.xml"/><Relationship Id="rId1" Type="http://schemas.openxmlformats.org/officeDocument/2006/relationships/slideLayout" Target="../slideLayouts/slideLayout87.xml"/><Relationship Id="rId6" Type="http://schemas.openxmlformats.org/officeDocument/2006/relationships/image" Target="../media/image203.png"/><Relationship Id="rId5" Type="http://schemas.openxmlformats.org/officeDocument/2006/relationships/image" Target="../media/image149.png"/><Relationship Id="rId4" Type="http://schemas.openxmlformats.org/officeDocument/2006/relationships/image" Target="../media/image140.png"/></Relationships>
</file>

<file path=ppt/slides/_rels/slide67.xml.rels><?xml version="1.0" encoding="UTF-8" standalone="yes"?>
<Relationships xmlns="http://schemas.openxmlformats.org/package/2006/relationships"><Relationship Id="rId3" Type="http://schemas.openxmlformats.org/officeDocument/2006/relationships/hyperlink" Target="https://azure.microsoft.com/en-us/pricing/details/stream-analytics/" TargetMode="External"/><Relationship Id="rId2" Type="http://schemas.openxmlformats.org/officeDocument/2006/relationships/notesSlide" Target="../notesSlides/notesSlide58.xml"/><Relationship Id="rId1" Type="http://schemas.openxmlformats.org/officeDocument/2006/relationships/slideLayout" Target="../slideLayouts/slideLayout8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8.xml"/></Relationships>
</file>

<file path=ppt/slides/_rels/slide6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60.xml"/><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notesSlide" Target="../notesSlides/notesSlide6.xml"/><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8.png"/><Relationship Id="rId1" Type="http://schemas.openxmlformats.org/officeDocument/2006/relationships/slideLayout" Target="../slideLayouts/slideLayout31.xml"/><Relationship Id="rId6" Type="http://schemas.openxmlformats.org/officeDocument/2006/relationships/image" Target="../media/image35.gif"/><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s>
</file>

<file path=ppt/slides/_rels/slide70.xml.rels><?xml version="1.0" encoding="UTF-8" standalone="yes"?>
<Relationships xmlns="http://schemas.openxmlformats.org/package/2006/relationships"><Relationship Id="rId3" Type="http://schemas.openxmlformats.org/officeDocument/2006/relationships/hyperlink" Target="https://spark.apache.org/docs/latest/sql-programming-guide.html" TargetMode="External"/><Relationship Id="rId2" Type="http://schemas.openxmlformats.org/officeDocument/2006/relationships/notesSlide" Target="../notesSlides/notesSlide61.xml"/><Relationship Id="rId1" Type="http://schemas.openxmlformats.org/officeDocument/2006/relationships/slideLayout" Target="../slideLayouts/slideLayout87.xml"/><Relationship Id="rId5" Type="http://schemas.openxmlformats.org/officeDocument/2006/relationships/image" Target="../media/image206.png"/><Relationship Id="rId4" Type="http://schemas.openxmlformats.org/officeDocument/2006/relationships/image" Target="../media/image20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8.xml"/></Relationships>
</file>

<file path=ppt/slides/_rels/slide7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64.xml"/><Relationship Id="rId1" Type="http://schemas.openxmlformats.org/officeDocument/2006/relationships/slideLayout" Target="../slideLayouts/slideLayout87.xml"/><Relationship Id="rId5" Type="http://schemas.openxmlformats.org/officeDocument/2006/relationships/image" Target="../media/image209.png"/><Relationship Id="rId4" Type="http://schemas.openxmlformats.org/officeDocument/2006/relationships/image" Target="../media/image208.png"/></Relationships>
</file>

<file path=ppt/slides/_rels/slide7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5.xml"/><Relationship Id="rId1" Type="http://schemas.openxmlformats.org/officeDocument/2006/relationships/slideLayout" Target="../slideLayouts/slideLayout87.xml"/><Relationship Id="rId4" Type="http://schemas.openxmlformats.org/officeDocument/2006/relationships/image" Target="../media/image211.png"/></Relationships>
</file>

<file path=ppt/slides/_rels/slide75.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notesSlide" Target="../notesSlides/notesSlide66.xml"/><Relationship Id="rId1" Type="http://schemas.openxmlformats.org/officeDocument/2006/relationships/slideLayout" Target="../slideLayouts/slideLayout87.xml"/></Relationships>
</file>

<file path=ppt/slides/_rels/slide76.xml.rels><?xml version="1.0" encoding="UTF-8" standalone="yes"?>
<Relationships xmlns="http://schemas.openxmlformats.org/package/2006/relationships"><Relationship Id="rId3" Type="http://schemas.openxmlformats.org/officeDocument/2006/relationships/hyperlink" Target="http://storm.apache.org/Powered-By.html" TargetMode="External"/><Relationship Id="rId2" Type="http://schemas.openxmlformats.org/officeDocument/2006/relationships/notesSlide" Target="../notesSlides/notesSlide67.xml"/><Relationship Id="rId1" Type="http://schemas.openxmlformats.org/officeDocument/2006/relationships/slideLayout" Target="../slideLayouts/slideLayout87.xml"/><Relationship Id="rId6" Type="http://schemas.openxmlformats.org/officeDocument/2006/relationships/hyperlink" Target="https://docs.microsoft.com/en-us/azure/hdinsight/storm/apache-storm-develop-csharp-visual-studio-topology" TargetMode="External"/><Relationship Id="rId5" Type="http://schemas.openxmlformats.org/officeDocument/2006/relationships/hyperlink" Target="http://storm.apache.org/releases/1.1.1/Trident-tutorial.html" TargetMode="External"/><Relationship Id="rId4" Type="http://schemas.openxmlformats.org/officeDocument/2006/relationships/hyperlink" Target="http://storm.apache.org/releases/2.0.0-SNAPSHOT/storm-kafka.html"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34.png"/><Relationship Id="rId1" Type="http://schemas.openxmlformats.org/officeDocument/2006/relationships/slideLayout" Target="../slideLayouts/slideLayout80.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8.xml"/><Relationship Id="rId1" Type="http://schemas.openxmlformats.org/officeDocument/2006/relationships/tags" Target="../tags/tag2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80.xml"/><Relationship Id="rId1" Type="http://schemas.openxmlformats.org/officeDocument/2006/relationships/tags" Target="../tags/tag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80.xml"/><Relationship Id="rId1" Type="http://schemas.openxmlformats.org/officeDocument/2006/relationships/tags" Target="../tags/tag2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80.xml"/><Relationship Id="rId1" Type="http://schemas.openxmlformats.org/officeDocument/2006/relationships/tags" Target="../tags/tag24.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80.xml"/><Relationship Id="rId1" Type="http://schemas.openxmlformats.org/officeDocument/2006/relationships/tags" Target="../tags/tag25.xml"/></Relationships>
</file>

<file path=ppt/slides/_rels/slide8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3.xml"/><Relationship Id="rId1" Type="http://schemas.openxmlformats.org/officeDocument/2006/relationships/slideLayout" Target="../slideLayouts/slideLayout83.xml"/></Relationships>
</file>

<file path=ppt/slides/_rels/slide8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74.xml"/><Relationship Id="rId1" Type="http://schemas.openxmlformats.org/officeDocument/2006/relationships/slideLayout" Target="../slideLayouts/slideLayout81.xml"/><Relationship Id="rId4" Type="http://schemas.openxmlformats.org/officeDocument/2006/relationships/image" Target="../media/image215.png"/></Relationships>
</file>

<file path=ppt/slides/_rels/slide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80.xml"/><Relationship Id="rId5" Type="http://schemas.openxmlformats.org/officeDocument/2006/relationships/image" Target="../media/image151.svg"/><Relationship Id="rId4" Type="http://schemas.openxmlformats.org/officeDocument/2006/relationships/image" Target="../media/image15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3.xml"/></Relationships>
</file>

<file path=ppt/slides/_rels/slide87.xml.rels><?xml version="1.0" encoding="UTF-8" standalone="yes"?>
<Relationships xmlns="http://schemas.openxmlformats.org/package/2006/relationships"><Relationship Id="rId3" Type="http://schemas.openxmlformats.org/officeDocument/2006/relationships/hyperlink" Target="http://cntk.ai/" TargetMode="External"/><Relationship Id="rId2" Type="http://schemas.openxmlformats.org/officeDocument/2006/relationships/notesSlide" Target="../notesSlides/notesSlide76.xml"/><Relationship Id="rId1" Type="http://schemas.openxmlformats.org/officeDocument/2006/relationships/slideLayout" Target="../slideLayouts/slideLayout83.xml"/><Relationship Id="rId5" Type="http://schemas.openxmlformats.org/officeDocument/2006/relationships/hyperlink" Target="https://www.tensorflow.org/" TargetMode="External"/><Relationship Id="rId4" Type="http://schemas.openxmlformats.org/officeDocument/2006/relationships/hyperlink" Target="https://github.com/intel-analytics/BigDL"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0.xml"/></Relationships>
</file>

<file path=ppt/slides/_rels/slide89.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jpeg"/><Relationship Id="rId7" Type="http://schemas.openxmlformats.org/officeDocument/2006/relationships/image" Target="../media/image220.png"/><Relationship Id="rId2" Type="http://schemas.openxmlformats.org/officeDocument/2006/relationships/notesSlide" Target="../notesSlides/notesSlide78.xml"/><Relationship Id="rId1" Type="http://schemas.openxmlformats.org/officeDocument/2006/relationships/slideLayout" Target="../slideLayouts/slideLayout84.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6.jpeg"/><Relationship Id="rId7" Type="http://schemas.openxmlformats.org/officeDocument/2006/relationships/image" Target="../media/image221.png"/><Relationship Id="rId2" Type="http://schemas.openxmlformats.org/officeDocument/2006/relationships/notesSlide" Target="../notesSlides/notesSlide79.xml"/><Relationship Id="rId1" Type="http://schemas.openxmlformats.org/officeDocument/2006/relationships/slideLayout" Target="../slideLayouts/slideLayout84.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0.png"/></Relationships>
</file>

<file path=ppt/slides/_rels/slide9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22.jpg"/><Relationship Id="rId7" Type="http://schemas.openxmlformats.org/officeDocument/2006/relationships/image" Target="../media/image226.png"/><Relationship Id="rId2" Type="http://schemas.openxmlformats.org/officeDocument/2006/relationships/notesSlide" Target="../notesSlides/notesSlide80.xml"/><Relationship Id="rId1" Type="http://schemas.openxmlformats.org/officeDocument/2006/relationships/slideLayout" Target="../slideLayouts/slideLayout84.xml"/><Relationship Id="rId6" Type="http://schemas.openxmlformats.org/officeDocument/2006/relationships/image" Target="../media/image225.png"/><Relationship Id="rId11" Type="http://schemas.openxmlformats.org/officeDocument/2006/relationships/image" Target="../media/image229.png"/><Relationship Id="rId5" Type="http://schemas.openxmlformats.org/officeDocument/2006/relationships/image" Target="../media/image224.png"/><Relationship Id="rId10" Type="http://schemas.openxmlformats.org/officeDocument/2006/relationships/image" Target="../media/image228.png"/><Relationship Id="rId4" Type="http://schemas.openxmlformats.org/officeDocument/2006/relationships/image" Target="../media/image223.png"/><Relationship Id="rId9" Type="http://schemas.openxmlformats.org/officeDocument/2006/relationships/image" Target="../media/image227.png"/></Relationships>
</file>

<file path=ppt/slides/_rels/slide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0.xml"/><Relationship Id="rId6" Type="http://schemas.openxmlformats.org/officeDocument/2006/relationships/image" Target="../media/image139.png"/><Relationship Id="rId5" Type="http://schemas.openxmlformats.org/officeDocument/2006/relationships/image" Target="../media/image129.png"/><Relationship Id="rId4" Type="http://schemas.openxmlformats.org/officeDocument/2006/relationships/image" Target="../media/image133.sv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80.xml"/><Relationship Id="rId1" Type="http://schemas.openxmlformats.org/officeDocument/2006/relationships/tags" Target="../tags/tag26.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80.xml"/><Relationship Id="rId1" Type="http://schemas.openxmlformats.org/officeDocument/2006/relationships/tags" Target="../tags/tag27.xml"/></Relationships>
</file>

<file path=ppt/slides/_rels/slide9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8.png"/><Relationship Id="rId7" Type="http://schemas.openxmlformats.org/officeDocument/2006/relationships/image" Target="../media/image146.jpeg"/><Relationship Id="rId2" Type="http://schemas.openxmlformats.org/officeDocument/2006/relationships/notesSlide" Target="../notesSlides/notesSlide83.xml"/><Relationship Id="rId1" Type="http://schemas.openxmlformats.org/officeDocument/2006/relationships/slideLayout" Target="../slideLayouts/slideLayout83.xml"/><Relationship Id="rId6" Type="http://schemas.openxmlformats.org/officeDocument/2006/relationships/image" Target="../media/image145.png"/><Relationship Id="rId5" Type="http://schemas.openxmlformats.org/officeDocument/2006/relationships/image" Target="../media/image141.png"/><Relationship Id="rId4" Type="http://schemas.openxmlformats.org/officeDocument/2006/relationships/image" Target="../media/image230.png"/></Relationships>
</file>

<file path=ppt/slides/_rels/slide96.xml.rels><?xml version="1.0" encoding="UTF-8" standalone="yes"?>
<Relationships xmlns="http://schemas.openxmlformats.org/package/2006/relationships"><Relationship Id="rId3" Type="http://schemas.openxmlformats.org/officeDocument/2006/relationships/hyperlink" Target="https://docs.microsoft.com/en-us/azure/cosmos-db/change-feed#azure-functions" TargetMode="External"/><Relationship Id="rId2" Type="http://schemas.openxmlformats.org/officeDocument/2006/relationships/notesSlide" Target="../notesSlides/notesSlide84.xml"/><Relationship Id="rId1" Type="http://schemas.openxmlformats.org/officeDocument/2006/relationships/slideLayout" Target="../slideLayouts/slideLayout81.xml"/><Relationship Id="rId6" Type="http://schemas.openxmlformats.org/officeDocument/2006/relationships/hyperlink" Target="https://docs.microsoft.com/en-us/azure/cosmos-db/change-feed" TargetMode="External"/><Relationship Id="rId5" Type="http://schemas.openxmlformats.org/officeDocument/2006/relationships/hyperlink" Target="https://docs.microsoft.com/en-us/azure/cosmos-db/change-feed#change-feed-processor" TargetMode="External"/><Relationship Id="rId4" Type="http://schemas.openxmlformats.org/officeDocument/2006/relationships/hyperlink" Target="https://docs.microsoft.com/en-us/azure/cosmos-db/change-feed#rest-apis"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85.xml"/><Relationship Id="rId1" Type="http://schemas.openxmlformats.org/officeDocument/2006/relationships/slideLayout" Target="../slideLayouts/slideLayout8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E51844-1ADD-4757-B714-B388328BD0F1}"/>
              </a:ext>
            </a:extLst>
          </p:cNvPr>
          <p:cNvSpPr>
            <a:spLocks noGrp="1"/>
          </p:cNvSpPr>
          <p:nvPr>
            <p:ph type="title"/>
          </p:nvPr>
        </p:nvSpPr>
        <p:spPr>
          <a:xfrm>
            <a:off x="457199" y="2279587"/>
            <a:ext cx="11547231" cy="1402854"/>
          </a:xfrm>
        </p:spPr>
        <p:txBody>
          <a:bodyPr/>
          <a:lstStyle/>
          <a:p>
            <a:r>
              <a:rPr lang="en-US" sz="4800" dirty="0"/>
              <a:t>Analytics with NRT Intelligence on Azure</a:t>
            </a:r>
          </a:p>
        </p:txBody>
      </p:sp>
      <p:sp>
        <p:nvSpPr>
          <p:cNvPr id="7" name="Text Placeholder 6">
            <a:extLst>
              <a:ext uri="{FF2B5EF4-FFF2-40B4-BE49-F238E27FC236}">
                <a16:creationId xmlns:a16="http://schemas.microsoft.com/office/drawing/2014/main" id="{33FBEB16-FF1E-4DA1-8222-6B00A7ABE7D9}"/>
              </a:ext>
            </a:extLst>
          </p:cNvPr>
          <p:cNvSpPr>
            <a:spLocks noGrp="1"/>
          </p:cNvSpPr>
          <p:nvPr>
            <p:ph type="body" idx="7"/>
          </p:nvPr>
        </p:nvSpPr>
        <p:spPr>
          <a:xfrm>
            <a:off x="457199" y="3706346"/>
            <a:ext cx="10553700" cy="679384"/>
          </a:xfrm>
        </p:spPr>
        <p:txBody>
          <a:bodyPr/>
          <a:lstStyle/>
          <a:p>
            <a:r>
              <a:rPr lang="en-US" dirty="0"/>
              <a:t>Azure Discovery Days 2019</a:t>
            </a:r>
          </a:p>
        </p:txBody>
      </p:sp>
      <p:sp>
        <p:nvSpPr>
          <p:cNvPr id="4" name="Slide Number Placeholder 3">
            <a:extLst>
              <a:ext uri="{FF2B5EF4-FFF2-40B4-BE49-F238E27FC236}">
                <a16:creationId xmlns:a16="http://schemas.microsoft.com/office/drawing/2014/main" id="{23605535-882A-4A48-AB9B-D31E27FD7B34}"/>
              </a:ext>
            </a:extLst>
          </p:cNvPr>
          <p:cNvSpPr>
            <a:spLocks noGrp="1"/>
          </p:cNvSpPr>
          <p:nvPr>
            <p:ph type="sldNum" sz="quarter" idx="4294967295"/>
          </p:nvPr>
        </p:nvSpPr>
        <p:spPr>
          <a:xfrm>
            <a:off x="11012488" y="6442075"/>
            <a:ext cx="1179512" cy="415925"/>
          </a:xfrm>
        </p:spPr>
        <p:txBody>
          <a:bodyPr/>
          <a:lstStyle/>
          <a:p>
            <a:fld id="{529AFA16-AEC4-7D4A-82F3-BDAE8E49079E}" type="slidenum">
              <a:rPr lang="en-US" smtClean="0"/>
              <a:pPr/>
              <a:t>1</a:t>
            </a:fld>
            <a:endParaRPr lang="en-US"/>
          </a:p>
        </p:txBody>
      </p:sp>
      <p:sp>
        <p:nvSpPr>
          <p:cNvPr id="19" name="TextBox 18">
            <a:extLst>
              <a:ext uri="{FF2B5EF4-FFF2-40B4-BE49-F238E27FC236}">
                <a16:creationId xmlns:a16="http://schemas.microsoft.com/office/drawing/2014/main" id="{41B56C6C-7D60-46D5-8F12-80BB5DBE5875}"/>
              </a:ext>
            </a:extLst>
          </p:cNvPr>
          <p:cNvSpPr txBox="1"/>
          <p:nvPr/>
        </p:nvSpPr>
        <p:spPr>
          <a:xfrm>
            <a:off x="457199" y="5060455"/>
            <a:ext cx="4748801" cy="1107996"/>
          </a:xfrm>
          <a:prstGeom prst="rect">
            <a:avLst/>
          </a:prstGeom>
        </p:spPr>
        <p:txBody>
          <a:bodyPr wrap="none" lIns="0" tIns="0" rIns="0" bIns="0" rtlCol="0" anchor="t" anchorCtr="0">
            <a:spAutoFit/>
          </a:bodyPr>
          <a:lstStyle/>
          <a:p>
            <a:r>
              <a:rPr lang="en-US" sz="2400" dirty="0">
                <a:solidFill>
                  <a:schemeClr val="accent2"/>
                </a:solidFill>
              </a:rPr>
              <a:t>Patrick El-Azem</a:t>
            </a:r>
          </a:p>
          <a:p>
            <a:r>
              <a:rPr lang="en-US" sz="2400" dirty="0"/>
              <a:t>Cloud Solution Architect, Microsoft</a:t>
            </a:r>
          </a:p>
          <a:p>
            <a:r>
              <a:rPr lang="en-US" sz="2400" dirty="0"/>
              <a:t>LinkedIn: </a:t>
            </a:r>
            <a:r>
              <a:rPr lang="en-US" sz="2400" dirty="0">
                <a:solidFill>
                  <a:schemeClr val="accent2"/>
                </a:solidFill>
              </a:rPr>
              <a:t>pelazem</a:t>
            </a:r>
          </a:p>
        </p:txBody>
      </p:sp>
    </p:spTree>
    <p:extLst>
      <p:ext uri="{BB962C8B-B14F-4D97-AF65-F5344CB8AC3E}">
        <p14:creationId xmlns:p14="http://schemas.microsoft.com/office/powerpoint/2010/main" val="2325768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56911" y="2522228"/>
            <a:ext cx="451261" cy="440761"/>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443886" y="991480"/>
            <a:ext cx="5149596" cy="5149595"/>
          </a:xfrm>
          <a:prstGeom prst="ellipse">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083595" y="2130447"/>
            <a:ext cx="1739128" cy="71192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390563" y="5910910"/>
            <a:ext cx="1204606" cy="7127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193654" y="2100449"/>
            <a:ext cx="1739128" cy="75185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p:cNvSpPr/>
          <p:nvPr/>
        </p:nvSpPr>
        <p:spPr bwMode="auto">
          <a:xfrm>
            <a:off x="5542923" y="2090517"/>
            <a:ext cx="2951523" cy="2951522"/>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p:cNvGrpSpPr/>
          <p:nvPr/>
        </p:nvGrpSpPr>
        <p:grpSpPr>
          <a:xfrm>
            <a:off x="9177083" y="1848716"/>
            <a:ext cx="1961869" cy="963284"/>
            <a:chOff x="9177083" y="1848716"/>
            <a:chExt cx="1961869" cy="963284"/>
          </a:xfrm>
        </p:grpSpPr>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177083" y="1848716"/>
              <a:ext cx="1038732"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177083" y="2123772"/>
              <a:ext cx="1961869" cy="688228"/>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Security management</a:t>
              </a:r>
            </a:p>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Threat protection</a:t>
              </a:r>
            </a:p>
          </p:txBody>
        </p:sp>
      </p:grpSp>
      <p:sp>
        <p:nvSpPr>
          <p:cNvPr id="79" name="Oval 78">
            <a:extLst>
              <a:ext uri="{FF2B5EF4-FFF2-40B4-BE49-F238E27FC236}">
                <a16:creationId xmlns:a16="http://schemas.microsoft.com/office/drawing/2014/main" id="{CF5685F8-EE31-4EEE-A137-3893EBE8E060}"/>
              </a:ext>
            </a:extLst>
          </p:cNvPr>
          <p:cNvSpPr/>
          <p:nvPr/>
        </p:nvSpPr>
        <p:spPr bwMode="auto">
          <a:xfrm>
            <a:off x="9141458" y="4133739"/>
            <a:ext cx="1739128" cy="72426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p:cNvGrpSpPr/>
          <p:nvPr/>
        </p:nvGrpSpPr>
        <p:grpSpPr>
          <a:xfrm>
            <a:off x="3067740" y="1848716"/>
            <a:ext cx="1826288" cy="963284"/>
            <a:chOff x="3067740" y="1848716"/>
            <a:chExt cx="1826288" cy="963284"/>
          </a:xfrm>
        </p:grpSpPr>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798421" y="1848716"/>
              <a:ext cx="1095607"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Govern</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3067740" y="2123772"/>
              <a:ext cx="1803428" cy="688228"/>
            </a:xfrm>
            <a:prstGeom prst="rect">
              <a:avLst/>
            </a:prstGeom>
            <a:noFill/>
          </p:spPr>
          <p:txBody>
            <a:bodyPr wrap="non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Policy management</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Cost management</a:t>
              </a:r>
            </a:p>
          </p:txBody>
        </p:sp>
      </p:grpSp>
      <p:sp>
        <p:nvSpPr>
          <p:cNvPr id="76" name="Oval 75">
            <a:extLst>
              <a:ext uri="{FF2B5EF4-FFF2-40B4-BE49-F238E27FC236}">
                <a16:creationId xmlns:a16="http://schemas.microsoft.com/office/drawing/2014/main" id="{63F975E0-310C-4521-846F-D6E091A04097}"/>
              </a:ext>
            </a:extLst>
          </p:cNvPr>
          <p:cNvSpPr/>
          <p:nvPr/>
        </p:nvSpPr>
        <p:spPr bwMode="auto">
          <a:xfrm>
            <a:off x="3380662" y="4241386"/>
            <a:ext cx="1739128" cy="60171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152109" y="3732417"/>
            <a:ext cx="691400" cy="691400"/>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739964" y="2042166"/>
            <a:ext cx="688317" cy="688317"/>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667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044596" y="2383994"/>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6990961" y="5318480"/>
            <a:ext cx="487" cy="4776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FE535D-6FBE-4A38-92CB-35EA27337062}"/>
              </a:ext>
            </a:extLst>
          </p:cNvPr>
          <p:cNvGrpSpPr/>
          <p:nvPr/>
        </p:nvGrpSpPr>
        <p:grpSpPr>
          <a:xfrm>
            <a:off x="7595169" y="2043835"/>
            <a:ext cx="684977" cy="684977"/>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678361" y="4760671"/>
            <a:ext cx="666195" cy="557809"/>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5104370" y="5814916"/>
            <a:ext cx="3812375" cy="1232537"/>
            <a:chOff x="5104370" y="5814916"/>
            <a:chExt cx="3812375" cy="1232537"/>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413123" y="5814916"/>
              <a:ext cx="1195698"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5104370" y="6110695"/>
              <a:ext cx="3812375" cy="936758"/>
            </a:xfrm>
            <a:prstGeom prst="rect">
              <a:avLst/>
            </a:prstGeom>
            <a:noFill/>
          </p:spPr>
          <p:txBody>
            <a:bodyPr wrap="none" lIns="179285" tIns="143428" rIns="179285" bIns="143428" rtlCol="0">
              <a:spAutoFit/>
            </a:bodyPr>
            <a:lstStyle/>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App, infrastructure, and network monitoring</a:t>
              </a:r>
            </a:p>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Log analytics and diagnostics</a:t>
              </a:r>
            </a:p>
            <a:p>
              <a:pPr marL="0" marR="0" lvl="0" indent="0" algn="l" defTabSz="932384" rtl="0" eaLnBrk="1" fontAlgn="auto" latinLnBrk="0" hangingPunct="1">
                <a:lnSpc>
                  <a:spcPct val="90000"/>
                </a:lnSpc>
                <a:spcBef>
                  <a:spcPts val="294"/>
                </a:spcBef>
                <a:spcAft>
                  <a:spcPts val="0"/>
                </a:spcAft>
                <a:buClrTx/>
                <a:buSzTx/>
                <a:buFontTx/>
                <a:buNone/>
                <a:tabLst/>
                <a:defRPr/>
              </a:pPr>
              <a:endPar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4997977" y="4269055"/>
            <a:ext cx="421195" cy="2060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817451" y="4289230"/>
            <a:ext cx="458962" cy="148242"/>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239704" y="4208415"/>
            <a:ext cx="2497913" cy="763776"/>
            <a:chOff x="9239704" y="4208415"/>
            <a:chExt cx="2497913" cy="763776"/>
          </a:xfrm>
        </p:grpSpPr>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239704" y="4208415"/>
              <a:ext cx="1106891"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239704" y="4502484"/>
              <a:ext cx="2497913" cy="469707"/>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Backup and disaster recovery</a:t>
              </a:r>
            </a:p>
          </p:txBody>
        </p:sp>
      </p:grpSp>
      <p:grpSp>
        <p:nvGrpSpPr>
          <p:cNvPr id="7" name="Group 6"/>
          <p:cNvGrpSpPr/>
          <p:nvPr/>
        </p:nvGrpSpPr>
        <p:grpSpPr>
          <a:xfrm>
            <a:off x="2208407" y="4208415"/>
            <a:ext cx="2703485" cy="982297"/>
            <a:chOff x="2208407" y="4208415"/>
            <a:chExt cx="2703485" cy="982297"/>
          </a:xfrm>
        </p:grpSpPr>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538517" y="4208415"/>
              <a:ext cx="1373375"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08407" y="4502484"/>
              <a:ext cx="2688245" cy="688228"/>
            </a:xfrm>
            <a:prstGeom prst="rect">
              <a:avLst/>
            </a:prstGeom>
            <a:noFill/>
          </p:spPr>
          <p:txBody>
            <a:bodyPr wrap="squar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Update management, scripting</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Automation, configuration</a:t>
              </a:r>
            </a:p>
          </p:txBody>
        </p:sp>
      </p:grpSp>
      <p:sp>
        <p:nvSpPr>
          <p:cNvPr id="55" name="Title 1">
            <a:extLst>
              <a:ext uri="{FF2B5EF4-FFF2-40B4-BE49-F238E27FC236}">
                <a16:creationId xmlns:a16="http://schemas.microsoft.com/office/drawing/2014/main" id="{1EDC4AAE-ECE1-4AE2-AD0A-F9CD9D4B57C2}"/>
              </a:ext>
            </a:extLst>
          </p:cNvPr>
          <p:cNvSpPr txBox="1">
            <a:spLocks/>
          </p:cNvSpPr>
          <p:nvPr/>
        </p:nvSpPr>
        <p:spPr>
          <a:xfrm>
            <a:off x="2269882" y="215265"/>
            <a:ext cx="9442158" cy="58363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Secure and well-managed for IT</a:t>
            </a:r>
          </a:p>
        </p:txBody>
      </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260135" y="2383993"/>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923805" y="2466109"/>
            <a:ext cx="2193536" cy="2192516"/>
            <a:chOff x="5923805" y="2466109"/>
            <a:chExt cx="2193536" cy="2192516"/>
          </a:xfrm>
        </p:grpSpPr>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899" t="8941" r="41" b="8941"/>
            <a:stretch/>
          </p:blipFill>
          <p:spPr>
            <a:xfrm>
              <a:off x="5925983" y="2466109"/>
              <a:ext cx="2191358" cy="2177546"/>
            </a:xfrm>
            <a:prstGeom prst="ellipse">
              <a:avLst/>
            </a:prstGeom>
            <a:ln>
              <a:noFill/>
            </a:ln>
            <a:effectLst>
              <a:softEdge rad="0"/>
            </a:effectLst>
          </p:spPr>
        </p:pic>
        <p:sp>
          <p:nvSpPr>
            <p:cNvPr id="3" name="Oval 2"/>
            <p:cNvSpPr/>
            <p:nvPr/>
          </p:nvSpPr>
          <p:spPr bwMode="auto">
            <a:xfrm>
              <a:off x="5923805" y="2470043"/>
              <a:ext cx="2193536" cy="2188582"/>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23805" y="3342114"/>
              <a:ext cx="2193536" cy="58194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600" b="1"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Azure portal</a:t>
              </a:r>
            </a:p>
          </p:txBody>
        </p:sp>
      </p:grpSp>
      <p:grpSp>
        <p:nvGrpSpPr>
          <p:cNvPr id="14" name="Group 13"/>
          <p:cNvGrpSpPr/>
          <p:nvPr/>
        </p:nvGrpSpPr>
        <p:grpSpPr>
          <a:xfrm>
            <a:off x="5445795" y="3807219"/>
            <a:ext cx="588212" cy="588212"/>
            <a:chOff x="5445795" y="3807219"/>
            <a:chExt cx="588212" cy="588212"/>
          </a:xfrm>
        </p:grpSpPr>
        <p:sp>
          <p:nvSpPr>
            <p:cNvPr id="45" name="Oval 44">
              <a:extLst>
                <a:ext uri="{FF2B5EF4-FFF2-40B4-BE49-F238E27FC236}">
                  <a16:creationId xmlns:a16="http://schemas.microsoft.com/office/drawing/2014/main" id="{3CFDDF8B-5104-4988-8546-B50E8A7FEB25}"/>
                </a:ext>
              </a:extLst>
            </p:cNvPr>
            <p:cNvSpPr/>
            <p:nvPr/>
          </p:nvSpPr>
          <p:spPr bwMode="auto">
            <a:xfrm>
              <a:off x="5445795" y="3807219"/>
              <a:ext cx="588212" cy="58821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14"/>
            <p:cNvSpPr>
              <a:spLocks noEditPoints="1"/>
            </p:cNvSpPr>
            <p:nvPr/>
          </p:nvSpPr>
          <p:spPr bwMode="auto">
            <a:xfrm>
              <a:off x="5472408" y="3905112"/>
              <a:ext cx="429966" cy="41496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6662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1"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8)">
                                      <p:cBhvr>
                                        <p:cTn id="17" dur="500"/>
                                        <p:tgtEl>
                                          <p:spTgt spid="63"/>
                                        </p:tgtEl>
                                      </p:cBhvr>
                                    </p:animEffect>
                                  </p:childTnLst>
                                </p:cTn>
                              </p:par>
                              <p:par>
                                <p:cTn id="18" presetID="23" presetClass="entr" presetSubtype="27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strVal val="2/3*#ppt_w"/>
                                          </p:val>
                                        </p:tav>
                                        <p:tav tm="100000">
                                          <p:val>
                                            <p:strVal val="#ppt_w"/>
                                          </p:val>
                                        </p:tav>
                                      </p:tavLst>
                                    </p:anim>
                                    <p:anim calcmode="lin" valueType="num">
                                      <p:cBhvr>
                                        <p:cTn id="21" dur="500" fill="hold"/>
                                        <p:tgtEl>
                                          <p:spTgt spid="40"/>
                                        </p:tgtEl>
                                        <p:attrNameLst>
                                          <p:attrName>ppt_h</p:attrName>
                                        </p:attrNameLst>
                                      </p:cBhvr>
                                      <p:tavLst>
                                        <p:tav tm="0">
                                          <p:val>
                                            <p:strVal val="2/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2/3*#ppt_w"/>
                                          </p:val>
                                        </p:tav>
                                        <p:tav tm="100000">
                                          <p:val>
                                            <p:strVal val="#ppt_w"/>
                                          </p:val>
                                        </p:tav>
                                      </p:tavLst>
                                    </p:anim>
                                    <p:anim calcmode="lin" valueType="num">
                                      <p:cBhvr>
                                        <p:cTn id="25" dur="500" fill="hold"/>
                                        <p:tgtEl>
                                          <p:spTgt spid="5"/>
                                        </p:tgtEl>
                                        <p:attrNameLst>
                                          <p:attrName>ppt_h</p:attrName>
                                        </p:attrNameLst>
                                      </p:cBhvr>
                                      <p:tavLst>
                                        <p:tav tm="0">
                                          <p:val>
                                            <p:strVal val="2/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strVal val="2/3*#ppt_w"/>
                                          </p:val>
                                        </p:tav>
                                        <p:tav tm="100000">
                                          <p:val>
                                            <p:strVal val="#ppt_w"/>
                                          </p:val>
                                        </p:tav>
                                      </p:tavLst>
                                    </p:anim>
                                    <p:anim calcmode="lin" valueType="num">
                                      <p:cBhvr>
                                        <p:cTn id="29" dur="500" fill="hold"/>
                                        <p:tgtEl>
                                          <p:spTgt spid="27"/>
                                        </p:tgtEl>
                                        <p:attrNameLst>
                                          <p:attrName>ppt_h</p:attrName>
                                        </p:attrNameLst>
                                      </p:cBhvr>
                                      <p:tavLst>
                                        <p:tav tm="0">
                                          <p:val>
                                            <p:strVal val="2/3*#ppt_h"/>
                                          </p:val>
                                        </p:tav>
                                        <p:tav tm="100000">
                                          <p:val>
                                            <p:strVal val="#ppt_h"/>
                                          </p:val>
                                        </p:tav>
                                      </p:tavLst>
                                    </p:anim>
                                  </p:childTnLst>
                                </p:cTn>
                              </p:par>
                              <p:par>
                                <p:cTn id="30" presetID="23" presetClass="entr" presetSubtype="27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par>
                                <p:cTn id="34" presetID="23" presetClass="entr" presetSubtype="272"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strVal val="2/3*#ppt_w"/>
                                          </p:val>
                                        </p:tav>
                                        <p:tav tm="100000">
                                          <p:val>
                                            <p:strVal val="#ppt_w"/>
                                          </p:val>
                                        </p:tav>
                                      </p:tavLst>
                                    </p:anim>
                                    <p:anim calcmode="lin" valueType="num">
                                      <p:cBhvr>
                                        <p:cTn id="37" dur="500" fill="hold"/>
                                        <p:tgtEl>
                                          <p:spTgt spid="14"/>
                                        </p:tgtEl>
                                        <p:attrNameLst>
                                          <p:attrName>ppt_h</p:attrName>
                                        </p:attrNameLst>
                                      </p:cBhvr>
                                      <p:tavLst>
                                        <p:tav tm="0">
                                          <p:val>
                                            <p:strVal val="2/3*#ppt_h"/>
                                          </p:val>
                                        </p:tav>
                                        <p:tav tm="100000">
                                          <p:val>
                                            <p:strVal val="#ppt_h"/>
                                          </p:val>
                                        </p:tav>
                                      </p:tavLst>
                                    </p:anim>
                                  </p:childTnLst>
                                </p:cTn>
                              </p:par>
                              <p:par>
                                <p:cTn id="38" presetID="21" presetClass="entr" presetSubtype="8"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heel(8)">
                                      <p:cBhvr>
                                        <p:cTn id="40" dur="500"/>
                                        <p:tgtEl>
                                          <p:spTgt spid="71"/>
                                        </p:tgtEl>
                                      </p:cBhvr>
                                    </p:animEffect>
                                  </p:childTnLst>
                                </p:cTn>
                              </p:par>
                              <p:par>
                                <p:cTn id="41" presetID="23" presetClass="entr" presetSubtype="272"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2/3*#ppt_w"/>
                                          </p:val>
                                        </p:tav>
                                        <p:tav tm="100000">
                                          <p:val>
                                            <p:strVal val="#ppt_w"/>
                                          </p:val>
                                        </p:tav>
                                      </p:tavLst>
                                    </p:anim>
                                    <p:anim calcmode="lin" valueType="num">
                                      <p:cBhvr>
                                        <p:cTn id="44" dur="500" fill="hold"/>
                                        <p:tgtEl>
                                          <p:spTgt spid="11"/>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strVal val="2/3*#ppt_w"/>
                                          </p:val>
                                        </p:tav>
                                        <p:tav tm="100000">
                                          <p:val>
                                            <p:strVal val="#ppt_w"/>
                                          </p:val>
                                        </p:tav>
                                      </p:tavLst>
                                    </p:anim>
                                    <p:anim calcmode="lin" valueType="num">
                                      <p:cBhvr>
                                        <p:cTn id="48" dur="500" fill="hold"/>
                                        <p:tgtEl>
                                          <p:spTgt spid="7"/>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strVal val="2/3*#ppt_w"/>
                                          </p:val>
                                        </p:tav>
                                        <p:tav tm="100000">
                                          <p:val>
                                            <p:strVal val="#ppt_w"/>
                                          </p:val>
                                        </p:tav>
                                      </p:tavLst>
                                    </p:anim>
                                    <p:anim calcmode="lin" valueType="num">
                                      <p:cBhvr>
                                        <p:cTn id="52" dur="500" fill="hold"/>
                                        <p:tgtEl>
                                          <p:spTgt spid="8"/>
                                        </p:tgtEl>
                                        <p:attrNameLst>
                                          <p:attrName>ppt_h</p:attrName>
                                        </p:attrNameLst>
                                      </p:cBhvr>
                                      <p:tavLst>
                                        <p:tav tm="0">
                                          <p:val>
                                            <p:strVal val="2/3*#ppt_h"/>
                                          </p:val>
                                        </p:tav>
                                        <p:tav tm="100000">
                                          <p:val>
                                            <p:strVal val="#ppt_h"/>
                                          </p:val>
                                        </p:tav>
                                      </p:tavLst>
                                    </p:anim>
                                  </p:childTnLst>
                                </p:cTn>
                              </p:par>
                              <p:par>
                                <p:cTn id="53" presetID="23" presetClass="entr" presetSubtype="272"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strVal val="2/3*#ppt_w"/>
                                          </p:val>
                                        </p:tav>
                                        <p:tav tm="100000">
                                          <p:val>
                                            <p:strVal val="#ppt_w"/>
                                          </p:val>
                                        </p:tav>
                                      </p:tavLst>
                                    </p:anim>
                                    <p:anim calcmode="lin" valueType="num">
                                      <p:cBhvr>
                                        <p:cTn id="56" dur="500" fill="hold"/>
                                        <p:tgtEl>
                                          <p:spTgt spid="9"/>
                                        </p:tgtEl>
                                        <p:attrNameLst>
                                          <p:attrName>ppt_h</p:attrName>
                                        </p:attrNameLst>
                                      </p:cBhvr>
                                      <p:tavLst>
                                        <p:tav tm="0">
                                          <p:val>
                                            <p:strVal val="2/3*#ppt_h"/>
                                          </p:val>
                                        </p:tav>
                                        <p:tav tm="100000">
                                          <p:val>
                                            <p:strVal val="#ppt_h"/>
                                          </p:val>
                                        </p:tav>
                                      </p:tavLst>
                                    </p:anim>
                                  </p:childTnLst>
                                </p:cTn>
                              </p:par>
                              <p:par>
                                <p:cTn id="57" presetID="23" presetClass="entr" presetSubtype="272"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strVal val="2/3*#ppt_w"/>
                                          </p:val>
                                        </p:tav>
                                        <p:tav tm="100000">
                                          <p:val>
                                            <p:strVal val="#ppt_w"/>
                                          </p:val>
                                        </p:tav>
                                      </p:tavLst>
                                    </p:anim>
                                    <p:anim calcmode="lin" valueType="num">
                                      <p:cBhvr>
                                        <p:cTn id="60" dur="500" fill="hold"/>
                                        <p:tgtEl>
                                          <p:spTgt spid="10"/>
                                        </p:tgtEl>
                                        <p:attrNameLst>
                                          <p:attrName>ppt_h</p:attrName>
                                        </p:attrNameLst>
                                      </p:cBhvr>
                                      <p:tavLst>
                                        <p:tav tm="0">
                                          <p:val>
                                            <p:strVal val="2/3*#ppt_h"/>
                                          </p:val>
                                        </p:tav>
                                        <p:tav tm="100000">
                                          <p:val>
                                            <p:strVal val="#ppt_h"/>
                                          </p:val>
                                        </p:tav>
                                      </p:tavLst>
                                    </p:anim>
                                  </p:childTnLst>
                                </p:cTn>
                              </p:par>
                              <p:par>
                                <p:cTn id="61" presetID="2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right)">
                                      <p:cBhvr>
                                        <p:cTn id="63" dur="500"/>
                                        <p:tgtEl>
                                          <p:spTgt spid="72"/>
                                        </p:tgtEl>
                                      </p:cBhvr>
                                    </p:animEffect>
                                  </p:childTnLst>
                                </p:cTn>
                              </p:par>
                              <p:par>
                                <p:cTn id="64" presetID="22" presetClass="entr" presetSubtype="2"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right)">
                                      <p:cBhvr>
                                        <p:cTn id="66" dur="500"/>
                                        <p:tgtEl>
                                          <p:spTgt spid="53"/>
                                        </p:tgtEl>
                                      </p:cBhvr>
                                    </p:animEffect>
                                  </p:childTnLst>
                                </p:cTn>
                              </p:par>
                              <p:par>
                                <p:cTn id="67" presetID="22" presetClass="entr" presetSubtype="8"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22" presetClass="entr" presetSubtype="1"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up)">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55" grpId="0"/>
      <p:bldP spid="55"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9">
            <a:extLst>
              <a:ext uri="{FF2B5EF4-FFF2-40B4-BE49-F238E27FC236}">
                <a16:creationId xmlns:a16="http://schemas.microsoft.com/office/drawing/2014/main" id="{850DFCD0-7BEA-4CD3-9249-6AC42BC5E296}"/>
              </a:ext>
            </a:extLst>
          </p:cNvPr>
          <p:cNvSpPr txBox="1">
            <a:spLocks/>
          </p:cNvSpPr>
          <p:nvPr/>
        </p:nvSpPr>
        <p:spPr>
          <a:xfrm>
            <a:off x="0" y="281354"/>
            <a:ext cx="2907322" cy="6295291"/>
          </a:xfrm>
          <a:prstGeom prst="rect">
            <a:avLst/>
          </a:prstGeom>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t>Lab Architecture</a:t>
            </a:r>
          </a:p>
        </p:txBody>
      </p:sp>
      <p:pic>
        <p:nvPicPr>
          <p:cNvPr id="2" name="Picture 1">
            <a:extLst>
              <a:ext uri="{FF2B5EF4-FFF2-40B4-BE49-F238E27FC236}">
                <a16:creationId xmlns:a16="http://schemas.microsoft.com/office/drawing/2014/main" id="{420F28A7-21E4-4829-941F-3456EF19319A}"/>
              </a:ext>
            </a:extLst>
          </p:cNvPr>
          <p:cNvPicPr>
            <a:picLocks noChangeAspect="1"/>
          </p:cNvPicPr>
          <p:nvPr/>
        </p:nvPicPr>
        <p:blipFill>
          <a:blip r:embed="rId3"/>
          <a:stretch>
            <a:fillRect/>
          </a:stretch>
        </p:blipFill>
        <p:spPr>
          <a:xfrm>
            <a:off x="3218946" y="7378"/>
            <a:ext cx="8973054" cy="6850622"/>
          </a:xfrm>
          <a:prstGeom prst="rect">
            <a:avLst/>
          </a:prstGeom>
          <a:solidFill>
            <a:schemeClr val="tx1"/>
          </a:solidFill>
        </p:spPr>
      </p:pic>
    </p:spTree>
    <p:extLst>
      <p:ext uri="{BB962C8B-B14F-4D97-AF65-F5344CB8AC3E}">
        <p14:creationId xmlns:p14="http://schemas.microsoft.com/office/powerpoint/2010/main" val="62832827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Environment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If you use the Azure environment provided for today:</a:t>
            </a:r>
          </a:p>
          <a:p>
            <a:pPr marL="457200" indent="-457200">
              <a:buClr>
                <a:schemeClr val="tx1"/>
              </a:buClr>
              <a:buFont typeface="Arial" panose="020B0604020202020204" pitchFamily="34" charset="0"/>
              <a:buChar char="•"/>
            </a:pPr>
            <a:r>
              <a:rPr lang="en-US" b="0" dirty="0">
                <a:latin typeface="+mn-lt"/>
              </a:rPr>
              <a:t>A Windows VM is provided – access via RDP</a:t>
            </a:r>
          </a:p>
          <a:p>
            <a:pPr marL="457200" indent="-457200">
              <a:buClr>
                <a:schemeClr val="tx1"/>
              </a:buClr>
              <a:buFont typeface="Arial" panose="020B0604020202020204" pitchFamily="34" charset="0"/>
              <a:buChar char="•"/>
            </a:pPr>
            <a:r>
              <a:rPr lang="en-US" b="0" dirty="0">
                <a:latin typeface="+mn-lt"/>
              </a:rPr>
              <a:t>You do not HAVE to use the VM, but it can be useful for:</a:t>
            </a:r>
          </a:p>
          <a:p>
            <a:pPr marL="457200" lvl="1" indent="-457200">
              <a:buClr>
                <a:schemeClr val="tx1"/>
              </a:buClr>
              <a:buFont typeface="Arial" panose="020B0604020202020204" pitchFamily="34" charset="0"/>
              <a:buChar char="•"/>
            </a:pPr>
            <a:r>
              <a:rPr lang="en-US" dirty="0">
                <a:latin typeface="+mn-lt"/>
              </a:rPr>
              <a:t>Lab 2: if you decide to use SQL Server Management Studio instead of the Azure portal SQL query explorer, it is pre-installed on the Lab VM</a:t>
            </a:r>
          </a:p>
          <a:p>
            <a:pPr marL="457200" lvl="1" indent="-457200">
              <a:buClr>
                <a:schemeClr val="tx1"/>
              </a:buClr>
              <a:buFont typeface="Arial" panose="020B0604020202020204" pitchFamily="34" charset="0"/>
              <a:buChar char="•"/>
            </a:pPr>
            <a:r>
              <a:rPr lang="en-US" dirty="0">
                <a:latin typeface="+mn-lt"/>
              </a:rPr>
              <a:t>Lab 2: Power BI Desktop is pre-installed on the Lab VM</a:t>
            </a:r>
          </a:p>
          <a:p>
            <a:pPr marL="457200" lvl="1" indent="-457200">
              <a:buClr>
                <a:schemeClr val="tx1"/>
              </a:buClr>
              <a:buFont typeface="Arial" panose="020B0604020202020204" pitchFamily="34" charset="0"/>
              <a:buChar char="•"/>
            </a:pPr>
            <a:r>
              <a:rPr lang="en-US" dirty="0">
                <a:latin typeface="+mn-lt"/>
              </a:rPr>
              <a:t>Lab 3: deploy the device simulator to the Lab VM, not your laptop</a:t>
            </a:r>
          </a:p>
          <a:p>
            <a:pPr marL="457200" indent="-457200">
              <a:buClr>
                <a:schemeClr val="tx1"/>
              </a:buClr>
              <a:buFont typeface="Arial" panose="020B0604020202020204" pitchFamily="34" charset="0"/>
              <a:buChar char="•"/>
            </a:pPr>
            <a:r>
              <a:rPr lang="en-US" b="0" dirty="0">
                <a:latin typeface="+mn-lt"/>
              </a:rPr>
              <a:t>Remember: Azure lab environments will be </a:t>
            </a:r>
            <a:r>
              <a:rPr lang="en-US" b="0" dirty="0">
                <a:solidFill>
                  <a:srgbClr val="FF0000"/>
                </a:solidFill>
                <a:latin typeface="+mn-lt"/>
              </a:rPr>
              <a:t>deleted</a:t>
            </a:r>
            <a:r>
              <a:rPr lang="en-US" b="0" dirty="0">
                <a:latin typeface="+mn-lt"/>
              </a:rPr>
              <a:t> after 10 hours</a:t>
            </a:r>
          </a:p>
        </p:txBody>
      </p:sp>
    </p:spTree>
    <p:extLst>
      <p:ext uri="{BB962C8B-B14F-4D97-AF65-F5344CB8AC3E}">
        <p14:creationId xmlns:p14="http://schemas.microsoft.com/office/powerpoint/2010/main" val="8153164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0DCE95-D91D-48A5-B083-CF29421FB80B}"/>
              </a:ext>
            </a:extLst>
          </p:cNvPr>
          <p:cNvSpPr>
            <a:spLocks noGrp="1"/>
          </p:cNvSpPr>
          <p:nvPr>
            <p:ph type="title"/>
          </p:nvPr>
        </p:nvSpPr>
        <p:spPr>
          <a:xfrm>
            <a:off x="457200" y="95250"/>
            <a:ext cx="11277599" cy="712379"/>
          </a:xfrm>
        </p:spPr>
        <p:txBody>
          <a:bodyPr anchor="ctr"/>
          <a:lstStyle/>
          <a:p>
            <a:r>
              <a:rPr lang="en-US" dirty="0"/>
              <a:t>Additional Resources – Blogs, Whitepapers, Cloud Workshops</a:t>
            </a:r>
          </a:p>
        </p:txBody>
      </p:sp>
      <p:sp>
        <p:nvSpPr>
          <p:cNvPr id="7" name="TextBox 6">
            <a:extLst>
              <a:ext uri="{FF2B5EF4-FFF2-40B4-BE49-F238E27FC236}">
                <a16:creationId xmlns:a16="http://schemas.microsoft.com/office/drawing/2014/main" id="{0F10ED3D-E97F-425F-ACC0-22D116073696}"/>
              </a:ext>
            </a:extLst>
          </p:cNvPr>
          <p:cNvSpPr txBox="1"/>
          <p:nvPr/>
        </p:nvSpPr>
        <p:spPr>
          <a:xfrm>
            <a:off x="457199" y="1143294"/>
            <a:ext cx="11277599" cy="3046988"/>
          </a:xfrm>
          <a:prstGeom prst="rect">
            <a:avLst/>
          </a:prstGeom>
        </p:spPr>
        <p:txBody>
          <a:bodyPr wrap="square" lIns="0" tIns="0" rIns="0" bIns="0" rtlCol="0" anchor="t" anchorCtr="0">
            <a:spAutoFit/>
          </a:bodyPr>
          <a:lstStyle/>
          <a:p>
            <a:r>
              <a:rPr lang="en-US" dirty="0">
                <a:hlinkClick r:id="rId2"/>
              </a:rPr>
              <a:t>https://docs.microsoft.com</a:t>
            </a:r>
          </a:p>
          <a:p>
            <a:r>
              <a:rPr lang="en-US" dirty="0">
                <a:hlinkClick r:id="rId2"/>
              </a:rPr>
              <a:t>https://www.microsoft.com/trustcenter</a:t>
            </a:r>
          </a:p>
          <a:p>
            <a:endParaRPr lang="en-US" dirty="0">
              <a:hlinkClick r:id="rId2"/>
            </a:endParaRPr>
          </a:p>
          <a:p>
            <a:r>
              <a:rPr lang="en-US" dirty="0">
                <a:hlinkClick r:id="rId2"/>
              </a:rPr>
              <a:t>https://academy.microsoft.com</a:t>
            </a:r>
          </a:p>
          <a:p>
            <a:r>
              <a:rPr lang="en-US" dirty="0">
                <a:hlinkClick r:id="rId2"/>
              </a:rPr>
              <a:t>https://www.microsoft.com/learn</a:t>
            </a:r>
          </a:p>
          <a:p>
            <a:endParaRPr lang="en-US" dirty="0">
              <a:hlinkClick r:id="rId2"/>
            </a:endParaRPr>
          </a:p>
          <a:p>
            <a:r>
              <a:rPr lang="en-US" dirty="0">
                <a:hlinkClick r:id="rId2"/>
              </a:rPr>
              <a:t>https://azure.microsoft.com/blog/implementation-patterns-for-big-data-and-data-warehouse-on-azure</a:t>
            </a:r>
            <a:endParaRPr lang="en-US" dirty="0"/>
          </a:p>
          <a:p>
            <a:r>
              <a:rPr lang="en-US" dirty="0">
                <a:hlinkClick r:id="rId3"/>
              </a:rPr>
              <a:t>https://azure.microsoft.com/blog/near-real-time-analytics-in-azure-sql-data-warehouse</a:t>
            </a:r>
            <a:endParaRPr lang="en-US" dirty="0"/>
          </a:p>
          <a:p>
            <a:endParaRPr lang="en-US" dirty="0"/>
          </a:p>
          <a:p>
            <a:r>
              <a:rPr lang="en-US" dirty="0">
                <a:hlinkClick r:id="rId4"/>
              </a:rPr>
              <a:t>https://github.com/Microsoft/MCW-Big-data-and-visualization</a:t>
            </a:r>
            <a:endParaRPr lang="en-US" dirty="0"/>
          </a:p>
          <a:p>
            <a:endParaRPr lang="en-US" dirty="0"/>
          </a:p>
        </p:txBody>
      </p:sp>
    </p:spTree>
    <p:extLst>
      <p:ext uri="{BB962C8B-B14F-4D97-AF65-F5344CB8AC3E}">
        <p14:creationId xmlns:p14="http://schemas.microsoft.com/office/powerpoint/2010/main" val="101337902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117231" y="316523"/>
            <a:ext cx="2696307" cy="6295291"/>
          </a:xfrm>
        </p:spPr>
        <p:txBody>
          <a:bodyPr anchor="ctr"/>
          <a:lstStyle/>
          <a:p>
            <a:r>
              <a:rPr lang="en-US" sz="3600" b="0" dirty="0">
                <a:latin typeface="Segoe UI Semibold" panose="020B0702040204020203" pitchFamily="34" charset="0"/>
                <a:cs typeface="Segoe UI Semibold" panose="020B0702040204020203" pitchFamily="34" charset="0"/>
              </a:rPr>
              <a:t>Next</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4294208" y="0"/>
            <a:ext cx="7440592" cy="6858000"/>
          </a:xfrm>
        </p:spPr>
        <p:txBody>
          <a:bodyPr anchor="ctr"/>
          <a:lstStyle/>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Take a break</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Start working on Hands-On Labs</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Work at your own pace – take breaks and eat as works for you</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We’ll leave the slide with the resource and labs links up</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Proctors are here to help</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Have </a:t>
            </a:r>
            <a:r>
              <a:rPr lang="en-US" sz="3600" b="0">
                <a:latin typeface="Segoe UI" panose="020B0502040204020203" pitchFamily="34" charset="0"/>
                <a:cs typeface="Segoe UI" panose="020B0502040204020203" pitchFamily="34" charset="0"/>
              </a:rPr>
              <a:t>fun!</a:t>
            </a:r>
            <a:endParaRPr lang="en-US" sz="36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791139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957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33E5647-6F5F-4FEC-A9E4-AEE7C35956B3}"/>
              </a:ext>
            </a:extLst>
          </p:cNvPr>
          <p:cNvSpPr/>
          <p:nvPr/>
        </p:nvSpPr>
        <p:spPr>
          <a:xfrm>
            <a:off x="8371189" y="5244689"/>
            <a:ext cx="1436817"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39" name="Rectangle 38">
            <a:extLst>
              <a:ext uri="{FF2B5EF4-FFF2-40B4-BE49-F238E27FC236}">
                <a16:creationId xmlns:a16="http://schemas.microsoft.com/office/drawing/2014/main" id="{93C694A4-9F1E-4CAB-8042-260865ABE532}"/>
              </a:ext>
            </a:extLst>
          </p:cNvPr>
          <p:cNvSpPr/>
          <p:nvPr/>
        </p:nvSpPr>
        <p:spPr>
          <a:xfrm>
            <a:off x="8465724"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Azure </a:t>
            </a:r>
            <a:br>
              <a:rPr lang="en-US" sz="1600">
                <a:solidFill>
                  <a:schemeClr val="tx1">
                    <a:lumMod val="50000"/>
                  </a:schemeClr>
                </a:solidFill>
                <a:latin typeface="Segoe UI" panose="020B0502040204020203" pitchFamily="34" charset="0"/>
                <a:cs typeface="Segoe UI" panose="020B0502040204020203" pitchFamily="34" charset="0"/>
              </a:rPr>
            </a:b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9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9002604"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7"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9002604"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4EE7A31-2DE8-4D28-89B6-8D2F6CBD5EAD}"/>
              </a:ext>
            </a:extLst>
          </p:cNvPr>
          <p:cNvSpPr/>
          <p:nvPr/>
        </p:nvSpPr>
        <p:spPr>
          <a:xfrm>
            <a:off x="2662364" y="2558426"/>
            <a:ext cx="1182245"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Cloud</a:t>
            </a:r>
          </a:p>
        </p:txBody>
      </p:sp>
      <p:sp>
        <p:nvSpPr>
          <p:cNvPr id="8" name="Freeform 5">
            <a:extLst>
              <a:ext uri="{FF2B5EF4-FFF2-40B4-BE49-F238E27FC236}">
                <a16:creationId xmlns:a16="http://schemas.microsoft.com/office/drawing/2014/main" id="{4F58778D-E85E-47CD-912E-BCC6351D343A}"/>
              </a:ext>
            </a:extLst>
          </p:cNvPr>
          <p:cNvSpPr>
            <a:spLocks noChangeAspect="1"/>
          </p:cNvSpPr>
          <p:nvPr/>
        </p:nvSpPr>
        <p:spPr bwMode="auto">
          <a:xfrm>
            <a:off x="3041904" y="2071161"/>
            <a:ext cx="423166" cy="294172"/>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7" name="Rectangle 6">
            <a:extLst>
              <a:ext uri="{FF2B5EF4-FFF2-40B4-BE49-F238E27FC236}">
                <a16:creationId xmlns:a16="http://schemas.microsoft.com/office/drawing/2014/main" id="{0585B50B-A317-42A4-835E-5AAAD1F54794}"/>
              </a:ext>
            </a:extLst>
          </p:cNvPr>
          <p:cNvSpPr/>
          <p:nvPr/>
        </p:nvSpPr>
        <p:spPr>
          <a:xfrm>
            <a:off x="2757440" y="5244689"/>
            <a:ext cx="992093"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Stack</a:t>
            </a:r>
          </a:p>
        </p:txBody>
      </p:sp>
      <p:sp>
        <p:nvSpPr>
          <p:cNvPr id="5" name="Rectangle 4">
            <a:extLst>
              <a:ext uri="{FF2B5EF4-FFF2-40B4-BE49-F238E27FC236}">
                <a16:creationId xmlns:a16="http://schemas.microsoft.com/office/drawing/2014/main" id="{C3991A41-D898-4FD3-8C4D-C556A2FFC00E}"/>
              </a:ext>
            </a:extLst>
          </p:cNvPr>
          <p:cNvSpPr/>
          <p:nvPr/>
        </p:nvSpPr>
        <p:spPr bwMode="auto">
          <a:xfrm>
            <a:off x="2332146" y="3545249"/>
            <a:ext cx="1804772" cy="450858"/>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Platform</a:t>
            </a:r>
          </a:p>
        </p:txBody>
      </p:sp>
      <p:sp>
        <p:nvSpPr>
          <p:cNvPr id="51"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3151895"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3151895"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FB5A128C-1808-4F83-9654-3A64155D6980}"/>
              </a:ext>
            </a:extLst>
          </p:cNvPr>
          <p:cNvSpPr/>
          <p:nvPr/>
        </p:nvSpPr>
        <p:spPr>
          <a:xfrm>
            <a:off x="4557782" y="5244689"/>
            <a:ext cx="1266247" cy="794472"/>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Server</a:t>
            </a:r>
          </a:p>
        </p:txBody>
      </p:sp>
      <p:sp>
        <p:nvSpPr>
          <p:cNvPr id="63" name="Rectangle 62">
            <a:extLst>
              <a:ext uri="{FF2B5EF4-FFF2-40B4-BE49-F238E27FC236}">
                <a16:creationId xmlns:a16="http://schemas.microsoft.com/office/drawing/2014/main" id="{BE4832F6-CDF3-4696-9FAE-FE64460E7B35}"/>
              </a:ext>
            </a:extLst>
          </p:cNvPr>
          <p:cNvSpPr/>
          <p:nvPr/>
        </p:nvSpPr>
        <p:spPr>
          <a:xfrm>
            <a:off x="4540655"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 </a:t>
            </a:r>
          </a:p>
        </p:txBody>
      </p:sp>
      <p:sp>
        <p:nvSpPr>
          <p:cNvPr id="92"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510213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510213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32C94AA3-F479-4899-9191-527A68BFC3DB}"/>
              </a:ext>
            </a:extLst>
          </p:cNvPr>
          <p:cNvSpPr/>
          <p:nvPr/>
        </p:nvSpPr>
        <p:spPr>
          <a:xfrm>
            <a:off x="10014292" y="2638625"/>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grpSp>
        <p:nvGrpSpPr>
          <p:cNvPr id="10" name="Group 9">
            <a:extLst>
              <a:ext uri="{FF2B5EF4-FFF2-40B4-BE49-F238E27FC236}">
                <a16:creationId xmlns:a16="http://schemas.microsoft.com/office/drawing/2014/main" id="{3EE1315B-2BCD-43FF-AC53-3CDDFBB5B2C3}"/>
              </a:ext>
            </a:extLst>
          </p:cNvPr>
          <p:cNvGrpSpPr/>
          <p:nvPr/>
        </p:nvGrpSpPr>
        <p:grpSpPr>
          <a:xfrm>
            <a:off x="10734972" y="4559473"/>
            <a:ext cx="688432" cy="473775"/>
            <a:chOff x="9554295" y="4640217"/>
            <a:chExt cx="533977" cy="367480"/>
          </a:xfrm>
        </p:grpSpPr>
        <p:sp>
          <p:nvSpPr>
            <p:cNvPr id="27" name="Rectangle 26">
              <a:extLst>
                <a:ext uri="{FF2B5EF4-FFF2-40B4-BE49-F238E27FC236}">
                  <a16:creationId xmlns:a16="http://schemas.microsoft.com/office/drawing/2014/main" id="{B1A956CB-BA23-4D70-AB3D-398C4B3DE666}"/>
                </a:ext>
              </a:extLst>
            </p:cNvPr>
            <p:cNvSpPr/>
            <p:nvPr/>
          </p:nvSpPr>
          <p:spPr bwMode="auto">
            <a:xfrm>
              <a:off x="9554295"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FED77E3-6B0C-40C6-A063-A760F48D657C}"/>
                </a:ext>
              </a:extLst>
            </p:cNvPr>
            <p:cNvCxnSpPr/>
            <p:nvPr/>
          </p:nvCxnSpPr>
          <p:spPr>
            <a:xfrm>
              <a:off x="9554295"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29" name="Straight Connector 28">
              <a:extLst>
                <a:ext uri="{FF2B5EF4-FFF2-40B4-BE49-F238E27FC236}">
                  <a16:creationId xmlns:a16="http://schemas.microsoft.com/office/drawing/2014/main" id="{96B9E1D3-18C1-4F4C-B72D-2B8C9F0EAE83}"/>
                </a:ext>
              </a:extLst>
            </p:cNvPr>
            <p:cNvCxnSpPr/>
            <p:nvPr/>
          </p:nvCxnSpPr>
          <p:spPr>
            <a:xfrm>
              <a:off x="9554295"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0" name="Oval 29">
              <a:extLst>
                <a:ext uri="{FF2B5EF4-FFF2-40B4-BE49-F238E27FC236}">
                  <a16:creationId xmlns:a16="http://schemas.microsoft.com/office/drawing/2014/main" id="{40480BB2-6545-4860-B863-47E19E915601}"/>
                </a:ext>
              </a:extLst>
            </p:cNvPr>
            <p:cNvSpPr/>
            <p:nvPr/>
          </p:nvSpPr>
          <p:spPr bwMode="auto">
            <a:xfrm>
              <a:off x="9717096"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C7FB203-CB77-4414-B36C-E869F202CB24}"/>
                </a:ext>
              </a:extLst>
            </p:cNvPr>
            <p:cNvSpPr/>
            <p:nvPr/>
          </p:nvSpPr>
          <p:spPr bwMode="auto">
            <a:xfrm>
              <a:off x="9717096"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8393137-E79B-40A1-B871-D5A52FF1FF59}"/>
                </a:ext>
              </a:extLst>
            </p:cNvPr>
            <p:cNvSpPr/>
            <p:nvPr/>
          </p:nvSpPr>
          <p:spPr bwMode="auto">
            <a:xfrm>
              <a:off x="9717096"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4F94BE93-CBE5-4B33-8F06-395DB304507A}"/>
                </a:ext>
              </a:extLst>
            </p:cNvPr>
            <p:cNvSpPr/>
            <p:nvPr/>
          </p:nvSpPr>
          <p:spPr bwMode="auto">
            <a:xfrm>
              <a:off x="9859041"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A046FEA2-E206-4C41-BC56-6C1F2B904575}"/>
                </a:ext>
              </a:extLst>
            </p:cNvPr>
            <p:cNvCxnSpPr/>
            <p:nvPr/>
          </p:nvCxnSpPr>
          <p:spPr>
            <a:xfrm>
              <a:off x="9859041"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35" name="Straight Connector 34">
              <a:extLst>
                <a:ext uri="{FF2B5EF4-FFF2-40B4-BE49-F238E27FC236}">
                  <a16:creationId xmlns:a16="http://schemas.microsoft.com/office/drawing/2014/main" id="{07EADF57-0B41-45D9-A654-F6DA4F3657CF}"/>
                </a:ext>
              </a:extLst>
            </p:cNvPr>
            <p:cNvCxnSpPr/>
            <p:nvPr/>
          </p:nvCxnSpPr>
          <p:spPr>
            <a:xfrm>
              <a:off x="9859041"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6" name="Oval 35">
              <a:extLst>
                <a:ext uri="{FF2B5EF4-FFF2-40B4-BE49-F238E27FC236}">
                  <a16:creationId xmlns:a16="http://schemas.microsoft.com/office/drawing/2014/main" id="{6B717A85-A3D1-4542-ACB5-DB922D662EDE}"/>
                </a:ext>
              </a:extLst>
            </p:cNvPr>
            <p:cNvSpPr/>
            <p:nvPr/>
          </p:nvSpPr>
          <p:spPr bwMode="auto">
            <a:xfrm>
              <a:off x="10021842"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6CB44083-4E47-4E3C-9295-121729C9F70C}"/>
                </a:ext>
              </a:extLst>
            </p:cNvPr>
            <p:cNvSpPr/>
            <p:nvPr/>
          </p:nvSpPr>
          <p:spPr bwMode="auto">
            <a:xfrm>
              <a:off x="10021842"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157DE8A6-7DA9-4B74-9EC0-0A1B49A23980}"/>
                </a:ext>
              </a:extLst>
            </p:cNvPr>
            <p:cNvSpPr/>
            <p:nvPr/>
          </p:nvSpPr>
          <p:spPr bwMode="auto">
            <a:xfrm>
              <a:off x="10021842"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grpSp>
      <p:sp>
        <p:nvSpPr>
          <p:cNvPr id="55" name="Rectangle 54">
            <a:extLst>
              <a:ext uri="{FF2B5EF4-FFF2-40B4-BE49-F238E27FC236}">
                <a16:creationId xmlns:a16="http://schemas.microsoft.com/office/drawing/2014/main" id="{82A0ED19-44CA-40EE-9BBB-69EFE4F6F9AC}"/>
              </a:ext>
            </a:extLst>
          </p:cNvPr>
          <p:cNvSpPr/>
          <p:nvPr/>
        </p:nvSpPr>
        <p:spPr bwMode="auto">
          <a:xfrm>
            <a:off x="10119077" y="3433262"/>
            <a:ext cx="1804772" cy="674832"/>
          </a:xfrm>
          <a:prstGeom prst="rect">
            <a:avLst/>
          </a:prstGeom>
          <a:solidFill>
            <a:schemeClr val="tx1">
              <a:lumMod val="95000"/>
            </a:schemeClr>
          </a:solidFill>
          <a:ln w="127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4283" rIns="91427"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Security </a:t>
            </a:r>
            <a:br>
              <a:rPr lang="en-US" sz="1400" b="1" spc="20">
                <a:solidFill>
                  <a:schemeClr val="accent5">
                    <a:lumMod val="50000"/>
                  </a:schemeClr>
                </a:solidFill>
                <a:latin typeface="Segoe UI Semibold" charset="0"/>
                <a:ea typeface="Segoe UI Semibold" charset="0"/>
                <a:cs typeface="Segoe UI Semibold" charset="0"/>
              </a:rPr>
            </a:br>
            <a:r>
              <a:rPr lang="en-US" sz="1400" b="1" spc="20">
                <a:solidFill>
                  <a:schemeClr val="accent5">
                    <a:lumMod val="50000"/>
                  </a:schemeClr>
                </a:solidFill>
                <a:latin typeface="Segoe UI Semibold" charset="0"/>
                <a:ea typeface="Segoe UI Semibold" charset="0"/>
                <a:cs typeface="Segoe UI Semibold" charset="0"/>
              </a:rPr>
              <a:t>&amp; Management</a:t>
            </a:r>
          </a:p>
        </p:txBody>
      </p:sp>
      <p:sp>
        <p:nvSpPr>
          <p:cNvPr id="9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1095284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1095284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Rectangle 46">
            <a:extLst>
              <a:ext uri="{FF2B5EF4-FFF2-40B4-BE49-F238E27FC236}">
                <a16:creationId xmlns:a16="http://schemas.microsoft.com/office/drawing/2014/main" id="{F6791026-CFBB-45CF-9AC9-52D2A00543E7}"/>
              </a:ext>
            </a:extLst>
          </p:cNvPr>
          <p:cNvSpPr/>
          <p:nvPr/>
        </p:nvSpPr>
        <p:spPr>
          <a:xfrm>
            <a:off x="6295331" y="2558426"/>
            <a:ext cx="170187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Data Services</a:t>
            </a:r>
          </a:p>
        </p:txBody>
      </p:sp>
      <p:sp>
        <p:nvSpPr>
          <p:cNvPr id="48" name="Rectangle 47">
            <a:extLst>
              <a:ext uri="{FF2B5EF4-FFF2-40B4-BE49-F238E27FC236}">
                <a16:creationId xmlns:a16="http://schemas.microsoft.com/office/drawing/2014/main" id="{5F92D252-4A22-4EA8-A14F-270E4D6BA52E}"/>
              </a:ext>
            </a:extLst>
          </p:cNvPr>
          <p:cNvSpPr/>
          <p:nvPr/>
        </p:nvSpPr>
        <p:spPr>
          <a:xfrm>
            <a:off x="6480282" y="5244689"/>
            <a:ext cx="1331972"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SQL Server, MySQL, </a:t>
            </a:r>
          </a:p>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PostgreSQL, NoSQL </a:t>
            </a:r>
          </a:p>
        </p:txBody>
      </p:sp>
      <p:sp>
        <p:nvSpPr>
          <p:cNvPr id="61" name="Rectangle 60">
            <a:extLst>
              <a:ext uri="{FF2B5EF4-FFF2-40B4-BE49-F238E27FC236}">
                <a16:creationId xmlns:a16="http://schemas.microsoft.com/office/drawing/2014/main" id="{518598B1-FE5F-46BD-8564-BEFAE6EB1444}"/>
              </a:ext>
            </a:extLst>
          </p:cNvPr>
          <p:cNvSpPr/>
          <p:nvPr/>
        </p:nvSpPr>
        <p:spPr bwMode="auto">
          <a:xfrm>
            <a:off x="6224666" y="3433262"/>
            <a:ext cx="1791391"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Data </a:t>
            </a:r>
          </a:p>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Platform</a:t>
            </a:r>
          </a:p>
        </p:txBody>
      </p:sp>
      <p:sp>
        <p:nvSpPr>
          <p:cNvPr id="9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7052369"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6"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7052369"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AD5123A9-DA20-41CD-82C6-FFDA8A97A580}"/>
              </a:ext>
            </a:extLst>
          </p:cNvPr>
          <p:cNvSpPr/>
          <p:nvPr/>
        </p:nvSpPr>
        <p:spPr bwMode="auto">
          <a:xfrm>
            <a:off x="4291850" y="3440397"/>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C5EF8313-A9B2-4B8C-B8E2-A662C1BAEB30}"/>
              </a:ext>
            </a:extLst>
          </p:cNvPr>
          <p:cNvSpPr/>
          <p:nvPr/>
        </p:nvSpPr>
        <p:spPr>
          <a:xfrm>
            <a:off x="4769659" y="3611596"/>
            <a:ext cx="849151" cy="312029"/>
          </a:xfrm>
          <a:prstGeom prst="rect">
            <a:avLst/>
          </a:prstGeom>
        </p:spPr>
        <p:txBody>
          <a:bodyPr wrap="none">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DevOps</a:t>
            </a:r>
          </a:p>
        </p:txBody>
      </p:sp>
      <p:sp>
        <p:nvSpPr>
          <p:cNvPr id="76" name="Rectangle 75">
            <a:extLst>
              <a:ext uri="{FF2B5EF4-FFF2-40B4-BE49-F238E27FC236}">
                <a16:creationId xmlns:a16="http://schemas.microsoft.com/office/drawing/2014/main" id="{ADE0FA68-21FF-4906-B755-10BEC1D70A6A}"/>
              </a:ext>
            </a:extLst>
          </p:cNvPr>
          <p:cNvSpPr/>
          <p:nvPr/>
        </p:nvSpPr>
        <p:spPr bwMode="auto">
          <a:xfrm>
            <a:off x="8175578" y="3433262"/>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p:txBody>
      </p:sp>
      <p:sp>
        <p:nvSpPr>
          <p:cNvPr id="77" name="Rectangle 76">
            <a:extLst>
              <a:ext uri="{FF2B5EF4-FFF2-40B4-BE49-F238E27FC236}">
                <a16:creationId xmlns:a16="http://schemas.microsoft.com/office/drawing/2014/main" id="{18DB6A78-ABC6-4675-9BB7-DCA9FA3AFF23}"/>
              </a:ext>
            </a:extLst>
          </p:cNvPr>
          <p:cNvSpPr/>
          <p:nvPr/>
        </p:nvSpPr>
        <p:spPr>
          <a:xfrm>
            <a:off x="8603635" y="3534641"/>
            <a:ext cx="948658" cy="523220"/>
          </a:xfrm>
          <a:prstGeom prst="rect">
            <a:avLst/>
          </a:prstGeom>
        </p:spPr>
        <p:txBody>
          <a:bodyPr wrap="none">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Common</a:t>
            </a:r>
          </a:p>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Identity</a:t>
            </a:r>
          </a:p>
        </p:txBody>
      </p:sp>
      <p:sp>
        <p:nvSpPr>
          <p:cNvPr id="2" name="Title 1">
            <a:extLst>
              <a:ext uri="{FF2B5EF4-FFF2-40B4-BE49-F238E27FC236}">
                <a16:creationId xmlns:a16="http://schemas.microsoft.com/office/drawing/2014/main" id="{F5F9C0E6-E0B4-4248-BC64-F3D3FEB0634D}"/>
              </a:ext>
            </a:extLst>
          </p:cNvPr>
          <p:cNvSpPr>
            <a:spLocks noGrp="1"/>
          </p:cNvSpPr>
          <p:nvPr>
            <p:ph type="title"/>
          </p:nvPr>
        </p:nvSpPr>
        <p:spPr>
          <a:xfrm>
            <a:off x="2467038" y="198763"/>
            <a:ext cx="9138221" cy="553920"/>
          </a:xfrm>
        </p:spPr>
        <p:txBody>
          <a:bodyPr>
            <a:normAutofit fontScale="90000"/>
          </a:bodyPr>
          <a:lstStyle/>
          <a:p>
            <a:pPr algn="ctr"/>
            <a:r>
              <a:rPr lang="en-US" dirty="0">
                <a:solidFill>
                  <a:schemeClr val="bg1"/>
                </a:solidFill>
              </a:rPr>
              <a:t>Azure: Hybrid</a:t>
            </a:r>
          </a:p>
        </p:txBody>
      </p:sp>
      <p:sp>
        <p:nvSpPr>
          <p:cNvPr id="3" name="Text Placeholder 2">
            <a:extLst>
              <a:ext uri="{FF2B5EF4-FFF2-40B4-BE49-F238E27FC236}">
                <a16:creationId xmlns:a16="http://schemas.microsoft.com/office/drawing/2014/main" id="{1DB5898D-7C9D-448E-BA67-36B6A2E0FEFB}"/>
              </a:ext>
            </a:extLst>
          </p:cNvPr>
          <p:cNvSpPr>
            <a:spLocks noGrp="1"/>
          </p:cNvSpPr>
          <p:nvPr>
            <p:ph type="body" sz="quarter" idx="4294967295"/>
          </p:nvPr>
        </p:nvSpPr>
        <p:spPr>
          <a:xfrm>
            <a:off x="2467038" y="818839"/>
            <a:ext cx="9138219" cy="430840"/>
          </a:xfrm>
        </p:spPr>
        <p:txBody>
          <a:bodyPr/>
          <a:lstStyle/>
          <a:p>
            <a:pPr algn="ctr"/>
            <a:r>
              <a:rPr lang="en-US" dirty="0">
                <a:solidFill>
                  <a:schemeClr val="bg1"/>
                </a:solidFill>
                <a:latin typeface="Segoe UI Semibold" panose="020B0702040204020203" pitchFamily="34" charset="0"/>
                <a:cs typeface="Segoe UI Semibold" panose="020B0702040204020203" pitchFamily="34" charset="0"/>
              </a:rPr>
              <a:t>The only consistent, comprehensive hybrid cloud</a:t>
            </a:r>
          </a:p>
        </p:txBody>
      </p:sp>
      <p:grpSp>
        <p:nvGrpSpPr>
          <p:cNvPr id="90" name="Group 89">
            <a:extLst>
              <a:ext uri="{FF2B5EF4-FFF2-40B4-BE49-F238E27FC236}">
                <a16:creationId xmlns:a16="http://schemas.microsoft.com/office/drawing/2014/main" id="{F5E0093F-23DB-42B9-8845-202462F7AB5D}"/>
              </a:ext>
            </a:extLst>
          </p:cNvPr>
          <p:cNvGrpSpPr/>
          <p:nvPr/>
        </p:nvGrpSpPr>
        <p:grpSpPr>
          <a:xfrm>
            <a:off x="4990334" y="1958014"/>
            <a:ext cx="541377" cy="541377"/>
            <a:chOff x="3120656" y="3158274"/>
            <a:chExt cx="541454" cy="541454"/>
          </a:xfrm>
        </p:grpSpPr>
        <p:sp>
          <p:nvSpPr>
            <p:cNvPr id="91" name="Freeform 969">
              <a:extLst>
                <a:ext uri="{FF2B5EF4-FFF2-40B4-BE49-F238E27FC236}">
                  <a16:creationId xmlns:a16="http://schemas.microsoft.com/office/drawing/2014/main" id="{A3FCFAB5-AFBD-4847-9E21-0EBAA9F0CE93}"/>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6" name="Freeform 1042">
              <a:extLst>
                <a:ext uri="{FF2B5EF4-FFF2-40B4-BE49-F238E27FC236}">
                  <a16:creationId xmlns:a16="http://schemas.microsoft.com/office/drawing/2014/main" id="{DC125F8B-84EB-4115-9095-11C09ED8F431}"/>
                </a:ext>
              </a:extLst>
            </p:cNvPr>
            <p:cNvSpPr>
              <a:spLocks/>
            </p:cNvSpPr>
            <p:nvPr/>
          </p:nvSpPr>
          <p:spPr bwMode="auto">
            <a:xfrm>
              <a:off x="3481626" y="3237898"/>
              <a:ext cx="111478" cy="95551"/>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7" name="Freeform 1054">
              <a:extLst>
                <a:ext uri="{FF2B5EF4-FFF2-40B4-BE49-F238E27FC236}">
                  <a16:creationId xmlns:a16="http://schemas.microsoft.com/office/drawing/2014/main" id="{B1891206-63FA-4C0D-AFE8-108A440FC7B1}"/>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28" name="Group 127">
            <a:extLst>
              <a:ext uri="{FF2B5EF4-FFF2-40B4-BE49-F238E27FC236}">
                <a16:creationId xmlns:a16="http://schemas.microsoft.com/office/drawing/2014/main" id="{C45755BC-07F0-4F9B-BCF9-0C6934BA8C96}"/>
              </a:ext>
            </a:extLst>
          </p:cNvPr>
          <p:cNvGrpSpPr/>
          <p:nvPr/>
        </p:nvGrpSpPr>
        <p:grpSpPr>
          <a:xfrm>
            <a:off x="5014321" y="4549380"/>
            <a:ext cx="328040" cy="503401"/>
            <a:chOff x="5282139" y="2315191"/>
            <a:chExt cx="273248" cy="419317"/>
          </a:xfrm>
        </p:grpSpPr>
        <p:sp>
          <p:nvSpPr>
            <p:cNvPr id="129" name="Rectangle 128">
              <a:extLst>
                <a:ext uri="{FF2B5EF4-FFF2-40B4-BE49-F238E27FC236}">
                  <a16:creationId xmlns:a16="http://schemas.microsoft.com/office/drawing/2014/main" id="{E5C1A019-397C-426C-BB98-B9D6A2531620}"/>
                </a:ext>
              </a:extLst>
            </p:cNvPr>
            <p:cNvSpPr/>
            <p:nvPr/>
          </p:nvSpPr>
          <p:spPr bwMode="auto">
            <a:xfrm>
              <a:off x="5282139" y="2315191"/>
              <a:ext cx="273248" cy="4193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3">
              <a:extLst>
                <a:ext uri="{FF2B5EF4-FFF2-40B4-BE49-F238E27FC236}">
                  <a16:creationId xmlns:a16="http://schemas.microsoft.com/office/drawing/2014/main" id="{C474EF5A-A150-43E1-8C5A-8B82ECDEA1D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1" name="Freeform 13">
              <a:extLst>
                <a:ext uri="{FF2B5EF4-FFF2-40B4-BE49-F238E27FC236}">
                  <a16:creationId xmlns:a16="http://schemas.microsoft.com/office/drawing/2014/main" id="{CB891068-E0F0-4EA9-AC12-BF90A620ABB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2" name="Freeform 13">
              <a:extLst>
                <a:ext uri="{FF2B5EF4-FFF2-40B4-BE49-F238E27FC236}">
                  <a16:creationId xmlns:a16="http://schemas.microsoft.com/office/drawing/2014/main" id="{CEDA9DE0-2F9A-4253-A6EC-E4B33B354A0D}"/>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grpSp>
      <p:grpSp>
        <p:nvGrpSpPr>
          <p:cNvPr id="141" name="Group 140">
            <a:extLst>
              <a:ext uri="{FF2B5EF4-FFF2-40B4-BE49-F238E27FC236}">
                <a16:creationId xmlns:a16="http://schemas.microsoft.com/office/drawing/2014/main" id="{ED9DEBCE-3F99-4D5C-8FEF-708982E20188}"/>
              </a:ext>
            </a:extLst>
          </p:cNvPr>
          <p:cNvGrpSpPr/>
          <p:nvPr/>
        </p:nvGrpSpPr>
        <p:grpSpPr>
          <a:xfrm>
            <a:off x="8858952" y="1928326"/>
            <a:ext cx="474073" cy="509002"/>
            <a:chOff x="5387169" y="1276544"/>
            <a:chExt cx="474140" cy="509075"/>
          </a:xfrm>
        </p:grpSpPr>
        <p:sp>
          <p:nvSpPr>
            <p:cNvPr id="142" name="Oval 1124">
              <a:extLst>
                <a:ext uri="{FF2B5EF4-FFF2-40B4-BE49-F238E27FC236}">
                  <a16:creationId xmlns:a16="http://schemas.microsoft.com/office/drawing/2014/main" id="{A98DB8C1-58C7-45F0-8834-3B5116B7DF0A}"/>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3" name="Freeform 1125">
              <a:extLst>
                <a:ext uri="{FF2B5EF4-FFF2-40B4-BE49-F238E27FC236}">
                  <a16:creationId xmlns:a16="http://schemas.microsoft.com/office/drawing/2014/main" id="{C77827A5-4B3E-4FAA-B7A3-BFDEA5C22C5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4" name="Oval 1126">
              <a:extLst>
                <a:ext uri="{FF2B5EF4-FFF2-40B4-BE49-F238E27FC236}">
                  <a16:creationId xmlns:a16="http://schemas.microsoft.com/office/drawing/2014/main" id="{CA97ADB3-02D2-4889-AB26-CE70E4510E6D}"/>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5" name="Oval 1127">
              <a:extLst>
                <a:ext uri="{FF2B5EF4-FFF2-40B4-BE49-F238E27FC236}">
                  <a16:creationId xmlns:a16="http://schemas.microsoft.com/office/drawing/2014/main" id="{4691F3DB-3997-46CE-8808-915C06712C09}"/>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6" name="Oval 1128">
              <a:extLst>
                <a:ext uri="{FF2B5EF4-FFF2-40B4-BE49-F238E27FC236}">
                  <a16:creationId xmlns:a16="http://schemas.microsoft.com/office/drawing/2014/main" id="{DE7C6784-3A8F-499A-A467-6DB30D4924D1}"/>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7" name="Oval 1129">
              <a:extLst>
                <a:ext uri="{FF2B5EF4-FFF2-40B4-BE49-F238E27FC236}">
                  <a16:creationId xmlns:a16="http://schemas.microsoft.com/office/drawing/2014/main" id="{8F6B9261-C5BC-41B5-BA3C-14230F1E80B1}"/>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8" name="Oval 1130">
              <a:extLst>
                <a:ext uri="{FF2B5EF4-FFF2-40B4-BE49-F238E27FC236}">
                  <a16:creationId xmlns:a16="http://schemas.microsoft.com/office/drawing/2014/main" id="{5E5FD591-3572-4A35-AC8A-39BD909C953C}"/>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9" name="Oval 1131">
              <a:extLst>
                <a:ext uri="{FF2B5EF4-FFF2-40B4-BE49-F238E27FC236}">
                  <a16:creationId xmlns:a16="http://schemas.microsoft.com/office/drawing/2014/main" id="{B653FAC4-002A-461A-A9FA-B4AD381AB62D}"/>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50" name="Oval 1132">
              <a:extLst>
                <a:ext uri="{FF2B5EF4-FFF2-40B4-BE49-F238E27FC236}">
                  <a16:creationId xmlns:a16="http://schemas.microsoft.com/office/drawing/2014/main" id="{478D078C-33C9-468A-9B07-90268D2DB958}"/>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59" name="Group 158">
            <a:extLst>
              <a:ext uri="{FF2B5EF4-FFF2-40B4-BE49-F238E27FC236}">
                <a16:creationId xmlns:a16="http://schemas.microsoft.com/office/drawing/2014/main" id="{75D1A694-6FDB-41D6-87ED-ADF3FB9CCBC2}"/>
              </a:ext>
            </a:extLst>
          </p:cNvPr>
          <p:cNvGrpSpPr/>
          <p:nvPr/>
        </p:nvGrpSpPr>
        <p:grpSpPr>
          <a:xfrm>
            <a:off x="8858952" y="4566992"/>
            <a:ext cx="474073" cy="509002"/>
            <a:chOff x="5387169" y="1276544"/>
            <a:chExt cx="474140" cy="509075"/>
          </a:xfrm>
        </p:grpSpPr>
        <p:sp>
          <p:nvSpPr>
            <p:cNvPr id="160" name="Oval 1124">
              <a:extLst>
                <a:ext uri="{FF2B5EF4-FFF2-40B4-BE49-F238E27FC236}">
                  <a16:creationId xmlns:a16="http://schemas.microsoft.com/office/drawing/2014/main" id="{74F6F4B4-5BCF-48A4-B4DC-CD11DF807EAE}"/>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1" name="Freeform 1125">
              <a:extLst>
                <a:ext uri="{FF2B5EF4-FFF2-40B4-BE49-F238E27FC236}">
                  <a16:creationId xmlns:a16="http://schemas.microsoft.com/office/drawing/2014/main" id="{2960C968-E449-45EF-9262-48BE00F9377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2" name="Oval 1126">
              <a:extLst>
                <a:ext uri="{FF2B5EF4-FFF2-40B4-BE49-F238E27FC236}">
                  <a16:creationId xmlns:a16="http://schemas.microsoft.com/office/drawing/2014/main" id="{9C56D491-08C0-4223-A53B-309A5BC6A44C}"/>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3" name="Oval 1127">
              <a:extLst>
                <a:ext uri="{FF2B5EF4-FFF2-40B4-BE49-F238E27FC236}">
                  <a16:creationId xmlns:a16="http://schemas.microsoft.com/office/drawing/2014/main" id="{577356EF-0745-408A-A129-B013A375A16D}"/>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4" name="Oval 1128">
              <a:extLst>
                <a:ext uri="{FF2B5EF4-FFF2-40B4-BE49-F238E27FC236}">
                  <a16:creationId xmlns:a16="http://schemas.microsoft.com/office/drawing/2014/main" id="{BD2D56B2-2595-4AAB-BA3C-0AA3CE906EEF}"/>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5" name="Oval 1129">
              <a:extLst>
                <a:ext uri="{FF2B5EF4-FFF2-40B4-BE49-F238E27FC236}">
                  <a16:creationId xmlns:a16="http://schemas.microsoft.com/office/drawing/2014/main" id="{98BF5E76-43BD-46A3-A752-ACCF0FE39624}"/>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6" name="Oval 1130">
              <a:extLst>
                <a:ext uri="{FF2B5EF4-FFF2-40B4-BE49-F238E27FC236}">
                  <a16:creationId xmlns:a16="http://schemas.microsoft.com/office/drawing/2014/main" id="{D8D5D5F7-6B21-47BC-90A9-C674CCB7105A}"/>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7" name="Oval 1131">
              <a:extLst>
                <a:ext uri="{FF2B5EF4-FFF2-40B4-BE49-F238E27FC236}">
                  <a16:creationId xmlns:a16="http://schemas.microsoft.com/office/drawing/2014/main" id="{3AD2ABE6-20DA-4CA8-88F7-A7C6539A194C}"/>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8" name="Oval 1132">
              <a:extLst>
                <a:ext uri="{FF2B5EF4-FFF2-40B4-BE49-F238E27FC236}">
                  <a16:creationId xmlns:a16="http://schemas.microsoft.com/office/drawing/2014/main" id="{93F4403A-EC0F-40D9-8B96-04D8F342E2C2}"/>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56" name="Group 55">
            <a:extLst>
              <a:ext uri="{FF2B5EF4-FFF2-40B4-BE49-F238E27FC236}">
                <a16:creationId xmlns:a16="http://schemas.microsoft.com/office/drawing/2014/main" id="{77C547E1-B120-493E-9039-CE4170C6434E}"/>
              </a:ext>
            </a:extLst>
          </p:cNvPr>
          <p:cNvGrpSpPr/>
          <p:nvPr/>
        </p:nvGrpSpPr>
        <p:grpSpPr>
          <a:xfrm>
            <a:off x="10681374" y="1887869"/>
            <a:ext cx="745332" cy="573408"/>
            <a:chOff x="9443357" y="1910803"/>
            <a:chExt cx="745437" cy="573489"/>
          </a:xfrm>
        </p:grpSpPr>
        <p:cxnSp>
          <p:nvCxnSpPr>
            <p:cNvPr id="17" name="Straight Arrow Connector 16">
              <a:extLst>
                <a:ext uri="{FF2B5EF4-FFF2-40B4-BE49-F238E27FC236}">
                  <a16:creationId xmlns:a16="http://schemas.microsoft.com/office/drawing/2014/main" id="{769163D0-D972-47FF-B8DF-8703835F49CB}"/>
                </a:ext>
              </a:extLst>
            </p:cNvPr>
            <p:cNvCxnSpPr>
              <a:cxnSpLocks/>
            </p:cNvCxnSpPr>
            <p:nvPr/>
          </p:nvCxnSpPr>
          <p:spPr>
            <a:xfrm flipV="1">
              <a:off x="9960803" y="2228424"/>
              <a:ext cx="0" cy="141884"/>
            </a:xfrm>
            <a:prstGeom prst="straightConnector1">
              <a:avLst/>
            </a:prstGeom>
            <a:noFill/>
            <a:ln w="15875" cap="flat" cmpd="sng" algn="ctr">
              <a:solidFill>
                <a:schemeClr val="accent5">
                  <a:lumMod val="50000"/>
                </a:schemeClr>
              </a:solidFill>
              <a:prstDash val="solid"/>
              <a:headEnd type="none" w="med" len="med"/>
              <a:tailEnd type="triangle" w="lg" len="sm"/>
            </a:ln>
            <a:effectLst/>
          </p:spPr>
        </p:cxnSp>
        <p:cxnSp>
          <p:nvCxnSpPr>
            <p:cNvPr id="18" name="Straight Arrow Connector 17">
              <a:extLst>
                <a:ext uri="{FF2B5EF4-FFF2-40B4-BE49-F238E27FC236}">
                  <a16:creationId xmlns:a16="http://schemas.microsoft.com/office/drawing/2014/main" id="{A369FE29-A973-47ED-BAE8-813F03F2A88B}"/>
                </a:ext>
              </a:extLst>
            </p:cNvPr>
            <p:cNvCxnSpPr>
              <a:cxnSpLocks/>
            </p:cNvCxnSpPr>
            <p:nvPr/>
          </p:nvCxnSpPr>
          <p:spPr>
            <a:xfrm>
              <a:off x="9771122" y="2365075"/>
              <a:ext cx="193809" cy="0"/>
            </a:xfrm>
            <a:prstGeom prst="straightConnector1">
              <a:avLst/>
            </a:prstGeom>
            <a:noFill/>
            <a:ln w="15875" cap="flat" cmpd="sng" algn="ctr">
              <a:solidFill>
                <a:schemeClr val="accent5">
                  <a:lumMod val="50000"/>
                </a:schemeClr>
              </a:solidFill>
              <a:prstDash val="solid"/>
              <a:headEnd type="none" w="med" len="med"/>
              <a:tailEnd type="none" w="lg" len="sm"/>
            </a:ln>
            <a:effectLst/>
          </p:spPr>
        </p:cxnSp>
        <p:sp>
          <p:nvSpPr>
            <p:cNvPr id="139" name="Freeform 5">
              <a:extLst>
                <a:ext uri="{FF2B5EF4-FFF2-40B4-BE49-F238E27FC236}">
                  <a16:creationId xmlns:a16="http://schemas.microsoft.com/office/drawing/2014/main" id="{79A877D0-7C3A-4C55-BB96-6CB27B416181}"/>
                </a:ext>
              </a:extLst>
            </p:cNvPr>
            <p:cNvSpPr>
              <a:spLocks noChangeAspect="1"/>
            </p:cNvSpPr>
            <p:nvPr/>
          </p:nvSpPr>
          <p:spPr bwMode="auto">
            <a:xfrm>
              <a:off x="9765568" y="1910803"/>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grpSp>
          <p:nvGrpSpPr>
            <p:cNvPr id="169" name="Group 168">
              <a:extLst>
                <a:ext uri="{FF2B5EF4-FFF2-40B4-BE49-F238E27FC236}">
                  <a16:creationId xmlns:a16="http://schemas.microsoft.com/office/drawing/2014/main" id="{70141B27-FD40-46E0-970D-D8E467B62365}"/>
                </a:ext>
              </a:extLst>
            </p:cNvPr>
            <p:cNvGrpSpPr/>
            <p:nvPr/>
          </p:nvGrpSpPr>
          <p:grpSpPr>
            <a:xfrm>
              <a:off x="9538893" y="2213065"/>
              <a:ext cx="143669" cy="241256"/>
              <a:chOff x="7919353" y="4223928"/>
              <a:chExt cx="278898" cy="468338"/>
            </a:xfrm>
          </p:grpSpPr>
          <p:sp>
            <p:nvSpPr>
              <p:cNvPr id="170" name="Freeform 1120">
                <a:extLst>
                  <a:ext uri="{FF2B5EF4-FFF2-40B4-BE49-F238E27FC236}">
                    <a16:creationId xmlns:a16="http://schemas.microsoft.com/office/drawing/2014/main" id="{CBF06E71-5F03-4606-8F7C-632E0C2CCD92}"/>
                  </a:ext>
                </a:extLst>
              </p:cNvPr>
              <p:cNvSpPr>
                <a:spLocks/>
              </p:cNvSpPr>
              <p:nvPr/>
            </p:nvSpPr>
            <p:spPr bwMode="auto">
              <a:xfrm>
                <a:off x="7919353" y="4471253"/>
                <a:ext cx="68410" cy="221013"/>
              </a:xfrm>
              <a:custGeom>
                <a:avLst/>
                <a:gdLst>
                  <a:gd name="T0" fmla="*/ 16 w 16"/>
                  <a:gd name="T1" fmla="*/ 0 h 52"/>
                  <a:gd name="T2" fmla="*/ 16 w 16"/>
                  <a:gd name="T3" fmla="*/ 44 h 52"/>
                  <a:gd name="T4" fmla="*/ 15 w 16"/>
                  <a:gd name="T5" fmla="*/ 47 h 52"/>
                  <a:gd name="T6" fmla="*/ 13 w 16"/>
                  <a:gd name="T7" fmla="*/ 50 h 52"/>
                  <a:gd name="T8" fmla="*/ 11 w 16"/>
                  <a:gd name="T9" fmla="*/ 51 h 52"/>
                  <a:gd name="T10" fmla="*/ 8 w 16"/>
                  <a:gd name="T11" fmla="*/ 52 h 52"/>
                  <a:gd name="T12" fmla="*/ 5 w 16"/>
                  <a:gd name="T13" fmla="*/ 51 h 52"/>
                  <a:gd name="T14" fmla="*/ 2 w 16"/>
                  <a:gd name="T15" fmla="*/ 50 h 52"/>
                  <a:gd name="T16" fmla="*/ 0 w 16"/>
                  <a:gd name="T17" fmla="*/ 47 h 52"/>
                  <a:gd name="T18" fmla="*/ 0 w 16"/>
                  <a:gd name="T19" fmla="*/ 44 h 52"/>
                  <a:gd name="T20" fmla="*/ 0 w 16"/>
                  <a:gd name="T21" fmla="*/ 0 h 52"/>
                  <a:gd name="T22" fmla="*/ 16 w 1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52">
                    <a:moveTo>
                      <a:pt x="16" y="0"/>
                    </a:moveTo>
                    <a:cubicBezTo>
                      <a:pt x="16" y="44"/>
                      <a:pt x="16" y="44"/>
                      <a:pt x="16" y="44"/>
                    </a:cubicBezTo>
                    <a:cubicBezTo>
                      <a:pt x="16" y="45"/>
                      <a:pt x="16" y="46"/>
                      <a:pt x="15" y="47"/>
                    </a:cubicBezTo>
                    <a:cubicBezTo>
                      <a:pt x="15" y="48"/>
                      <a:pt x="14" y="49"/>
                      <a:pt x="13" y="50"/>
                    </a:cubicBezTo>
                    <a:cubicBezTo>
                      <a:pt x="13" y="50"/>
                      <a:pt x="12" y="51"/>
                      <a:pt x="11" y="51"/>
                    </a:cubicBezTo>
                    <a:cubicBezTo>
                      <a:pt x="10" y="52"/>
                      <a:pt x="9" y="52"/>
                      <a:pt x="8" y="52"/>
                    </a:cubicBezTo>
                    <a:cubicBezTo>
                      <a:pt x="7" y="52"/>
                      <a:pt x="6" y="52"/>
                      <a:pt x="5" y="51"/>
                    </a:cubicBezTo>
                    <a:cubicBezTo>
                      <a:pt x="4" y="51"/>
                      <a:pt x="3" y="50"/>
                      <a:pt x="2" y="50"/>
                    </a:cubicBezTo>
                    <a:cubicBezTo>
                      <a:pt x="1" y="49"/>
                      <a:pt x="1" y="48"/>
                      <a:pt x="0" y="47"/>
                    </a:cubicBezTo>
                    <a:cubicBezTo>
                      <a:pt x="0" y="46"/>
                      <a:pt x="0" y="45"/>
                      <a:pt x="0" y="44"/>
                    </a:cubicBezTo>
                    <a:cubicBezTo>
                      <a:pt x="0" y="0"/>
                      <a:pt x="0" y="0"/>
                      <a:pt x="0" y="0"/>
                    </a:cubicBezTo>
                    <a:lnTo>
                      <a:pt x="16"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1" name="Freeform 1121">
                <a:extLst>
                  <a:ext uri="{FF2B5EF4-FFF2-40B4-BE49-F238E27FC236}">
                    <a16:creationId xmlns:a16="http://schemas.microsoft.com/office/drawing/2014/main" id="{47F80788-3BF9-4369-8356-4B17BB50FF40}"/>
                  </a:ext>
                </a:extLst>
              </p:cNvPr>
              <p:cNvSpPr>
                <a:spLocks/>
              </p:cNvSpPr>
              <p:nvPr/>
            </p:nvSpPr>
            <p:spPr bwMode="auto">
              <a:xfrm>
                <a:off x="7919353" y="4223928"/>
                <a:ext cx="68410" cy="247325"/>
              </a:xfrm>
              <a:custGeom>
                <a:avLst/>
                <a:gdLst>
                  <a:gd name="T0" fmla="*/ 13 w 13"/>
                  <a:gd name="T1" fmla="*/ 0 h 47"/>
                  <a:gd name="T2" fmla="*/ 0 w 13"/>
                  <a:gd name="T3" fmla="*/ 0 h 47"/>
                  <a:gd name="T4" fmla="*/ 0 w 13"/>
                  <a:gd name="T5" fmla="*/ 12 h 47"/>
                  <a:gd name="T6" fmla="*/ 4 w 13"/>
                  <a:gd name="T7" fmla="*/ 15 h 47"/>
                  <a:gd name="T8" fmla="*/ 4 w 13"/>
                  <a:gd name="T9" fmla="*/ 47 h 47"/>
                  <a:gd name="T10" fmla="*/ 10 w 13"/>
                  <a:gd name="T11" fmla="*/ 47 h 47"/>
                  <a:gd name="T12" fmla="*/ 10 w 13"/>
                  <a:gd name="T13" fmla="*/ 15 h 47"/>
                  <a:gd name="T14" fmla="*/ 13 w 13"/>
                  <a:gd name="T15" fmla="*/ 12 h 47"/>
                  <a:gd name="T16" fmla="*/ 13 w 1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0"/>
                    </a:moveTo>
                    <a:lnTo>
                      <a:pt x="0" y="0"/>
                    </a:lnTo>
                    <a:lnTo>
                      <a:pt x="0" y="12"/>
                    </a:lnTo>
                    <a:lnTo>
                      <a:pt x="4" y="15"/>
                    </a:lnTo>
                    <a:lnTo>
                      <a:pt x="4" y="47"/>
                    </a:lnTo>
                    <a:lnTo>
                      <a:pt x="10" y="47"/>
                    </a:lnTo>
                    <a:lnTo>
                      <a:pt x="10" y="15"/>
                    </a:lnTo>
                    <a:lnTo>
                      <a:pt x="13" y="12"/>
                    </a:lnTo>
                    <a:lnTo>
                      <a:pt x="13"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2" name="Rectangle 1122">
                <a:extLst>
                  <a:ext uri="{FF2B5EF4-FFF2-40B4-BE49-F238E27FC236}">
                    <a16:creationId xmlns:a16="http://schemas.microsoft.com/office/drawing/2014/main" id="{A202D9A9-DD7D-4ED2-93A9-2AB0716BCFF3}"/>
                  </a:ext>
                </a:extLst>
              </p:cNvPr>
              <p:cNvSpPr>
                <a:spLocks noChangeArrowheads="1"/>
              </p:cNvSpPr>
              <p:nvPr/>
            </p:nvSpPr>
            <p:spPr bwMode="auto">
              <a:xfrm>
                <a:off x="7919353" y="4508087"/>
                <a:ext cx="68410" cy="31573"/>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3" name="Freeform 1123">
                <a:extLst>
                  <a:ext uri="{FF2B5EF4-FFF2-40B4-BE49-F238E27FC236}">
                    <a16:creationId xmlns:a16="http://schemas.microsoft.com/office/drawing/2014/main" id="{DB4CC0ED-9A42-409A-B0AF-D11B08227A79}"/>
                  </a:ext>
                </a:extLst>
              </p:cNvPr>
              <p:cNvSpPr>
                <a:spLocks noEditPoints="1"/>
              </p:cNvSpPr>
              <p:nvPr/>
            </p:nvSpPr>
            <p:spPr bwMode="auto">
              <a:xfrm>
                <a:off x="8045646" y="4223928"/>
                <a:ext cx="152605" cy="468338"/>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BBB3EF19-CDA3-4E66-9663-8BF6CC707AC0}"/>
                </a:ext>
              </a:extLst>
            </p:cNvPr>
            <p:cNvSpPr/>
            <p:nvPr/>
          </p:nvSpPr>
          <p:spPr bwMode="auto">
            <a:xfrm>
              <a:off x="9443357" y="2182676"/>
              <a:ext cx="322210" cy="301616"/>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68" name="Group 67">
            <a:extLst>
              <a:ext uri="{FF2B5EF4-FFF2-40B4-BE49-F238E27FC236}">
                <a16:creationId xmlns:a16="http://schemas.microsoft.com/office/drawing/2014/main" id="{C4229D62-B488-4D44-9871-4F4AEC9D1042}"/>
              </a:ext>
            </a:extLst>
          </p:cNvPr>
          <p:cNvGrpSpPr/>
          <p:nvPr/>
        </p:nvGrpSpPr>
        <p:grpSpPr>
          <a:xfrm>
            <a:off x="3021318" y="4619432"/>
            <a:ext cx="492427" cy="404123"/>
            <a:chOff x="1782214" y="4725712"/>
            <a:chExt cx="492497" cy="404181"/>
          </a:xfrm>
        </p:grpSpPr>
        <p:sp>
          <p:nvSpPr>
            <p:cNvPr id="140" name="Freeform 5">
              <a:extLst>
                <a:ext uri="{FF2B5EF4-FFF2-40B4-BE49-F238E27FC236}">
                  <a16:creationId xmlns:a16="http://schemas.microsoft.com/office/drawing/2014/main" id="{18E35B31-F87F-4578-92D3-897CF2C50D97}"/>
                </a:ext>
              </a:extLst>
            </p:cNvPr>
            <p:cNvSpPr>
              <a:spLocks noChangeAspect="1"/>
            </p:cNvSpPr>
            <p:nvPr/>
          </p:nvSpPr>
          <p:spPr bwMode="auto">
            <a:xfrm>
              <a:off x="1816849" y="4780695"/>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62" name="Rectangle 61">
              <a:extLst>
                <a:ext uri="{FF2B5EF4-FFF2-40B4-BE49-F238E27FC236}">
                  <a16:creationId xmlns:a16="http://schemas.microsoft.com/office/drawing/2014/main" id="{1A1687D8-3823-486C-80A8-2DCD7997DD11}"/>
                </a:ext>
              </a:extLst>
            </p:cNvPr>
            <p:cNvSpPr/>
            <p:nvPr/>
          </p:nvSpPr>
          <p:spPr bwMode="auto">
            <a:xfrm>
              <a:off x="1782214" y="4725712"/>
              <a:ext cx="492497" cy="404181"/>
            </a:xfrm>
            <a:prstGeom prst="rect">
              <a:avLst/>
            </a:prstGeom>
            <a:noFill/>
            <a:ln>
              <a:solidFill>
                <a:schemeClr val="accent5">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74" name="Group 173">
            <a:extLst>
              <a:ext uri="{FF2B5EF4-FFF2-40B4-BE49-F238E27FC236}">
                <a16:creationId xmlns:a16="http://schemas.microsoft.com/office/drawing/2014/main" id="{B2332B76-FE4F-4107-9800-AE2C7CB419C8}"/>
              </a:ext>
            </a:extLst>
          </p:cNvPr>
          <p:cNvGrpSpPr/>
          <p:nvPr/>
        </p:nvGrpSpPr>
        <p:grpSpPr>
          <a:xfrm>
            <a:off x="6989478" y="1985622"/>
            <a:ext cx="322163" cy="428488"/>
            <a:chOff x="1031674" y="930127"/>
            <a:chExt cx="1441832" cy="1917689"/>
          </a:xfrm>
        </p:grpSpPr>
        <p:sp>
          <p:nvSpPr>
            <p:cNvPr id="175" name="Freeform: Shape 174">
              <a:extLst>
                <a:ext uri="{FF2B5EF4-FFF2-40B4-BE49-F238E27FC236}">
                  <a16:creationId xmlns:a16="http://schemas.microsoft.com/office/drawing/2014/main" id="{5CAB76B6-0362-451D-B0D4-1199B2C2DB35}"/>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6" name="Oval 175">
              <a:extLst>
                <a:ext uri="{FF2B5EF4-FFF2-40B4-BE49-F238E27FC236}">
                  <a16:creationId xmlns:a16="http://schemas.microsoft.com/office/drawing/2014/main" id="{4F5754B7-2867-4A9A-9750-DFF69F79E3C0}"/>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grpSp>
        <p:nvGrpSpPr>
          <p:cNvPr id="177" name="Group 176">
            <a:extLst>
              <a:ext uri="{FF2B5EF4-FFF2-40B4-BE49-F238E27FC236}">
                <a16:creationId xmlns:a16="http://schemas.microsoft.com/office/drawing/2014/main" id="{F9DBCFA0-2B08-4F67-860B-F52DD9F42B80}"/>
              </a:ext>
            </a:extLst>
          </p:cNvPr>
          <p:cNvGrpSpPr/>
          <p:nvPr/>
        </p:nvGrpSpPr>
        <p:grpSpPr>
          <a:xfrm>
            <a:off x="6989478" y="4624293"/>
            <a:ext cx="322163" cy="428488"/>
            <a:chOff x="1031674" y="930127"/>
            <a:chExt cx="1441832" cy="1917689"/>
          </a:xfrm>
        </p:grpSpPr>
        <p:sp>
          <p:nvSpPr>
            <p:cNvPr id="178" name="Freeform: Shape 177">
              <a:extLst>
                <a:ext uri="{FF2B5EF4-FFF2-40B4-BE49-F238E27FC236}">
                  <a16:creationId xmlns:a16="http://schemas.microsoft.com/office/drawing/2014/main" id="{2ED340D1-EEA0-4DB1-BA22-817662C96AC2}"/>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9" name="Oval 178">
              <a:extLst>
                <a:ext uri="{FF2B5EF4-FFF2-40B4-BE49-F238E27FC236}">
                  <a16:creationId xmlns:a16="http://schemas.microsoft.com/office/drawing/2014/main" id="{934F87F4-A3E7-49F0-862D-5D0A9ED4DCA2}"/>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sp>
        <p:nvSpPr>
          <p:cNvPr id="98" name="Rectangle 97">
            <a:extLst>
              <a:ext uri="{FF2B5EF4-FFF2-40B4-BE49-F238E27FC236}">
                <a16:creationId xmlns:a16="http://schemas.microsoft.com/office/drawing/2014/main" id="{3C988BBC-C5AB-46EA-BA40-8B25E1E9E6B4}"/>
              </a:ext>
            </a:extLst>
          </p:cNvPr>
          <p:cNvSpPr/>
          <p:nvPr/>
        </p:nvSpPr>
        <p:spPr>
          <a:xfrm>
            <a:off x="10084466" y="5245098"/>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sp>
        <p:nvSpPr>
          <p:cNvPr id="101" name="Rectangle 100">
            <a:extLst>
              <a:ext uri="{FF2B5EF4-FFF2-40B4-BE49-F238E27FC236}">
                <a16:creationId xmlns:a16="http://schemas.microsoft.com/office/drawing/2014/main" id="{74FFFDD1-16B7-4B54-8284-91A58646CF87}"/>
              </a:ext>
            </a:extLst>
          </p:cNvPr>
          <p:cNvSpPr/>
          <p:nvPr/>
        </p:nvSpPr>
        <p:spPr>
          <a:xfrm>
            <a:off x="445682" y="3136899"/>
            <a:ext cx="1112930"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Hybrid</a:t>
            </a:r>
          </a:p>
        </p:txBody>
      </p:sp>
      <p:cxnSp>
        <p:nvCxnSpPr>
          <p:cNvPr id="102" name="Straight Connector 101">
            <a:extLst>
              <a:ext uri="{FF2B5EF4-FFF2-40B4-BE49-F238E27FC236}">
                <a16:creationId xmlns:a16="http://schemas.microsoft.com/office/drawing/2014/main" id="{206AE76B-5189-4BEB-8223-8598E99016E0}"/>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8" name="Group 107">
            <a:extLst>
              <a:ext uri="{FF2B5EF4-FFF2-40B4-BE49-F238E27FC236}">
                <a16:creationId xmlns:a16="http://schemas.microsoft.com/office/drawing/2014/main" id="{1E0D1B1F-A15E-4E7F-B594-7ADD03D55F93}"/>
              </a:ext>
            </a:extLst>
          </p:cNvPr>
          <p:cNvGrpSpPr/>
          <p:nvPr/>
        </p:nvGrpSpPr>
        <p:grpSpPr>
          <a:xfrm>
            <a:off x="719246" y="2353156"/>
            <a:ext cx="579531" cy="566046"/>
            <a:chOff x="2088630" y="3287843"/>
            <a:chExt cx="429718" cy="419725"/>
          </a:xfrm>
          <a:noFill/>
        </p:grpSpPr>
        <p:sp>
          <p:nvSpPr>
            <p:cNvPr id="109" name="Rectangle 108">
              <a:extLst>
                <a:ext uri="{FF2B5EF4-FFF2-40B4-BE49-F238E27FC236}">
                  <a16:creationId xmlns:a16="http://schemas.microsoft.com/office/drawing/2014/main" id="{7F0FD6DE-C971-48CE-86E6-4529887B049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0" name="Rectangle 109">
              <a:extLst>
                <a:ext uri="{FF2B5EF4-FFF2-40B4-BE49-F238E27FC236}">
                  <a16:creationId xmlns:a16="http://schemas.microsoft.com/office/drawing/2014/main" id="{1F9514C8-96A9-4A46-A910-6FC4EA55B385}"/>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11" name="Rectangle 110">
            <a:extLst>
              <a:ext uri="{FF2B5EF4-FFF2-40B4-BE49-F238E27FC236}">
                <a16:creationId xmlns:a16="http://schemas.microsoft.com/office/drawing/2014/main" id="{6022FB6F-0D40-4917-8F86-1F760F99C56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12" name="Rectangle 111">
            <a:extLst>
              <a:ext uri="{FF2B5EF4-FFF2-40B4-BE49-F238E27FC236}">
                <a16:creationId xmlns:a16="http://schemas.microsoft.com/office/drawing/2014/main" id="{E2F59AFF-0338-43B4-8069-8B9D1FC9062A}"/>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113" name="light">
            <a:extLst>
              <a:ext uri="{FF2B5EF4-FFF2-40B4-BE49-F238E27FC236}">
                <a16:creationId xmlns:a16="http://schemas.microsoft.com/office/drawing/2014/main" id="{5BFD7BFE-1408-440E-BE97-66F13D01367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60">
            <a:extLst>
              <a:ext uri="{FF2B5EF4-FFF2-40B4-BE49-F238E27FC236}">
                <a16:creationId xmlns:a16="http://schemas.microsoft.com/office/drawing/2014/main" id="{EAFE8C9C-0CE7-4748-9ECA-C9861B63DC1D}"/>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D655A4F7-AD0E-46A2-A99E-C0805AF53297}"/>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16" name="speedometer_2">
            <a:extLst>
              <a:ext uri="{FF2B5EF4-FFF2-40B4-BE49-F238E27FC236}">
                <a16:creationId xmlns:a16="http://schemas.microsoft.com/office/drawing/2014/main" id="{8EBB1566-ADED-4934-A2EA-480795629E2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3802577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6" name="Group 95"/>
          <p:cNvGrpSpPr/>
          <p:nvPr/>
        </p:nvGrpSpPr>
        <p:grpSpPr>
          <a:xfrm>
            <a:off x="3765784" y="3800783"/>
            <a:ext cx="403925" cy="415978"/>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04"/>
          <p:cNvGrpSpPr/>
          <p:nvPr/>
        </p:nvGrpSpPr>
        <p:grpSpPr>
          <a:xfrm>
            <a:off x="2635853" y="4209857"/>
            <a:ext cx="407519" cy="392530"/>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3" name="Group 112"/>
          <p:cNvGrpSpPr/>
          <p:nvPr/>
        </p:nvGrpSpPr>
        <p:grpSpPr>
          <a:xfrm>
            <a:off x="4693823" y="5536844"/>
            <a:ext cx="597140" cy="386452"/>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8" name="Group 247"/>
          <p:cNvGrpSpPr/>
          <p:nvPr/>
        </p:nvGrpSpPr>
        <p:grpSpPr>
          <a:xfrm>
            <a:off x="2995708" y="5650640"/>
            <a:ext cx="433176" cy="327474"/>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162731" y="4792033"/>
            <a:ext cx="1697744" cy="3159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568"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54222" y="5542175"/>
            <a:ext cx="1262335" cy="25534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894528" y="4023005"/>
            <a:ext cx="1099404" cy="4383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3950102" y="4001090"/>
            <a:ext cx="47481" cy="10519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19600" y="5156347"/>
            <a:ext cx="643577" cy="63812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3950101" y="5074926"/>
            <a:ext cx="942346" cy="7231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870532" y="5071273"/>
            <a:ext cx="964262" cy="72684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54222" y="3723850"/>
            <a:ext cx="932091" cy="73745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681707" y="4788828"/>
            <a:ext cx="545684" cy="545685"/>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9" y="4825879"/>
              <a:ext cx="281856" cy="300587"/>
            </a:xfrm>
            <a:prstGeom prst="rect">
              <a:avLst/>
            </a:prstGeom>
            <a:ln w="19050">
              <a:noFill/>
            </a:ln>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842098" y="5078579"/>
            <a:ext cx="857569" cy="7916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426676" y="-18822"/>
            <a:ext cx="262401" cy="171312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8981779" y="2695971"/>
            <a:ext cx="1668535" cy="109456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16728" y="2496095"/>
            <a:ext cx="508308" cy="61483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733521" y="2219988"/>
            <a:ext cx="1458479" cy="54744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435936" y="1344271"/>
            <a:ext cx="298288" cy="8644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14444" y="2316512"/>
            <a:ext cx="1232721" cy="20697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14444" y="1485568"/>
            <a:ext cx="1266201" cy="8279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772435" y="1485568"/>
            <a:ext cx="1379421" cy="598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142726" y="-58484"/>
            <a:ext cx="742002" cy="154405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495415" y="1348532"/>
            <a:ext cx="938693" cy="38351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677438" y="1477272"/>
            <a:ext cx="803369" cy="26573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437762" y="-4571"/>
            <a:ext cx="476511" cy="13677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142745" y="4971467"/>
            <a:ext cx="381990" cy="105313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526258" y="5579201"/>
            <a:ext cx="1217495" cy="44997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7974705" y="4958122"/>
            <a:ext cx="1187746" cy="90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772118" y="5579201"/>
            <a:ext cx="1419882" cy="1943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8988452" y="1743002"/>
            <a:ext cx="510008" cy="917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192944" y="1491285"/>
            <a:ext cx="2483999" cy="1082662"/>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091447" y="634995"/>
            <a:ext cx="592348" cy="8549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673908" y="1978741"/>
            <a:ext cx="1567751" cy="178571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328414" y="3777181"/>
            <a:ext cx="1335250" cy="5475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388380" y="611361"/>
            <a:ext cx="382375" cy="8833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267982" y="3414462"/>
            <a:ext cx="5629864" cy="5848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4000" b="0" i="0" u="none" strike="noStrike" kern="0" cap="none" spc="49" normalizeH="0" baseline="0" noProof="0" dirty="0">
                <a:ln w="3175">
                  <a:noFill/>
                </a:ln>
                <a:solidFill>
                  <a:srgbClr val="505050"/>
                </a:solidFill>
                <a:effectLst/>
                <a:uLnTx/>
                <a:uFillTx/>
                <a:latin typeface="Segoe UI Light" panose="020B0502040204020203" pitchFamily="34" charset="0"/>
                <a:ea typeface="+mn-ea"/>
                <a:cs typeface="Segoe UI Light" panose="020B0502040204020203" pitchFamily="34" charset="0"/>
              </a:rPr>
              <a:t>AI for every developer and every scenario</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05258" y="2460715"/>
            <a:ext cx="1792210" cy="1840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Language APIs</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004901" y="1429461"/>
            <a:ext cx="1603025" cy="4682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Data Warehouse</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6965073" y="5670641"/>
            <a:ext cx="1562413"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Bot </a:t>
            </a:r>
            <a:b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b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257488" y="2572922"/>
            <a:ext cx="1920240"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SQL Database</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416269" y="4876503"/>
            <a:ext cx="1828800" cy="202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lang="en-US" sz="1400" b="1" kern="0" dirty="0">
                <a:gradFill>
                  <a:gsLst>
                    <a:gs pos="0">
                      <a:srgbClr val="353535"/>
                    </a:gs>
                    <a:gs pos="100000">
                      <a:srgbClr val="353535"/>
                    </a:gs>
                  </a:gsLst>
                  <a:lin ang="5400000" scaled="0"/>
                </a:gradFill>
                <a:latin typeface="Segoe UI" charset="0"/>
                <a:ea typeface="Segoe UI" charset="0"/>
                <a:cs typeface="Segoe UI" charset="0"/>
              </a:rPr>
              <a:t>Cognitive Services</a:t>
            </a:r>
            <a:endPar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endParaRPr>
          </a:p>
        </p:txBody>
      </p:sp>
      <p:sp>
        <p:nvSpPr>
          <p:cNvPr id="221" name="Oval 220">
            <a:extLst>
              <a:ext uri="{FF2B5EF4-FFF2-40B4-BE49-F238E27FC236}">
                <a16:creationId xmlns:a16="http://schemas.microsoft.com/office/drawing/2014/main" id="{EAB920A8-7852-4DA5-8120-CFBBE9B86EAC}"/>
              </a:ext>
            </a:extLst>
          </p:cNvPr>
          <p:cNvSpPr/>
          <p:nvPr/>
        </p:nvSpPr>
        <p:spPr bwMode="auto">
          <a:xfrm>
            <a:off x="5059178" y="140406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689317" y="141531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26456" y="222648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443664" y="593653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677377" y="550278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255551" y="423941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573125" y="370175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390433" y="165739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332771" y="127369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596307" y="140184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008182" y="2384662"/>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098933" y="249441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7899986" y="487952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650405" y="213687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173635" y="307097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20131" y="524513"/>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021095" y="584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637173" y="250040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5" name="Oval 244">
            <a:extLst>
              <a:ext uri="{FF2B5EF4-FFF2-40B4-BE49-F238E27FC236}">
                <a16:creationId xmlns:a16="http://schemas.microsoft.com/office/drawing/2014/main" id="{320BEBA8-B3B6-4832-884A-CDE003AD799B}"/>
              </a:ext>
            </a:extLst>
          </p:cNvPr>
          <p:cNvSpPr/>
          <p:nvPr/>
        </p:nvSpPr>
        <p:spPr bwMode="auto">
          <a:xfrm>
            <a:off x="3457410" y="2303444"/>
            <a:ext cx="545684" cy="545685"/>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A12305F9-6ACD-47DB-924E-0B0A5B7B5FEC}"/>
              </a:ext>
            </a:extLst>
          </p:cNvPr>
          <p:cNvGrpSpPr/>
          <p:nvPr/>
        </p:nvGrpSpPr>
        <p:grpSpPr>
          <a:xfrm>
            <a:off x="6444329" y="1433056"/>
            <a:ext cx="545684" cy="545685"/>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724" y="1170780"/>
              <a:ext cx="346922" cy="346922"/>
            </a:xfrm>
            <a:prstGeom prst="rect">
              <a:avLst/>
            </a:prstGeom>
            <a:ln w="19050">
              <a:noFill/>
            </a:ln>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708845" y="2415651"/>
            <a:ext cx="545684" cy="545685"/>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032" y="2215551"/>
              <a:ext cx="363727" cy="363727"/>
            </a:xfrm>
            <a:prstGeom prst="rect">
              <a:avLst/>
            </a:prstGeom>
            <a:ln w="19050">
              <a:noFill/>
            </a:ln>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8865668" y="4688716"/>
            <a:ext cx="545684" cy="545685"/>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7642" y="4662266"/>
              <a:ext cx="420836" cy="420836"/>
            </a:xfrm>
            <a:prstGeom prst="rect">
              <a:avLst/>
            </a:prstGeom>
            <a:ln w="19050">
              <a:noFill/>
            </a:ln>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13838" y="392832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09912" y="4378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138174"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787449"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739208" y="4994518"/>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412131" y="5513369"/>
            <a:ext cx="545684" cy="545685"/>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2560" y="5617955"/>
            <a:ext cx="353031" cy="353031"/>
          </a:xfrm>
          <a:prstGeom prst="rect">
            <a:avLst/>
          </a:prstGeom>
          <a:ln w="19050">
            <a:noFill/>
          </a:ln>
        </p:spPr>
      </p:pic>
      <p:grpSp>
        <p:nvGrpSpPr>
          <p:cNvPr id="265" name="Group 264"/>
          <p:cNvGrpSpPr/>
          <p:nvPr/>
        </p:nvGrpSpPr>
        <p:grpSpPr>
          <a:xfrm>
            <a:off x="5628388" y="2974328"/>
            <a:ext cx="1422018" cy="1422018"/>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p:cNvSpPr/>
            <p:nvPr/>
          </p:nvSpPr>
          <p:spPr>
            <a:xfrm>
              <a:off x="6354132" y="3326364"/>
              <a:ext cx="1290097" cy="615553"/>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0" cap="none" spc="49" normalizeH="0" baseline="0" noProof="0" dirty="0">
                  <a:ln w="3175">
                    <a:noFill/>
                  </a:ln>
                  <a:solidFill>
                    <a:srgbClr val="FFFFFF">
                      <a:alpha val="0"/>
                    </a:srgbClr>
                  </a:solidFill>
                  <a:effectLst/>
                  <a:uLnTx/>
                  <a:uFillTx/>
                  <a:latin typeface="Segoe UI Light" panose="020B0502040204020203" pitchFamily="34" charset="0"/>
                  <a:ea typeface="+mn-ea"/>
                  <a:cs typeface="Segoe UI Light" panose="020B0502040204020203" pitchFamily="34" charset="0"/>
                </a:rPr>
                <a:t>Azure</a:t>
              </a:r>
              <a:endParaRPr kumimoji="0" lang="en-US" sz="3400" b="0" i="0" u="none" strike="noStrike" kern="1200" cap="none" spc="0" normalizeH="0" baseline="0" noProof="0" dirty="0">
                <a:ln>
                  <a:noFill/>
                </a:ln>
                <a:solidFill>
                  <a:srgbClr val="FFFFFF">
                    <a:alpha val="0"/>
                  </a:srgbClr>
                </a:solidFill>
                <a:effectLst/>
                <a:uLnTx/>
                <a:uFillTx/>
                <a:latin typeface="Segoe UI"/>
                <a:ea typeface="+mn-ea"/>
                <a:cs typeface="+mn-cs"/>
              </a:endParaRPr>
            </a:p>
          </p:txBody>
        </p:sp>
      </p:grpSp>
      <p:grpSp>
        <p:nvGrpSpPr>
          <p:cNvPr id="273" name="Group 272"/>
          <p:cNvGrpSpPr>
            <a:grpSpLocks noChangeAspect="1"/>
          </p:cNvGrpSpPr>
          <p:nvPr/>
        </p:nvGrpSpPr>
        <p:grpSpPr>
          <a:xfrm>
            <a:off x="3552217" y="2403233"/>
            <a:ext cx="381317" cy="292830"/>
            <a:chOff x="7356475" y="-1781175"/>
            <a:chExt cx="1958978" cy="1497013"/>
          </a:xfrm>
          <a:solidFill>
            <a:schemeClr val="bg1"/>
          </a:solidFill>
        </p:grpSpPr>
        <p:sp>
          <p:nvSpPr>
            <p:cNvPr id="274"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6"/>
            <p:cNvSpPr>
              <a:spLocks noEditPoints="1"/>
            </p:cNvSpPr>
            <p:nvPr/>
          </p:nvSpPr>
          <p:spPr bwMode="auto">
            <a:xfrm>
              <a:off x="7394578" y="-1470025"/>
              <a:ext cx="1920875" cy="1027112"/>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74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90"/>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195833" y="3590219"/>
            <a:ext cx="3298214"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Customizable services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VS, ML STUB, Tensor, Caffe</a:t>
            </a:r>
          </a:p>
        </p:txBody>
      </p:sp>
      <p:sp>
        <p:nvSpPr>
          <p:cNvPr id="109" name="TextBox 108"/>
          <p:cNvSpPr txBox="1"/>
          <p:nvPr/>
        </p:nvSpPr>
        <p:spPr>
          <a:xfrm>
            <a:off x="8265311" y="3590219"/>
            <a:ext cx="3675527"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Infrastructure and compute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CPU, GPU, FPGA</a:t>
            </a:r>
          </a:p>
        </p:txBody>
      </p:sp>
      <p:sp>
        <p:nvSpPr>
          <p:cNvPr id="112" name="TextBox 111"/>
          <p:cNvSpPr txBox="1"/>
          <p:nvPr/>
        </p:nvSpPr>
        <p:spPr>
          <a:xfrm>
            <a:off x="4909409" y="3590219"/>
            <a:ext cx="3678513"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Tools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Bots, Cognitive, ML</a:t>
            </a:r>
          </a:p>
        </p:txBody>
      </p:sp>
      <p:grpSp>
        <p:nvGrpSpPr>
          <p:cNvPr id="6" name="Group 5"/>
          <p:cNvGrpSpPr/>
          <p:nvPr/>
        </p:nvGrpSpPr>
        <p:grpSpPr>
          <a:xfrm>
            <a:off x="6357443" y="2586072"/>
            <a:ext cx="782444" cy="805790"/>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3409871" y="2569901"/>
            <a:ext cx="870138" cy="838132"/>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Rectangle 107"/>
          <p:cNvSpPr/>
          <p:nvPr/>
        </p:nvSpPr>
        <p:spPr>
          <a:xfrm>
            <a:off x="5946522" y="5279939"/>
            <a:ext cx="1604286"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49" normalizeH="0" baseline="0" noProof="0" dirty="0">
                <a:ln w="3175">
                  <a:noFill/>
                </a:ln>
                <a:solidFill>
                  <a:srgbClr val="0078D7"/>
                </a:solidFill>
                <a:effectLst/>
                <a:uLnTx/>
                <a:uFillTx/>
                <a:latin typeface="Segoe UI Light" panose="020B0502040204020203" pitchFamily="34" charset="0"/>
                <a:ea typeface="+mn-ea"/>
                <a:cs typeface="Segoe UI Light" panose="020B0502040204020203" pitchFamily="34" charset="0"/>
              </a:rPr>
              <a:t>Azure</a:t>
            </a:r>
            <a:endParaRPr kumimoji="0" lang="en-US" sz="44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192" name="Group 191"/>
          <p:cNvGrpSpPr/>
          <p:nvPr/>
        </p:nvGrpSpPr>
        <p:grpSpPr>
          <a:xfrm>
            <a:off x="9714889" y="2599928"/>
            <a:ext cx="776370" cy="77807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25871" y="463077"/>
            <a:ext cx="9880426" cy="1273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Comprehensive deep learning, </a:t>
            </a:r>
          </a:p>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844941" y="5014711"/>
            <a:ext cx="6347790"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69802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6930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0458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49560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36" name="Straight Connector 135"/>
          <p:cNvCxnSpPr/>
          <p:nvPr/>
        </p:nvCxnSpPr>
        <p:spPr>
          <a:xfrm>
            <a:off x="2567636" y="277727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567636" y="482170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100"/>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75290" y="2524056"/>
            <a:ext cx="451261" cy="440761"/>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0904675" y="2964155"/>
            <a:ext cx="612165" cy="545334"/>
          </a:xfrm>
          <a:prstGeom prst="rect">
            <a:avLst/>
          </a:prstGeom>
        </p:spPr>
      </p:pic>
      <p:sp>
        <p:nvSpPr>
          <p:cNvPr id="33" name="Rectangle 32"/>
          <p:cNvSpPr/>
          <p:nvPr/>
        </p:nvSpPr>
        <p:spPr>
          <a:xfrm>
            <a:off x="10812917" y="3533510"/>
            <a:ext cx="795681"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HIPAA / HITECH Act</a:t>
            </a:r>
          </a:p>
        </p:txBody>
      </p:sp>
      <p:sp>
        <p:nvSpPr>
          <p:cNvPr id="34" name="Rectangle 33"/>
          <p:cNvSpPr/>
          <p:nvPr/>
        </p:nvSpPr>
        <p:spPr>
          <a:xfrm>
            <a:off x="8279499"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5227" y="3963540"/>
            <a:ext cx="430617" cy="430617"/>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4897" y="4066084"/>
            <a:ext cx="559158" cy="225528"/>
          </a:xfrm>
          <a:prstGeom prst="rect">
            <a:avLst/>
          </a:prstGeom>
        </p:spPr>
      </p:pic>
      <p:sp>
        <p:nvSpPr>
          <p:cNvPr id="42" name="Rectangle 41"/>
          <p:cNvSpPr/>
          <p:nvPr/>
        </p:nvSpPr>
        <p:spPr>
          <a:xfrm>
            <a:off x="4028159" y="4449032"/>
            <a:ext cx="1072634"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GxP</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954514" y="963637"/>
            <a:ext cx="529632" cy="530752"/>
          </a:xfrm>
          <a:prstGeom prst="rect">
            <a:avLst/>
          </a:prstGeom>
        </p:spPr>
      </p:pic>
      <p:sp>
        <p:nvSpPr>
          <p:cNvPr id="44" name="Rectangle 43"/>
          <p:cNvSpPr/>
          <p:nvPr/>
        </p:nvSpPr>
        <p:spPr>
          <a:xfrm>
            <a:off x="2935716" y="1549155"/>
            <a:ext cx="567229"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906305" y="965736"/>
            <a:ext cx="575164" cy="526556"/>
          </a:xfrm>
          <a:prstGeom prst="rect">
            <a:avLst/>
          </a:prstGeom>
        </p:spPr>
      </p:pic>
      <p:sp>
        <p:nvSpPr>
          <p:cNvPr id="47" name="Rectangle 46"/>
          <p:cNvSpPr/>
          <p:nvPr/>
        </p:nvSpPr>
        <p:spPr>
          <a:xfrm>
            <a:off x="10820711" y="1549155"/>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1 Type 2</a:t>
            </a:r>
          </a:p>
        </p:txBody>
      </p:sp>
      <p:pic>
        <p:nvPicPr>
          <p:cNvPr id="4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0132"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899625"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758641" y="1931301"/>
            <a:ext cx="778358" cy="298452"/>
          </a:xfrm>
          <a:prstGeom prst="rect">
            <a:avLst/>
          </a:prstGeom>
        </p:spPr>
      </p:pic>
      <p:sp>
        <p:nvSpPr>
          <p:cNvPr id="51" name="Rectangle 50"/>
          <p:cNvSpPr/>
          <p:nvPr/>
        </p:nvSpPr>
        <p:spPr>
          <a:xfrm>
            <a:off x="673379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Self-Assessment</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847423" y="5139357"/>
            <a:ext cx="647522" cy="211918"/>
          </a:xfrm>
          <a:prstGeom prst="rect">
            <a:avLst/>
          </a:prstGeom>
        </p:spPr>
      </p:pic>
      <p:sp>
        <p:nvSpPr>
          <p:cNvPr id="53" name="Rectangle 52"/>
          <p:cNvSpPr/>
          <p:nvPr/>
        </p:nvSpPr>
        <p:spPr>
          <a:xfrm>
            <a:off x="8862521" y="5476403"/>
            <a:ext cx="61732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Singapore</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MTCS</a:t>
            </a:r>
          </a:p>
        </p:txBody>
      </p:sp>
      <p:sp>
        <p:nvSpPr>
          <p:cNvPr id="54" name="Rectangle 53"/>
          <p:cNvSpPr/>
          <p:nvPr/>
        </p:nvSpPr>
        <p:spPr>
          <a:xfrm>
            <a:off x="5008826" y="5476403"/>
            <a:ext cx="56235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UK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110720" y="5066031"/>
            <a:ext cx="358570" cy="358569"/>
          </a:xfrm>
          <a:prstGeom prst="rect">
            <a:avLst/>
          </a:prstGeom>
        </p:spPr>
      </p:pic>
      <p:sp>
        <p:nvSpPr>
          <p:cNvPr id="56" name="Rectangle 55"/>
          <p:cNvSpPr/>
          <p:nvPr/>
        </p:nvSpPr>
        <p:spPr>
          <a:xfrm>
            <a:off x="9825378" y="5476403"/>
            <a:ext cx="638708"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Australia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9734" y="5090058"/>
            <a:ext cx="469996" cy="310512"/>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654743" y="3122422"/>
            <a:ext cx="551550" cy="228802"/>
          </a:xfrm>
          <a:prstGeom prst="rect">
            <a:avLst/>
          </a:prstGeom>
          <a:noFill/>
          <a:ln>
            <a:noFill/>
          </a:ln>
        </p:spPr>
      </p:pic>
      <p:sp>
        <p:nvSpPr>
          <p:cNvPr id="59" name="Rectangle 58"/>
          <p:cNvSpPr/>
          <p:nvPr/>
        </p:nvSpPr>
        <p:spPr>
          <a:xfrm>
            <a:off x="9550934" y="3533510"/>
            <a:ext cx="759168"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63367" y="5027363"/>
            <a:ext cx="477089" cy="435906"/>
          </a:xfrm>
          <a:prstGeom prst="rect">
            <a:avLst/>
          </a:prstGeom>
          <a:noFill/>
          <a:ln>
            <a:noFill/>
          </a:ln>
        </p:spPr>
      </p:pic>
      <p:sp>
        <p:nvSpPr>
          <p:cNvPr id="61" name="Rectangle 60"/>
          <p:cNvSpPr/>
          <p:nvPr/>
        </p:nvSpPr>
        <p:spPr>
          <a:xfrm>
            <a:off x="10801997" y="5476403"/>
            <a:ext cx="79982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 New Zealand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039585" y="5028456"/>
            <a:ext cx="433722" cy="4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6952024" y="5476403"/>
            <a:ext cx="608845"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GB 18030</a:t>
            </a:r>
          </a:p>
        </p:txBody>
      </p:sp>
      <p:sp>
        <p:nvSpPr>
          <p:cNvPr id="64" name="Rectangle 63"/>
          <p:cNvSpPr/>
          <p:nvPr/>
        </p:nvSpPr>
        <p:spPr>
          <a:xfrm>
            <a:off x="3886470" y="5476403"/>
            <a:ext cx="792363" cy="306001"/>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EU</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05892" y="5053528"/>
            <a:ext cx="553519" cy="383571"/>
          </a:xfrm>
          <a:prstGeom prst="rect">
            <a:avLst/>
          </a:prstGeom>
        </p:spPr>
      </p:pic>
      <p:sp>
        <p:nvSpPr>
          <p:cNvPr id="66" name="Rectangle 65"/>
          <p:cNvSpPr/>
          <p:nvPr/>
        </p:nvSpPr>
        <p:spPr>
          <a:xfrm>
            <a:off x="4034465" y="6392184"/>
            <a:ext cx="49637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ENISA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074704" y="5965120"/>
            <a:ext cx="415895" cy="392604"/>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2970317" y="5116588"/>
            <a:ext cx="429327" cy="257458"/>
          </a:xfrm>
          <a:prstGeom prst="rect">
            <a:avLst/>
          </a:prstGeom>
        </p:spPr>
      </p:pic>
      <p:sp>
        <p:nvSpPr>
          <p:cNvPr id="69" name="Rectangle 68"/>
          <p:cNvSpPr/>
          <p:nvPr/>
        </p:nvSpPr>
        <p:spPr>
          <a:xfrm>
            <a:off x="2853063" y="5476403"/>
            <a:ext cx="663834"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Argentina </a:t>
            </a:r>
            <a:br>
              <a:rPr kumimoji="0" lang="en-US" sz="700" b="1" i="0" u="none" strike="noStrike" kern="0" cap="none" spc="0" normalizeH="0" baseline="0" noProof="0">
                <a:ln>
                  <a:noFill/>
                </a:ln>
                <a:solidFill>
                  <a:srgbClr val="505050"/>
                </a:solidFill>
                <a:effectLst/>
                <a:uLnTx/>
                <a:uFillTx/>
                <a:latin typeface="Segoe UI Semilight"/>
                <a:ea typeface="+mn-ea"/>
                <a:cs typeface="+mn-cs"/>
              </a:rPr>
            </a:br>
            <a:r>
              <a:rPr kumimoji="0" lang="en-US" sz="700" b="1" i="0" u="none" strike="noStrike" kern="0" cap="none" spc="0" normalizeH="0" baseline="0" noProof="0">
                <a:ln>
                  <a:noFill/>
                </a:ln>
                <a:solidFill>
                  <a:srgbClr val="505050"/>
                </a:solidFill>
                <a:effectLst/>
                <a:uLnTx/>
                <a:uFillTx/>
                <a:latin typeface="Segoe UI Semilight"/>
                <a:ea typeface="+mn-ea"/>
                <a:cs typeface="+mn-cs"/>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095686" y="5990418"/>
            <a:ext cx="388639" cy="342001"/>
          </a:xfrm>
          <a:prstGeom prst="rect">
            <a:avLst/>
          </a:prstGeom>
          <a:noFill/>
          <a:ln>
            <a:noFill/>
          </a:ln>
        </p:spPr>
      </p:pic>
      <p:sp>
        <p:nvSpPr>
          <p:cNvPr id="71" name="Rectangle 70"/>
          <p:cNvSpPr/>
          <p:nvPr/>
        </p:nvSpPr>
        <p:spPr>
          <a:xfrm>
            <a:off x="4974895" y="6392184"/>
            <a:ext cx="630221"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04726" y="2977073"/>
            <a:ext cx="519500" cy="519500"/>
          </a:xfrm>
          <a:prstGeom prst="rect">
            <a:avLst/>
          </a:prstGeom>
        </p:spPr>
      </p:pic>
      <p:sp>
        <p:nvSpPr>
          <p:cNvPr id="73" name="Rectangle 72"/>
          <p:cNvSpPr/>
          <p:nvPr/>
        </p:nvSpPr>
        <p:spPr>
          <a:xfrm>
            <a:off x="4240026" y="3533510"/>
            <a:ext cx="648900" cy="149783"/>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CDSA</a:t>
            </a:r>
          </a:p>
        </p:txBody>
      </p:sp>
      <p:sp>
        <p:nvSpPr>
          <p:cNvPr id="74" name="Rectangle 73"/>
          <p:cNvSpPr/>
          <p:nvPr/>
        </p:nvSpPr>
        <p:spPr>
          <a:xfrm>
            <a:off x="8254577" y="3533510"/>
            <a:ext cx="791917"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Shared</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5899" y="3095955"/>
            <a:ext cx="569273" cy="281736"/>
          </a:xfrm>
          <a:prstGeom prst="rect">
            <a:avLst/>
          </a:prstGeom>
        </p:spPr>
      </p:pic>
      <p:sp>
        <p:nvSpPr>
          <p:cNvPr id="76" name="Rectangle 75"/>
          <p:cNvSpPr/>
          <p:nvPr/>
        </p:nvSpPr>
        <p:spPr>
          <a:xfrm>
            <a:off x="2874204" y="6392184"/>
            <a:ext cx="621552" cy="301684"/>
          </a:xfrm>
          <a:prstGeom prst="rect">
            <a:avLst/>
          </a:prstGeom>
        </p:spPr>
        <p:txBody>
          <a:bodyPr wrap="none" lIns="0" tIns="0" rIns="0" bIns="0" anchor="ctr">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My</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35313" y="5970332"/>
            <a:ext cx="499335" cy="382182"/>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73357" y="3034990"/>
            <a:ext cx="606384" cy="403665"/>
          </a:xfrm>
          <a:prstGeom prst="rect">
            <a:avLst/>
          </a:prstGeom>
        </p:spPr>
      </p:pic>
      <p:sp>
        <p:nvSpPr>
          <p:cNvPr id="79" name="Rectangle 78"/>
          <p:cNvSpPr/>
          <p:nvPr/>
        </p:nvSpPr>
        <p:spPr>
          <a:xfrm>
            <a:off x="6803373" y="3533510"/>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711308" y="3959639"/>
            <a:ext cx="438420" cy="4384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559482"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GLBA</a:t>
            </a:r>
          </a:p>
        </p:txBody>
      </p:sp>
      <p:sp>
        <p:nvSpPr>
          <p:cNvPr id="82" name="Rectangle 81"/>
          <p:cNvSpPr/>
          <p:nvPr/>
        </p:nvSpPr>
        <p:spPr>
          <a:xfrm>
            <a:off x="6078427" y="6392184"/>
            <a:ext cx="48198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5975263" y="5941935"/>
            <a:ext cx="688316" cy="526826"/>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2942437" y="3533510"/>
            <a:ext cx="553078" cy="270537"/>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PCI DSS</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47003" y="3045613"/>
            <a:ext cx="559971" cy="38242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410886" y="3968850"/>
            <a:ext cx="839994" cy="41999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459847" y="4449032"/>
            <a:ext cx="742072"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MARS-E</a:t>
            </a:r>
          </a:p>
        </p:txBody>
      </p:sp>
      <p:sp>
        <p:nvSpPr>
          <p:cNvPr id="88" name="Rectangle 87"/>
          <p:cNvSpPr/>
          <p:nvPr/>
        </p:nvSpPr>
        <p:spPr>
          <a:xfrm>
            <a:off x="10998199" y="4449032"/>
            <a:ext cx="425117" cy="215444"/>
          </a:xfrm>
          <a:prstGeom prst="rect">
            <a:avLst/>
          </a:prstGeom>
        </p:spPr>
        <p:txBody>
          <a:bodyPr wrap="none">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0901235" y="4058444"/>
            <a:ext cx="619044" cy="240808"/>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7978133" y="5476403"/>
            <a:ext cx="492520"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0543" y="5061728"/>
            <a:ext cx="507700" cy="36717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35396" y="1817249"/>
            <a:ext cx="575164" cy="526556"/>
          </a:xfrm>
          <a:prstGeom prst="rect">
            <a:avLst/>
          </a:prstGeom>
        </p:spPr>
      </p:pic>
      <p:sp>
        <p:nvSpPr>
          <p:cNvPr id="97" name="Rectangle 96"/>
          <p:cNvSpPr/>
          <p:nvPr/>
        </p:nvSpPr>
        <p:spPr>
          <a:xfrm>
            <a:off x="2849802"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895657" y="1817249"/>
            <a:ext cx="575164" cy="526556"/>
          </a:xfrm>
          <a:prstGeom prst="rect">
            <a:avLst/>
          </a:prstGeom>
        </p:spPr>
      </p:pic>
      <p:sp>
        <p:nvSpPr>
          <p:cNvPr id="99" name="Rectangle 98"/>
          <p:cNvSpPr/>
          <p:nvPr/>
        </p:nvSpPr>
        <p:spPr>
          <a:xfrm>
            <a:off x="4810063"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3</a:t>
            </a:r>
          </a:p>
        </p:txBody>
      </p:sp>
      <p:pic>
        <p:nvPicPr>
          <p:cNvPr id="104" name="Picture 10" descr="http://flaglane.com/download/canadian-flag/canadian-flag-graphic.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948443" y="6050051"/>
            <a:ext cx="445483" cy="222742"/>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796433" y="6392184"/>
            <a:ext cx="74950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Canada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 Laws</a:t>
            </a:r>
          </a:p>
        </p:txBody>
      </p:sp>
      <p:sp>
        <p:nvSpPr>
          <p:cNvPr id="106" name="Rectangle 105"/>
          <p:cNvSpPr/>
          <p:nvPr/>
        </p:nvSpPr>
        <p:spPr>
          <a:xfrm>
            <a:off x="5457707" y="3533510"/>
            <a:ext cx="746353"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1573" y="3108868"/>
            <a:ext cx="458621" cy="25590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2483" y="5942699"/>
            <a:ext cx="304499" cy="437448"/>
          </a:xfrm>
          <a:prstGeom prst="rect">
            <a:avLst/>
          </a:prstGeom>
        </p:spPr>
      </p:pic>
      <p:sp>
        <p:nvSpPr>
          <p:cNvPr id="109" name="Rectangle 108"/>
          <p:cNvSpPr/>
          <p:nvPr/>
        </p:nvSpPr>
        <p:spPr>
          <a:xfrm>
            <a:off x="9874176" y="6392184"/>
            <a:ext cx="54111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505050"/>
                </a:solidFill>
                <a:effectLst/>
                <a:uLnTx/>
                <a:uFillTx/>
                <a:latin typeface="Segoe UI Semilight"/>
                <a:ea typeface="+mn-ea"/>
                <a:cs typeface="+mn-cs"/>
              </a:rPr>
              <a:t>Shield</a:t>
            </a:r>
          </a:p>
        </p:txBody>
      </p:sp>
      <p:pic>
        <p:nvPicPr>
          <p:cNvPr id="110"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186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890135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22301</a:t>
            </a:r>
          </a:p>
        </p:txBody>
      </p:sp>
      <p:sp>
        <p:nvSpPr>
          <p:cNvPr id="112" name="Rectangle 111"/>
          <p:cNvSpPr/>
          <p:nvPr/>
        </p:nvSpPr>
        <p:spPr>
          <a:xfrm>
            <a:off x="8006594" y="6392184"/>
            <a:ext cx="43559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India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err="1">
                <a:ln>
                  <a:noFill/>
                </a:ln>
                <a:solidFill>
                  <a:srgbClr val="505050"/>
                </a:solidFill>
                <a:effectLst/>
                <a:uLnTx/>
                <a:uFillTx/>
                <a:latin typeface="Segoe UI Semilight"/>
                <a:ea typeface="+mn-ea"/>
                <a:cs typeface="+mn-cs"/>
              </a:rPr>
              <a:t>MeitY</a:t>
            </a:r>
            <a:endParaRPr kumimoji="0" lang="en-US" sz="7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011645" y="6043199"/>
            <a:ext cx="425496" cy="236448"/>
          </a:xfrm>
          <a:prstGeom prst="rect">
            <a:avLst/>
          </a:prstGeom>
        </p:spPr>
      </p:pic>
      <p:sp>
        <p:nvSpPr>
          <p:cNvPr id="114" name="Rectangle 113"/>
          <p:cNvSpPr/>
          <p:nvPr/>
        </p:nvSpPr>
        <p:spPr>
          <a:xfrm>
            <a:off x="10820114" y="6392184"/>
            <a:ext cx="763595" cy="421979"/>
          </a:xfrm>
          <a:prstGeom prst="rect">
            <a:avLst/>
          </a:prstGeom>
        </p:spPr>
        <p:txBody>
          <a:bodyPr wrap="square" anchor="ctr">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Germany IT</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Grundschutz</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0547" y="5967353"/>
            <a:ext cx="402729" cy="388137"/>
          </a:xfrm>
          <a:prstGeom prst="rect">
            <a:avLst/>
          </a:prstGeom>
        </p:spPr>
      </p:pic>
      <p:sp>
        <p:nvSpPr>
          <p:cNvPr id="116" name="Rectangle 115"/>
          <p:cNvSpPr/>
          <p:nvPr/>
        </p:nvSpPr>
        <p:spPr>
          <a:xfrm>
            <a:off x="7027611" y="6392184"/>
            <a:ext cx="457671"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091780" y="5972386"/>
            <a:ext cx="329333" cy="378073"/>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795791" y="1931301"/>
            <a:ext cx="778358" cy="298452"/>
          </a:xfrm>
          <a:prstGeom prst="rect">
            <a:avLst/>
          </a:prstGeom>
        </p:spPr>
      </p:pic>
      <p:sp>
        <p:nvSpPr>
          <p:cNvPr id="119" name="Rectangle 118"/>
          <p:cNvSpPr/>
          <p:nvPr/>
        </p:nvSpPr>
        <p:spPr>
          <a:xfrm>
            <a:off x="877094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Certification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804708" y="1931301"/>
            <a:ext cx="778358" cy="298452"/>
          </a:xfrm>
          <a:prstGeom prst="rect">
            <a:avLst/>
          </a:prstGeom>
        </p:spPr>
      </p:pic>
      <p:sp>
        <p:nvSpPr>
          <p:cNvPr id="121" name="Rectangle 120"/>
          <p:cNvSpPr/>
          <p:nvPr/>
        </p:nvSpPr>
        <p:spPr>
          <a:xfrm>
            <a:off x="10779858"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Attestation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13588" y="4053363"/>
            <a:ext cx="601917" cy="25097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849901"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Calibri"/>
                <a:ea typeface="+mn-ea"/>
                <a:cs typeface="+mn-cs"/>
              </a:rPr>
              <a:t>HITRUST</a:t>
            </a:r>
          </a:p>
        </p:txBody>
      </p:sp>
      <p:pic>
        <p:nvPicPr>
          <p:cNvPr id="124" name="Picture 12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875996" y="4058510"/>
            <a:ext cx="601107" cy="240678"/>
          </a:xfrm>
          <a:prstGeom prst="rect">
            <a:avLst/>
          </a:prstGeom>
        </p:spPr>
      </p:pic>
      <p:sp>
        <p:nvSpPr>
          <p:cNvPr id="125" name="Rectangle 124"/>
          <p:cNvSpPr/>
          <p:nvPr/>
        </p:nvSpPr>
        <p:spPr>
          <a:xfrm>
            <a:off x="6683227" y="4449032"/>
            <a:ext cx="986644"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IG Toolkit UK</a:t>
            </a:r>
          </a:p>
        </p:txBody>
      </p:sp>
      <p:sp>
        <p:nvSpPr>
          <p:cNvPr id="126" name="Rectangle 125"/>
          <p:cNvSpPr/>
          <p:nvPr/>
        </p:nvSpPr>
        <p:spPr>
          <a:xfrm>
            <a:off x="6090478" y="5476403"/>
            <a:ext cx="45788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DJCP</a:t>
            </a:r>
          </a:p>
        </p:txBody>
      </p:sp>
      <p:pic>
        <p:nvPicPr>
          <p:cNvPr id="127" name="Picture 126"/>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012081" y="4937978"/>
            <a:ext cx="614680" cy="614679"/>
          </a:xfrm>
          <a:prstGeom prst="rect">
            <a:avLst/>
          </a:prstGeom>
        </p:spPr>
      </p:pic>
      <p:pic>
        <p:nvPicPr>
          <p:cNvPr id="12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471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686420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27017</a:t>
            </a:r>
          </a:p>
        </p:txBody>
      </p:sp>
      <p:sp>
        <p:nvSpPr>
          <p:cNvPr id="130" name="Rectangle 129"/>
          <p:cNvSpPr/>
          <p:nvPr/>
        </p:nvSpPr>
        <p:spPr bwMode="auto">
          <a:xfrm>
            <a:off x="2162215" y="122113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B6F0"/>
                </a:solidFill>
                <a:effectLst/>
                <a:uLnTx/>
                <a:uFillTx/>
                <a:latin typeface="Segoe UI"/>
                <a:ea typeface="+mn-ea"/>
                <a:cs typeface="Segoe UI Semibold" panose="020B0702040204020203" pitchFamily="34" charset="0"/>
              </a:rPr>
              <a:t>GLOBAL</a:t>
            </a:r>
          </a:p>
        </p:txBody>
      </p:sp>
      <p:sp>
        <p:nvSpPr>
          <p:cNvPr id="132" name="Rectangle 131"/>
          <p:cNvSpPr/>
          <p:nvPr/>
        </p:nvSpPr>
        <p:spPr bwMode="auto">
          <a:xfrm>
            <a:off x="2162216" y="3294069"/>
            <a:ext cx="410214" cy="98433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327A"/>
                </a:solidFill>
                <a:effectLst/>
                <a:uLnTx/>
                <a:uFillTx/>
                <a:latin typeface="Segoe UI"/>
                <a:ea typeface="+mn-ea"/>
                <a:cs typeface="Segoe UI Semibold" panose="020B0702040204020203" pitchFamily="34" charset="0"/>
              </a:rPr>
              <a:t>INDUSTRY</a:t>
            </a:r>
          </a:p>
        </p:txBody>
      </p:sp>
      <p:sp>
        <p:nvSpPr>
          <p:cNvPr id="134" name="Rectangle 133"/>
          <p:cNvSpPr/>
          <p:nvPr/>
        </p:nvSpPr>
        <p:spPr bwMode="auto">
          <a:xfrm>
            <a:off x="2166336" y="5366684"/>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200" b="1" i="0" u="none" strike="noStrike" kern="0" cap="none" spc="0" normalizeH="0" baseline="0" noProof="0" dirty="0">
                <a:ln>
                  <a:noFill/>
                </a:ln>
                <a:solidFill>
                  <a:srgbClr val="001F50"/>
                </a:solidFill>
                <a:effectLst/>
                <a:uLnTx/>
                <a:uFillTx/>
                <a:latin typeface="Segoe UI"/>
                <a:ea typeface="+mn-ea"/>
                <a:cs typeface="Segoe UI Semibold" panose="020B0702040204020203" pitchFamily="34" charset="0"/>
              </a:rPr>
              <a:t>REGIONAL</a:t>
            </a:r>
          </a:p>
        </p:txBody>
      </p:sp>
      <p:cxnSp>
        <p:nvCxnSpPr>
          <p:cNvPr id="153" name="Straight Connector 152"/>
          <p:cNvCxnSpPr/>
          <p:nvPr/>
        </p:nvCxnSpPr>
        <p:spPr>
          <a:xfrm>
            <a:off x="2577857" y="913214"/>
            <a:ext cx="0" cy="1645920"/>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577857" y="2966226"/>
            <a:ext cx="0" cy="1645920"/>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577857" y="5009852"/>
            <a:ext cx="0" cy="1645920"/>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357012" y="71325"/>
            <a:ext cx="9251586"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More certifications than any cloud provider</a:t>
            </a:r>
          </a:p>
        </p:txBody>
      </p: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4" name="Title 1">
            <a:extLst>
              <a:ext uri="{FF2B5EF4-FFF2-40B4-BE49-F238E27FC236}">
                <a16:creationId xmlns:a16="http://schemas.microsoft.com/office/drawing/2014/main" id="{8E6464DE-0960-4464-B535-9CB48D52C058}"/>
              </a:ext>
            </a:extLst>
          </p:cNvPr>
          <p:cNvSpPr txBox="1">
            <a:spLocks/>
          </p:cNvSpPr>
          <p:nvPr/>
        </p:nvSpPr>
        <p:spPr>
          <a:xfrm>
            <a:off x="2611711" y="3429000"/>
            <a:ext cx="3924806" cy="143769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$1B+ annual investments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Over 3500 security experts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Trillions of diverse signals</a:t>
            </a:r>
          </a:p>
        </p:txBody>
      </p:sp>
      <p:sp>
        <p:nvSpPr>
          <p:cNvPr id="86" name="Title 1">
            <a:extLst>
              <a:ext uri="{FF2B5EF4-FFF2-40B4-BE49-F238E27FC236}">
                <a16:creationId xmlns:a16="http://schemas.microsoft.com/office/drawing/2014/main" id="{07BC0E47-3169-433B-9299-B23E0B643661}"/>
              </a:ext>
            </a:extLst>
          </p:cNvPr>
          <p:cNvSpPr txBox="1">
            <a:spLocks/>
          </p:cNvSpPr>
          <p:nvPr/>
        </p:nvSpPr>
        <p:spPr>
          <a:xfrm>
            <a:off x="2519216" y="2599861"/>
            <a:ext cx="491720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chemeClr val="bg1"/>
                </a:solidFill>
                <a:latin typeface="Segoe UI Semibold"/>
              </a:rPr>
              <a:t>Unmatched security</a:t>
            </a:r>
          </a:p>
        </p:txBody>
      </p:sp>
      <p:sp>
        <p:nvSpPr>
          <p:cNvPr id="16" name="Freeform: Shape 15">
            <a:extLst>
              <a:ext uri="{FF2B5EF4-FFF2-40B4-BE49-F238E27FC236}">
                <a16:creationId xmlns:a16="http://schemas.microsoft.com/office/drawing/2014/main" id="{F47949BB-4977-44E9-8754-11F1931CA684}"/>
              </a:ext>
            </a:extLst>
          </p:cNvPr>
          <p:cNvSpPr/>
          <p:nvPr/>
        </p:nvSpPr>
        <p:spPr bwMode="auto">
          <a:xfrm>
            <a:off x="7567983" y="1449443"/>
            <a:ext cx="3906073" cy="1953035"/>
          </a:xfrm>
          <a:custGeom>
            <a:avLst/>
            <a:gdLst>
              <a:gd name="connsiteX0" fmla="*/ 1704975 w 3409950"/>
              <a:gd name="connsiteY0" fmla="*/ 0 h 1704975"/>
              <a:gd name="connsiteX1" fmla="*/ 3409950 w 3409950"/>
              <a:gd name="connsiteY1" fmla="*/ 1704975 h 1704975"/>
              <a:gd name="connsiteX2" fmla="*/ 3409469 w 3409950"/>
              <a:gd name="connsiteY2" fmla="*/ 1695450 h 1704975"/>
              <a:gd name="connsiteX3" fmla="*/ 481 w 3409950"/>
              <a:gd name="connsiteY3" fmla="*/ 1695450 h 1704975"/>
              <a:gd name="connsiteX4" fmla="*/ 0 w 3409950"/>
              <a:gd name="connsiteY4" fmla="*/ 1704975 h 1704975"/>
              <a:gd name="connsiteX5" fmla="*/ 1704975 w 3409950"/>
              <a:gd name="connsiteY5" fmla="*/ 0 h 170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950" h="1704975">
                <a:moveTo>
                  <a:pt x="1704975" y="0"/>
                </a:moveTo>
                <a:cubicBezTo>
                  <a:pt x="2646607" y="0"/>
                  <a:pt x="3409950" y="763343"/>
                  <a:pt x="3409950" y="1704975"/>
                </a:cubicBezTo>
                <a:lnTo>
                  <a:pt x="3409469" y="1695450"/>
                </a:lnTo>
                <a:lnTo>
                  <a:pt x="481" y="1695450"/>
                </a:lnTo>
                <a:lnTo>
                  <a:pt x="0" y="1704975"/>
                </a:lnTo>
                <a:cubicBezTo>
                  <a:pt x="0" y="763343"/>
                  <a:pt x="763343" y="0"/>
                  <a:pt x="1704975" y="0"/>
                </a:cubicBezTo>
                <a:close/>
              </a:path>
            </a:pathLst>
          </a:custGeom>
          <a:noFill/>
          <a:ln w="22225" cap="rnd">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7" name="Freeform: Shape 16">
            <a:extLst>
              <a:ext uri="{FF2B5EF4-FFF2-40B4-BE49-F238E27FC236}">
                <a16:creationId xmlns:a16="http://schemas.microsoft.com/office/drawing/2014/main" id="{C78D0FF8-04E0-4861-8452-EF7A8452DB33}"/>
              </a:ext>
            </a:extLst>
          </p:cNvPr>
          <p:cNvSpPr/>
          <p:nvPr/>
        </p:nvSpPr>
        <p:spPr bwMode="auto">
          <a:xfrm>
            <a:off x="7567983" y="3441967"/>
            <a:ext cx="3906073" cy="1963946"/>
          </a:xfrm>
          <a:custGeom>
            <a:avLst/>
            <a:gdLst>
              <a:gd name="connsiteX0" fmla="*/ 481 w 3409950"/>
              <a:gd name="connsiteY0" fmla="*/ 0 h 1714500"/>
              <a:gd name="connsiteX1" fmla="*/ 3409469 w 3409950"/>
              <a:gd name="connsiteY1" fmla="*/ 0 h 1714500"/>
              <a:gd name="connsiteX2" fmla="*/ 3409950 w 3409950"/>
              <a:gd name="connsiteY2" fmla="*/ 9525 h 1714500"/>
              <a:gd name="connsiteX3" fmla="*/ 1704975 w 3409950"/>
              <a:gd name="connsiteY3" fmla="*/ 1714500 h 1714500"/>
              <a:gd name="connsiteX4" fmla="*/ 0 w 3409950"/>
              <a:gd name="connsiteY4" fmla="*/ 9525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950" h="1714500">
                <a:moveTo>
                  <a:pt x="481" y="0"/>
                </a:moveTo>
                <a:lnTo>
                  <a:pt x="3409469" y="0"/>
                </a:lnTo>
                <a:lnTo>
                  <a:pt x="3409950" y="9525"/>
                </a:lnTo>
                <a:cubicBezTo>
                  <a:pt x="3409950" y="951157"/>
                  <a:pt x="2646607" y="1714500"/>
                  <a:pt x="1704975" y="1714500"/>
                </a:cubicBezTo>
                <a:cubicBezTo>
                  <a:pt x="763343" y="1714500"/>
                  <a:pt x="0" y="951157"/>
                  <a:pt x="0" y="9525"/>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8" name="Oval 17">
            <a:extLst>
              <a:ext uri="{FF2B5EF4-FFF2-40B4-BE49-F238E27FC236}">
                <a16:creationId xmlns:a16="http://schemas.microsoft.com/office/drawing/2014/main" id="{1EE40368-AEF6-4C85-923B-3B8090053B98}"/>
              </a:ext>
            </a:extLst>
          </p:cNvPr>
          <p:cNvSpPr/>
          <p:nvPr/>
        </p:nvSpPr>
        <p:spPr bwMode="auto">
          <a:xfrm>
            <a:off x="7162796" y="1082163"/>
            <a:ext cx="4716448" cy="4716448"/>
          </a:xfrm>
          <a:prstGeom prst="ellipse">
            <a:avLst/>
          </a:prstGeom>
          <a:noFill/>
          <a:ln w="50800">
            <a:solidFill>
              <a:schemeClr val="accent3"/>
            </a:solidFill>
            <a:headEnd type="none" w="med" len="med"/>
            <a:tailEnd type="none" w="med" len="med"/>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9" name="Rectangle 18">
            <a:extLst>
              <a:ext uri="{FF2B5EF4-FFF2-40B4-BE49-F238E27FC236}">
                <a16:creationId xmlns:a16="http://schemas.microsoft.com/office/drawing/2014/main" id="{77AB9148-E1D5-42F2-A811-B587B3B4C731}"/>
              </a:ext>
            </a:extLst>
          </p:cNvPr>
          <p:cNvSpPr/>
          <p:nvPr/>
        </p:nvSpPr>
        <p:spPr bwMode="auto">
          <a:xfrm>
            <a:off x="8412606" y="729883"/>
            <a:ext cx="2214810" cy="72110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568" dirty="0">
              <a:solidFill>
                <a:schemeClr val="bg1"/>
              </a:solidFill>
              <a:latin typeface="Segoe UI"/>
            </a:endParaRPr>
          </a:p>
        </p:txBody>
      </p:sp>
      <p:sp>
        <p:nvSpPr>
          <p:cNvPr id="20" name="TextBox 19">
            <a:extLst>
              <a:ext uri="{FF2B5EF4-FFF2-40B4-BE49-F238E27FC236}">
                <a16:creationId xmlns:a16="http://schemas.microsoft.com/office/drawing/2014/main" id="{3C62DC45-6C32-4D9E-8ABC-11D5C7371E0A}"/>
              </a:ext>
            </a:extLst>
          </p:cNvPr>
          <p:cNvSpPr txBox="1"/>
          <p:nvPr/>
        </p:nvSpPr>
        <p:spPr>
          <a:xfrm>
            <a:off x="7140287" y="1121189"/>
            <a:ext cx="4738957" cy="4615622"/>
          </a:xfrm>
          <a:prstGeom prst="rect">
            <a:avLst/>
          </a:prstGeom>
          <a:noFill/>
          <a:effectLst>
            <a:glow rad="139700">
              <a:schemeClr val="accent6">
                <a:satMod val="175000"/>
                <a:alpha val="40000"/>
              </a:schemeClr>
            </a:glow>
          </a:effectLst>
        </p:spPr>
        <p:txBody>
          <a:bodyPr spcFirstLastPara="1" wrap="square" lIns="0" tIns="0" rIns="0" bIns="0" numCol="1" rtlCol="0">
            <a:prstTxWarp prst="textArchUp">
              <a:avLst/>
            </a:prstTxWarp>
            <a:spAutoFit/>
          </a:bodyPr>
          <a:lstStyle/>
          <a:p>
            <a:pPr algn="ctr" defTabSz="896354">
              <a:defRPr/>
            </a:pPr>
            <a:r>
              <a:rPr lang="en-US" sz="1765" b="1" dirty="0">
                <a:solidFill>
                  <a:schemeClr val="bg1"/>
                </a:solidFill>
                <a:latin typeface="Segoe UI"/>
              </a:rPr>
              <a:t>Unique Intelligence</a:t>
            </a:r>
          </a:p>
        </p:txBody>
      </p:sp>
      <p:sp>
        <p:nvSpPr>
          <p:cNvPr id="21" name="TextBox 20">
            <a:extLst>
              <a:ext uri="{FF2B5EF4-FFF2-40B4-BE49-F238E27FC236}">
                <a16:creationId xmlns:a16="http://schemas.microsoft.com/office/drawing/2014/main" id="{3EBDFB12-079E-4D1A-9748-EA2D7D93BFC8}"/>
              </a:ext>
            </a:extLst>
          </p:cNvPr>
          <p:cNvSpPr txBox="1"/>
          <p:nvPr/>
        </p:nvSpPr>
        <p:spPr>
          <a:xfrm>
            <a:off x="8516237" y="4115035"/>
            <a:ext cx="1987057" cy="271554"/>
          </a:xfrm>
          <a:prstGeom prst="rect">
            <a:avLst/>
          </a:prstGeom>
          <a:noFill/>
        </p:spPr>
        <p:txBody>
          <a:bodyPr wrap="none" lIns="0" tIns="0" rIns="0" bIns="0" rtlCol="0">
            <a:spAutoFit/>
          </a:bodyPr>
          <a:lstStyle/>
          <a:p>
            <a:pPr algn="ctr" defTabSz="896354">
              <a:defRPr/>
            </a:pPr>
            <a:r>
              <a:rPr lang="en-US" sz="1765" b="1" dirty="0">
                <a:gradFill>
                  <a:gsLst>
                    <a:gs pos="2917">
                      <a:srgbClr val="FFFFFF"/>
                    </a:gs>
                    <a:gs pos="100000">
                      <a:srgbClr val="FFFFFF"/>
                    </a:gs>
                  </a:gsLst>
                  <a:lin ang="5400000" scaled="0"/>
                </a:gradFill>
                <a:latin typeface="Segoe UI"/>
              </a:rPr>
              <a:t>Secure Foundation</a:t>
            </a:r>
          </a:p>
        </p:txBody>
      </p:sp>
      <p:sp>
        <p:nvSpPr>
          <p:cNvPr id="22" name="TextBox 21">
            <a:extLst>
              <a:ext uri="{FF2B5EF4-FFF2-40B4-BE49-F238E27FC236}">
                <a16:creationId xmlns:a16="http://schemas.microsoft.com/office/drawing/2014/main" id="{787B2769-6401-44EA-B5E0-BE3B3D4F01D9}"/>
              </a:ext>
            </a:extLst>
          </p:cNvPr>
          <p:cNvSpPr txBox="1"/>
          <p:nvPr/>
        </p:nvSpPr>
        <p:spPr>
          <a:xfrm flipH="1">
            <a:off x="8408383" y="2422643"/>
            <a:ext cx="2314329" cy="271554"/>
          </a:xfrm>
          <a:prstGeom prst="rect">
            <a:avLst/>
          </a:prstGeom>
          <a:noFill/>
        </p:spPr>
        <p:txBody>
          <a:bodyPr wrap="square" lIns="0" tIns="0" rIns="0" bIns="0" rtlCol="0">
            <a:spAutoFit/>
          </a:bodyPr>
          <a:lstStyle/>
          <a:p>
            <a:pPr algn="ctr" defTabSz="896354">
              <a:defRPr/>
            </a:pPr>
            <a:r>
              <a:rPr lang="en-US" sz="1765" b="1" dirty="0">
                <a:solidFill>
                  <a:schemeClr val="bg1"/>
                </a:solidFill>
                <a:latin typeface="Segoe UI"/>
              </a:rPr>
              <a:t>Security Technology</a:t>
            </a:r>
          </a:p>
        </p:txBody>
      </p:sp>
      <p:sp>
        <p:nvSpPr>
          <p:cNvPr id="11" name="Rectangle 10">
            <a:extLst>
              <a:ext uri="{FF2B5EF4-FFF2-40B4-BE49-F238E27FC236}">
                <a16:creationId xmlns:a16="http://schemas.microsoft.com/office/drawing/2014/main" id="{966DE934-80CF-487A-A49D-C5A6E54F8AE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12" name="Rectangle 11">
            <a:extLst>
              <a:ext uri="{FF2B5EF4-FFF2-40B4-BE49-F238E27FC236}">
                <a16:creationId xmlns:a16="http://schemas.microsoft.com/office/drawing/2014/main" id="{7305BDA3-A139-4E0C-A339-0DB6A48754FF}"/>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13" name="Straight Connector 12">
            <a:extLst>
              <a:ext uri="{FF2B5EF4-FFF2-40B4-BE49-F238E27FC236}">
                <a16:creationId xmlns:a16="http://schemas.microsoft.com/office/drawing/2014/main" id="{50C0A040-9D26-4D66-8324-89B8B777A727}"/>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4" name="light">
            <a:extLst>
              <a:ext uri="{FF2B5EF4-FFF2-40B4-BE49-F238E27FC236}">
                <a16:creationId xmlns:a16="http://schemas.microsoft.com/office/drawing/2014/main" id="{D03B2D75-6A17-43F0-98AB-4A7209313567}"/>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 name="Freeform 100">
            <a:extLst>
              <a:ext uri="{FF2B5EF4-FFF2-40B4-BE49-F238E27FC236}">
                <a16:creationId xmlns:a16="http://schemas.microsoft.com/office/drawing/2014/main" id="{716CE80D-2D34-4E11-BC01-B18CF4ADF803}"/>
              </a:ext>
            </a:extLst>
          </p:cNvPr>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20FA1A1B-F4AF-4CC0-AF7D-B4328EA98D2C}"/>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24" name="Rectangle 23">
            <a:extLst>
              <a:ext uri="{FF2B5EF4-FFF2-40B4-BE49-F238E27FC236}">
                <a16:creationId xmlns:a16="http://schemas.microsoft.com/office/drawing/2014/main" id="{06B969C0-4386-4B4D-9807-9E4EBD1CC0C1}"/>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25" name="speedometer_2">
            <a:extLst>
              <a:ext uri="{FF2B5EF4-FFF2-40B4-BE49-F238E27FC236}">
                <a16:creationId xmlns:a16="http://schemas.microsoft.com/office/drawing/2014/main" id="{AD5910F2-32DF-49AF-B891-1803F6FC786C}"/>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6" name="Group 25">
            <a:extLst>
              <a:ext uri="{FF2B5EF4-FFF2-40B4-BE49-F238E27FC236}">
                <a16:creationId xmlns:a16="http://schemas.microsoft.com/office/drawing/2014/main" id="{D1F9A836-0ED8-40A4-AF07-8CF83FC76FAC}"/>
              </a:ext>
            </a:extLst>
          </p:cNvPr>
          <p:cNvGrpSpPr/>
          <p:nvPr/>
        </p:nvGrpSpPr>
        <p:grpSpPr>
          <a:xfrm>
            <a:off x="775290" y="2524056"/>
            <a:ext cx="451261" cy="440761"/>
            <a:chOff x="2088630" y="3287843"/>
            <a:chExt cx="429718" cy="419725"/>
          </a:xfrm>
          <a:noFill/>
        </p:grpSpPr>
        <p:sp>
          <p:nvSpPr>
            <p:cNvPr id="27" name="Rectangle 26">
              <a:extLst>
                <a:ext uri="{FF2B5EF4-FFF2-40B4-BE49-F238E27FC236}">
                  <a16:creationId xmlns:a16="http://schemas.microsoft.com/office/drawing/2014/main" id="{12FBF2F6-583A-429E-B9FE-34A9D34C72BC}"/>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Rectangle 27">
              <a:extLst>
                <a:ext uri="{FF2B5EF4-FFF2-40B4-BE49-F238E27FC236}">
                  <a16:creationId xmlns:a16="http://schemas.microsoft.com/office/drawing/2014/main" id="{5FF711A4-BCA1-40AA-83C1-50B6FA408807}"/>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Tree>
    <p:extLst>
      <p:ext uri="{BB962C8B-B14F-4D97-AF65-F5344CB8AC3E}">
        <p14:creationId xmlns:p14="http://schemas.microsoft.com/office/powerpoint/2010/main" val="92087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9504D257-32FF-4CF6-83D7-899BD7F76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332" y="416867"/>
            <a:ext cx="9986103" cy="5599349"/>
          </a:xfrm>
          <a:prstGeom prst="rect">
            <a:avLst/>
          </a:prstGeom>
        </p:spPr>
      </p:pic>
      <p:grpSp>
        <p:nvGrpSpPr>
          <p:cNvPr id="51" name="Group 50">
            <a:extLst>
              <a:ext uri="{FF2B5EF4-FFF2-40B4-BE49-F238E27FC236}">
                <a16:creationId xmlns:a16="http://schemas.microsoft.com/office/drawing/2014/main" id="{B693DC1C-2756-4E05-9B74-0EACCD43339F}"/>
              </a:ext>
            </a:extLst>
          </p:cNvPr>
          <p:cNvGrpSpPr/>
          <p:nvPr/>
        </p:nvGrpSpPr>
        <p:grpSpPr>
          <a:xfrm>
            <a:off x="354806" y="3037051"/>
            <a:ext cx="2608367" cy="1986078"/>
            <a:chOff x="-2055996" y="2674169"/>
            <a:chExt cx="4679949" cy="2972536"/>
          </a:xfrm>
        </p:grpSpPr>
        <p:sp>
          <p:nvSpPr>
            <p:cNvPr id="52" name="TextBox 51">
              <a:extLst>
                <a:ext uri="{FF2B5EF4-FFF2-40B4-BE49-F238E27FC236}">
                  <a16:creationId xmlns:a16="http://schemas.microsoft.com/office/drawing/2014/main" id="{FA830AA3-39F7-40F5-A2F2-74BFE08CCAB3}"/>
                </a:ext>
              </a:extLst>
            </p:cNvPr>
            <p:cNvSpPr txBox="1"/>
            <p:nvPr/>
          </p:nvSpPr>
          <p:spPr>
            <a:xfrm>
              <a:off x="-2055996" y="2674169"/>
              <a:ext cx="3053920" cy="2603584"/>
            </a:xfrm>
            <a:prstGeom prst="rect">
              <a:avLst/>
            </a:prstGeom>
            <a:noFill/>
          </p:spPr>
          <p:txBody>
            <a:bodyPr wrap="non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9798" spc="-400" dirty="0">
                  <a:gradFill>
                    <a:gsLst>
                      <a:gs pos="9790">
                        <a:srgbClr val="1A1A1A"/>
                      </a:gs>
                      <a:gs pos="17442">
                        <a:srgbClr val="1A1A1A"/>
                      </a:gs>
                    </a:gsLst>
                    <a:lin ang="0" scaled="0"/>
                  </a:gradFill>
                  <a:latin typeface="Segoe UI Semibold"/>
                  <a:cs typeface="Segoe UI Semibold" panose="020B0702040204020203" pitchFamily="34" charset="0"/>
                </a:rPr>
                <a:t>54</a:t>
              </a:r>
            </a:p>
          </p:txBody>
        </p:sp>
        <p:sp>
          <p:nvSpPr>
            <p:cNvPr id="53" name="TextBox 52">
              <a:extLst>
                <a:ext uri="{FF2B5EF4-FFF2-40B4-BE49-F238E27FC236}">
                  <a16:creationId xmlns:a16="http://schemas.microsoft.com/office/drawing/2014/main" id="{969AB5EB-B921-450B-B183-7EF8E6152640}"/>
                </a:ext>
              </a:extLst>
            </p:cNvPr>
            <p:cNvSpPr txBox="1"/>
            <p:nvPr/>
          </p:nvSpPr>
          <p:spPr>
            <a:xfrm>
              <a:off x="-2000053" y="4576745"/>
              <a:ext cx="4624006" cy="1069960"/>
            </a:xfrm>
            <a:prstGeom prst="rect">
              <a:avLst/>
            </a:prstGeom>
            <a:noFill/>
          </p:spPr>
          <p:txBody>
            <a:bodyPr wrap="squar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2400" dirty="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rPr>
                <a:t>Azure regions</a:t>
              </a:r>
            </a:p>
          </p:txBody>
        </p:sp>
      </p:grpSp>
      <p:sp>
        <p:nvSpPr>
          <p:cNvPr id="54" name="Oval 53">
            <a:extLst>
              <a:ext uri="{FF2B5EF4-FFF2-40B4-BE49-F238E27FC236}">
                <a16:creationId xmlns:a16="http://schemas.microsoft.com/office/drawing/2014/main" id="{6EC190EE-963C-4477-8A8C-6462BA003E84}"/>
              </a:ext>
            </a:extLst>
          </p:cNvPr>
          <p:cNvSpPr/>
          <p:nvPr/>
        </p:nvSpPr>
        <p:spPr bwMode="auto">
          <a:xfrm>
            <a:off x="9028480" y="39552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5" name="Oval 54">
            <a:extLst>
              <a:ext uri="{FF2B5EF4-FFF2-40B4-BE49-F238E27FC236}">
                <a16:creationId xmlns:a16="http://schemas.microsoft.com/office/drawing/2014/main" id="{A7B0AE29-30DF-44CC-85DB-4B57CB33784F}"/>
              </a:ext>
            </a:extLst>
          </p:cNvPr>
          <p:cNvSpPr/>
          <p:nvPr/>
        </p:nvSpPr>
        <p:spPr bwMode="auto">
          <a:xfrm>
            <a:off x="9344393" y="308726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6" name="Oval 55">
            <a:extLst>
              <a:ext uri="{FF2B5EF4-FFF2-40B4-BE49-F238E27FC236}">
                <a16:creationId xmlns:a16="http://schemas.microsoft.com/office/drawing/2014/main" id="{6236CB60-CA03-4E4D-97BE-D3276A1BE33A}"/>
              </a:ext>
            </a:extLst>
          </p:cNvPr>
          <p:cNvSpPr/>
          <p:nvPr/>
        </p:nvSpPr>
        <p:spPr bwMode="auto">
          <a:xfrm>
            <a:off x="9406883" y="261199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7" name="Oval 56">
            <a:extLst>
              <a:ext uri="{FF2B5EF4-FFF2-40B4-BE49-F238E27FC236}">
                <a16:creationId xmlns:a16="http://schemas.microsoft.com/office/drawing/2014/main" id="{B6BA6DB0-B122-4F74-904B-4F1F1547F947}"/>
              </a:ext>
            </a:extLst>
          </p:cNvPr>
          <p:cNvSpPr/>
          <p:nvPr/>
        </p:nvSpPr>
        <p:spPr bwMode="auto">
          <a:xfrm>
            <a:off x="8194459" y="326851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8" name="Oval 57">
            <a:extLst>
              <a:ext uri="{FF2B5EF4-FFF2-40B4-BE49-F238E27FC236}">
                <a16:creationId xmlns:a16="http://schemas.microsoft.com/office/drawing/2014/main" id="{A3F1BD45-03E2-4D9A-A736-1EA2FC4DE840}"/>
              </a:ext>
            </a:extLst>
          </p:cNvPr>
          <p:cNvSpPr/>
          <p:nvPr/>
        </p:nvSpPr>
        <p:spPr bwMode="auto">
          <a:xfrm>
            <a:off x="8463344" y="341040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9" name="Oval 58">
            <a:extLst>
              <a:ext uri="{FF2B5EF4-FFF2-40B4-BE49-F238E27FC236}">
                <a16:creationId xmlns:a16="http://schemas.microsoft.com/office/drawing/2014/main" id="{EF5E46B7-16E6-4CC8-87FB-010A8C61188D}"/>
              </a:ext>
            </a:extLst>
          </p:cNvPr>
          <p:cNvSpPr/>
          <p:nvPr/>
        </p:nvSpPr>
        <p:spPr bwMode="auto">
          <a:xfrm>
            <a:off x="6154886" y="2162346"/>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01E0429A-6C35-4F66-8C0F-B412B8F5A323}"/>
              </a:ext>
            </a:extLst>
          </p:cNvPr>
          <p:cNvSpPr/>
          <p:nvPr/>
        </p:nvSpPr>
        <p:spPr bwMode="auto">
          <a:xfrm>
            <a:off x="5775113" y="212536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61" name="Oval 60">
            <a:extLst>
              <a:ext uri="{FF2B5EF4-FFF2-40B4-BE49-F238E27FC236}">
                <a16:creationId xmlns:a16="http://schemas.microsoft.com/office/drawing/2014/main" id="{A78A2626-18A4-44C3-A9CD-07267A9D390A}"/>
              </a:ext>
            </a:extLst>
          </p:cNvPr>
          <p:cNvSpPr/>
          <p:nvPr/>
        </p:nvSpPr>
        <p:spPr bwMode="auto">
          <a:xfrm>
            <a:off x="4875285" y="42797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62" name="Oval 61">
            <a:extLst>
              <a:ext uri="{FF2B5EF4-FFF2-40B4-BE49-F238E27FC236}">
                <a16:creationId xmlns:a16="http://schemas.microsoft.com/office/drawing/2014/main" id="{1F837785-6F58-4646-914B-986235D61527}"/>
              </a:ext>
            </a:extLst>
          </p:cNvPr>
          <p:cNvSpPr/>
          <p:nvPr/>
        </p:nvSpPr>
        <p:spPr bwMode="auto">
          <a:xfrm>
            <a:off x="3473929" y="2788960"/>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6AFA76EF-DCD3-4E32-A285-78D0630091D5}"/>
              </a:ext>
            </a:extLst>
          </p:cNvPr>
          <p:cNvSpPr/>
          <p:nvPr/>
        </p:nvSpPr>
        <p:spPr bwMode="auto">
          <a:xfrm>
            <a:off x="3272728" y="2816167"/>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Oval 107">
            <a:extLst>
              <a:ext uri="{FF2B5EF4-FFF2-40B4-BE49-F238E27FC236}">
                <a16:creationId xmlns:a16="http://schemas.microsoft.com/office/drawing/2014/main" id="{D052B51B-8518-47A4-BEC6-7760D245880D}"/>
              </a:ext>
            </a:extLst>
          </p:cNvPr>
          <p:cNvSpPr/>
          <p:nvPr/>
        </p:nvSpPr>
        <p:spPr bwMode="auto">
          <a:xfrm>
            <a:off x="3354961" y="251597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09" name="Oval 108">
            <a:extLst>
              <a:ext uri="{FF2B5EF4-FFF2-40B4-BE49-F238E27FC236}">
                <a16:creationId xmlns:a16="http://schemas.microsoft.com/office/drawing/2014/main" id="{BE8D4F24-8B65-496E-BD36-3FDBE98BA0DB}"/>
              </a:ext>
            </a:extLst>
          </p:cNvPr>
          <p:cNvSpPr/>
          <p:nvPr/>
        </p:nvSpPr>
        <p:spPr bwMode="auto">
          <a:xfrm>
            <a:off x="3061862" y="244663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0" name="Oval 109">
            <a:extLst>
              <a:ext uri="{FF2B5EF4-FFF2-40B4-BE49-F238E27FC236}">
                <a16:creationId xmlns:a16="http://schemas.microsoft.com/office/drawing/2014/main" id="{6CFA9987-38A4-4B98-8742-54BCFCB405B3}"/>
              </a:ext>
            </a:extLst>
          </p:cNvPr>
          <p:cNvSpPr/>
          <p:nvPr/>
        </p:nvSpPr>
        <p:spPr bwMode="auto">
          <a:xfrm>
            <a:off x="3763861" y="24909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1" name="Oval 110">
            <a:extLst>
              <a:ext uri="{FF2B5EF4-FFF2-40B4-BE49-F238E27FC236}">
                <a16:creationId xmlns:a16="http://schemas.microsoft.com/office/drawing/2014/main" id="{364CA6A2-7977-40FD-AF1D-913FA8129013}"/>
              </a:ext>
            </a:extLst>
          </p:cNvPr>
          <p:cNvSpPr/>
          <p:nvPr/>
        </p:nvSpPr>
        <p:spPr bwMode="auto">
          <a:xfrm>
            <a:off x="3058515" y="3064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2" name="Oval 111">
            <a:extLst>
              <a:ext uri="{FF2B5EF4-FFF2-40B4-BE49-F238E27FC236}">
                <a16:creationId xmlns:a16="http://schemas.microsoft.com/office/drawing/2014/main" id="{C7A38980-98B2-4A33-9298-6C0CB2790134}"/>
              </a:ext>
            </a:extLst>
          </p:cNvPr>
          <p:cNvSpPr/>
          <p:nvPr/>
        </p:nvSpPr>
        <p:spPr bwMode="auto">
          <a:xfrm>
            <a:off x="2533722" y="280677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3" name="Oval 112">
            <a:extLst>
              <a:ext uri="{FF2B5EF4-FFF2-40B4-BE49-F238E27FC236}">
                <a16:creationId xmlns:a16="http://schemas.microsoft.com/office/drawing/2014/main" id="{FA785649-F07A-4043-B475-7F1F0F679878}"/>
              </a:ext>
            </a:extLst>
          </p:cNvPr>
          <p:cNvSpPr/>
          <p:nvPr/>
        </p:nvSpPr>
        <p:spPr bwMode="auto">
          <a:xfrm>
            <a:off x="10131970" y="268350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4" name="Oval 113">
            <a:extLst>
              <a:ext uri="{FF2B5EF4-FFF2-40B4-BE49-F238E27FC236}">
                <a16:creationId xmlns:a16="http://schemas.microsoft.com/office/drawing/2014/main" id="{5781D251-7C3B-4A49-B6DF-2A7926864EA0}"/>
              </a:ext>
            </a:extLst>
          </p:cNvPr>
          <p:cNvSpPr/>
          <p:nvPr/>
        </p:nvSpPr>
        <p:spPr bwMode="auto">
          <a:xfrm>
            <a:off x="9907628" y="302216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5" name="Oval 114">
            <a:extLst>
              <a:ext uri="{FF2B5EF4-FFF2-40B4-BE49-F238E27FC236}">
                <a16:creationId xmlns:a16="http://schemas.microsoft.com/office/drawing/2014/main" id="{8C04A6B8-8C99-4878-AD26-3775323A9CCF}"/>
              </a:ext>
            </a:extLst>
          </p:cNvPr>
          <p:cNvSpPr/>
          <p:nvPr/>
        </p:nvSpPr>
        <p:spPr bwMode="auto">
          <a:xfrm>
            <a:off x="10183121" y="51020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6" name="Oval 115">
            <a:extLst>
              <a:ext uri="{FF2B5EF4-FFF2-40B4-BE49-F238E27FC236}">
                <a16:creationId xmlns:a16="http://schemas.microsoft.com/office/drawing/2014/main" id="{BAB4ED6B-EF17-43B3-8BBB-9BCDC42F3E70}"/>
              </a:ext>
            </a:extLst>
          </p:cNvPr>
          <p:cNvSpPr/>
          <p:nvPr/>
        </p:nvSpPr>
        <p:spPr bwMode="auto">
          <a:xfrm>
            <a:off x="9209951" y="33738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7" name="Oval 116">
            <a:extLst>
              <a:ext uri="{FF2B5EF4-FFF2-40B4-BE49-F238E27FC236}">
                <a16:creationId xmlns:a16="http://schemas.microsoft.com/office/drawing/2014/main" id="{A81E455E-4821-4E6A-9E78-EBAE5B885957}"/>
              </a:ext>
            </a:extLst>
          </p:cNvPr>
          <p:cNvSpPr/>
          <p:nvPr/>
        </p:nvSpPr>
        <p:spPr bwMode="auto">
          <a:xfrm>
            <a:off x="3037646" y="272156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8" name="Oval 117">
            <a:extLst>
              <a:ext uri="{FF2B5EF4-FFF2-40B4-BE49-F238E27FC236}">
                <a16:creationId xmlns:a16="http://schemas.microsoft.com/office/drawing/2014/main" id="{E3FDD28C-290E-40F0-999B-CBC6B67273C7}"/>
              </a:ext>
            </a:extLst>
          </p:cNvPr>
          <p:cNvSpPr/>
          <p:nvPr/>
        </p:nvSpPr>
        <p:spPr bwMode="auto">
          <a:xfrm>
            <a:off x="8273189" y="37108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9" name="Oval 118">
            <a:extLst>
              <a:ext uri="{FF2B5EF4-FFF2-40B4-BE49-F238E27FC236}">
                <a16:creationId xmlns:a16="http://schemas.microsoft.com/office/drawing/2014/main" id="{92A3A16A-466C-4C21-BBD4-44276124AC07}"/>
              </a:ext>
            </a:extLst>
          </p:cNvPr>
          <p:cNvSpPr/>
          <p:nvPr/>
        </p:nvSpPr>
        <p:spPr bwMode="auto">
          <a:xfrm>
            <a:off x="3554347" y="290832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0" name="Oval 119">
            <a:extLst>
              <a:ext uri="{FF2B5EF4-FFF2-40B4-BE49-F238E27FC236}">
                <a16:creationId xmlns:a16="http://schemas.microsoft.com/office/drawing/2014/main" id="{133E6F3C-10D3-42B9-9641-8A9E761BAB6C}"/>
              </a:ext>
            </a:extLst>
          </p:cNvPr>
          <p:cNvSpPr/>
          <p:nvPr/>
        </p:nvSpPr>
        <p:spPr bwMode="auto">
          <a:xfrm>
            <a:off x="3641170" y="274882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1" name="Oval 120">
            <a:extLst>
              <a:ext uri="{FF2B5EF4-FFF2-40B4-BE49-F238E27FC236}">
                <a16:creationId xmlns:a16="http://schemas.microsoft.com/office/drawing/2014/main" id="{841A761D-5538-4BEC-A141-92E5857D9871}"/>
              </a:ext>
            </a:extLst>
          </p:cNvPr>
          <p:cNvSpPr/>
          <p:nvPr/>
        </p:nvSpPr>
        <p:spPr bwMode="auto">
          <a:xfrm>
            <a:off x="5715837" y="189107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2" name="Oval 121">
            <a:extLst>
              <a:ext uri="{FF2B5EF4-FFF2-40B4-BE49-F238E27FC236}">
                <a16:creationId xmlns:a16="http://schemas.microsoft.com/office/drawing/2014/main" id="{1ED2DD35-8950-40FE-AF63-5220AECE7EC0}"/>
              </a:ext>
            </a:extLst>
          </p:cNvPr>
          <p:cNvSpPr/>
          <p:nvPr/>
        </p:nvSpPr>
        <p:spPr bwMode="auto">
          <a:xfrm>
            <a:off x="6117343" y="1979821"/>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2214CDDF-A6CE-4A53-A0D6-E8D8F88975DE}"/>
              </a:ext>
            </a:extLst>
          </p:cNvPr>
          <p:cNvSpPr/>
          <p:nvPr/>
        </p:nvSpPr>
        <p:spPr bwMode="auto">
          <a:xfrm>
            <a:off x="5965001" y="22725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4" name="Oval 123">
            <a:extLst>
              <a:ext uri="{FF2B5EF4-FFF2-40B4-BE49-F238E27FC236}">
                <a16:creationId xmlns:a16="http://schemas.microsoft.com/office/drawing/2014/main" id="{EEE8AAF4-F6C5-44AE-9CE9-283655F5B16A}"/>
              </a:ext>
            </a:extLst>
          </p:cNvPr>
          <p:cNvSpPr/>
          <p:nvPr/>
        </p:nvSpPr>
        <p:spPr bwMode="auto">
          <a:xfrm>
            <a:off x="5965001" y="190593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5" name="Oval 124">
            <a:extLst>
              <a:ext uri="{FF2B5EF4-FFF2-40B4-BE49-F238E27FC236}">
                <a16:creationId xmlns:a16="http://schemas.microsoft.com/office/drawing/2014/main" id="{F894A6A2-566B-4478-B363-67A240D9A03E}"/>
              </a:ext>
            </a:extLst>
          </p:cNvPr>
          <p:cNvSpPr/>
          <p:nvPr/>
        </p:nvSpPr>
        <p:spPr bwMode="auto">
          <a:xfrm>
            <a:off x="6670513" y="491315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6" name="Oval 125">
            <a:extLst>
              <a:ext uri="{FF2B5EF4-FFF2-40B4-BE49-F238E27FC236}">
                <a16:creationId xmlns:a16="http://schemas.microsoft.com/office/drawing/2014/main" id="{7D0D76CE-B435-4CBD-B966-2911D918D079}"/>
              </a:ext>
            </a:extLst>
          </p:cNvPr>
          <p:cNvSpPr/>
          <p:nvPr/>
        </p:nvSpPr>
        <p:spPr bwMode="auto">
          <a:xfrm>
            <a:off x="6830803" y="4725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7" name="Oval 126">
            <a:extLst>
              <a:ext uri="{FF2B5EF4-FFF2-40B4-BE49-F238E27FC236}">
                <a16:creationId xmlns:a16="http://schemas.microsoft.com/office/drawing/2014/main" id="{9BDE9AF6-19B2-4AB3-8C63-0A093FF8C74E}"/>
              </a:ext>
            </a:extLst>
          </p:cNvPr>
          <p:cNvSpPr/>
          <p:nvPr/>
        </p:nvSpPr>
        <p:spPr bwMode="auto">
          <a:xfrm>
            <a:off x="7395173" y="325132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8" name="Oval 127">
            <a:extLst>
              <a:ext uri="{FF2B5EF4-FFF2-40B4-BE49-F238E27FC236}">
                <a16:creationId xmlns:a16="http://schemas.microsoft.com/office/drawing/2014/main" id="{5A4A5624-5444-4AC4-9525-FBAEB5348B6F}"/>
              </a:ext>
            </a:extLst>
          </p:cNvPr>
          <p:cNvSpPr/>
          <p:nvPr/>
        </p:nvSpPr>
        <p:spPr bwMode="auto">
          <a:xfrm>
            <a:off x="10307701" y="481137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9" name="Oval 128">
            <a:extLst>
              <a:ext uri="{FF2B5EF4-FFF2-40B4-BE49-F238E27FC236}">
                <a16:creationId xmlns:a16="http://schemas.microsoft.com/office/drawing/2014/main" id="{443A113B-566B-424C-A07B-439FCEFF6393}"/>
              </a:ext>
            </a:extLst>
          </p:cNvPr>
          <p:cNvSpPr/>
          <p:nvPr/>
        </p:nvSpPr>
        <p:spPr bwMode="auto">
          <a:xfrm>
            <a:off x="7530512" y="33866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0" name="Oval 129">
            <a:extLst>
              <a:ext uri="{FF2B5EF4-FFF2-40B4-BE49-F238E27FC236}">
                <a16:creationId xmlns:a16="http://schemas.microsoft.com/office/drawing/2014/main" id="{5C6A9A08-3238-4B0C-AB66-F868FC63E967}"/>
              </a:ext>
            </a:extLst>
          </p:cNvPr>
          <p:cNvSpPr/>
          <p:nvPr/>
        </p:nvSpPr>
        <p:spPr bwMode="auto">
          <a:xfrm>
            <a:off x="6095611" y="202437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1" name="Oval 130">
            <a:extLst>
              <a:ext uri="{FF2B5EF4-FFF2-40B4-BE49-F238E27FC236}">
                <a16:creationId xmlns:a16="http://schemas.microsoft.com/office/drawing/2014/main" id="{CDBE18BE-5B00-4D47-BE18-C3891EE08EC0}"/>
              </a:ext>
            </a:extLst>
          </p:cNvPr>
          <p:cNvSpPr/>
          <p:nvPr/>
        </p:nvSpPr>
        <p:spPr bwMode="auto">
          <a:xfrm>
            <a:off x="6042649" y="215461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2" name="Oval 131">
            <a:extLst>
              <a:ext uri="{FF2B5EF4-FFF2-40B4-BE49-F238E27FC236}">
                <a16:creationId xmlns:a16="http://schemas.microsoft.com/office/drawing/2014/main" id="{241C1609-6C23-479D-8133-DC07B1357BD8}"/>
              </a:ext>
            </a:extLst>
          </p:cNvPr>
          <p:cNvSpPr/>
          <p:nvPr/>
        </p:nvSpPr>
        <p:spPr bwMode="auto">
          <a:xfrm>
            <a:off x="2765410" y="292990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3" name="Oval 132">
            <a:extLst>
              <a:ext uri="{FF2B5EF4-FFF2-40B4-BE49-F238E27FC236}">
                <a16:creationId xmlns:a16="http://schemas.microsoft.com/office/drawing/2014/main" id="{187BE6F2-6C65-47AF-9BAF-7AE32EFE1FD4}"/>
              </a:ext>
            </a:extLst>
          </p:cNvPr>
          <p:cNvSpPr/>
          <p:nvPr/>
        </p:nvSpPr>
        <p:spPr bwMode="auto">
          <a:xfrm>
            <a:off x="2773406" y="2714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4" name="Oval 133">
            <a:extLst>
              <a:ext uri="{FF2B5EF4-FFF2-40B4-BE49-F238E27FC236}">
                <a16:creationId xmlns:a16="http://schemas.microsoft.com/office/drawing/2014/main" id="{89D16748-EF69-444F-8B59-53EC5CD065FC}"/>
              </a:ext>
            </a:extLst>
          </p:cNvPr>
          <p:cNvSpPr/>
          <p:nvPr/>
        </p:nvSpPr>
        <p:spPr bwMode="auto">
          <a:xfrm>
            <a:off x="9195476" y="27439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5" name="Oval 134">
            <a:extLst>
              <a:ext uri="{FF2B5EF4-FFF2-40B4-BE49-F238E27FC236}">
                <a16:creationId xmlns:a16="http://schemas.microsoft.com/office/drawing/2014/main" id="{3B3C20D6-7565-438E-95AD-71D12A7B266A}"/>
              </a:ext>
            </a:extLst>
          </p:cNvPr>
          <p:cNvSpPr/>
          <p:nvPr/>
        </p:nvSpPr>
        <p:spPr bwMode="auto">
          <a:xfrm>
            <a:off x="9093258" y="304980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6" name="Oval 135">
            <a:extLst>
              <a:ext uri="{FF2B5EF4-FFF2-40B4-BE49-F238E27FC236}">
                <a16:creationId xmlns:a16="http://schemas.microsoft.com/office/drawing/2014/main" id="{18B69489-0AFD-49AF-AB67-441943B82C42}"/>
              </a:ext>
            </a:extLst>
          </p:cNvPr>
          <p:cNvSpPr/>
          <p:nvPr/>
        </p:nvSpPr>
        <p:spPr bwMode="auto">
          <a:xfrm>
            <a:off x="6226221" y="211779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7" name="Oval 136">
            <a:extLst>
              <a:ext uri="{FF2B5EF4-FFF2-40B4-BE49-F238E27FC236}">
                <a16:creationId xmlns:a16="http://schemas.microsoft.com/office/drawing/2014/main" id="{2510B0C3-F484-4B90-A9D0-9BF6C4C2A964}"/>
              </a:ext>
            </a:extLst>
          </p:cNvPr>
          <p:cNvSpPr/>
          <p:nvPr/>
        </p:nvSpPr>
        <p:spPr bwMode="auto">
          <a:xfrm>
            <a:off x="6188436" y="2272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8" name="Oval 137">
            <a:extLst>
              <a:ext uri="{FF2B5EF4-FFF2-40B4-BE49-F238E27FC236}">
                <a16:creationId xmlns:a16="http://schemas.microsoft.com/office/drawing/2014/main" id="{0EBE05C7-BF63-4AD5-B115-7604B7011B70}"/>
              </a:ext>
            </a:extLst>
          </p:cNvPr>
          <p:cNvSpPr/>
          <p:nvPr/>
        </p:nvSpPr>
        <p:spPr bwMode="auto">
          <a:xfrm>
            <a:off x="3434358" y="286706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9" name="Oval 138">
            <a:extLst>
              <a:ext uri="{FF2B5EF4-FFF2-40B4-BE49-F238E27FC236}">
                <a16:creationId xmlns:a16="http://schemas.microsoft.com/office/drawing/2014/main" id="{5C3F90B6-0CCC-4A0C-8B36-A5446B157D2F}"/>
              </a:ext>
            </a:extLst>
          </p:cNvPr>
          <p:cNvSpPr/>
          <p:nvPr/>
        </p:nvSpPr>
        <p:spPr bwMode="auto">
          <a:xfrm>
            <a:off x="3535236" y="274006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0" name="Oval 139">
            <a:extLst>
              <a:ext uri="{FF2B5EF4-FFF2-40B4-BE49-F238E27FC236}">
                <a16:creationId xmlns:a16="http://schemas.microsoft.com/office/drawing/2014/main" id="{26DFD8BD-C856-4D62-8FB9-9347C47B385E}"/>
              </a:ext>
            </a:extLst>
          </p:cNvPr>
          <p:cNvSpPr/>
          <p:nvPr/>
        </p:nvSpPr>
        <p:spPr bwMode="auto">
          <a:xfrm>
            <a:off x="10029242" y="484322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1" name="Oval 140">
            <a:extLst>
              <a:ext uri="{FF2B5EF4-FFF2-40B4-BE49-F238E27FC236}">
                <a16:creationId xmlns:a16="http://schemas.microsoft.com/office/drawing/2014/main" id="{7C038802-9D84-42EF-8D58-664315B24743}"/>
              </a:ext>
            </a:extLst>
          </p:cNvPr>
          <p:cNvSpPr/>
          <p:nvPr/>
        </p:nvSpPr>
        <p:spPr bwMode="auto">
          <a:xfrm>
            <a:off x="2586746" y="253859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22187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54"/>
                                        </p:tgtEl>
                                        <p:attrNameLst>
                                          <p:attrName>style.visibility</p:attrName>
                                        </p:attrNameLst>
                                      </p:cBhvr>
                                      <p:to>
                                        <p:strVal val="visible"/>
                                      </p:to>
                                    </p:set>
                                    <p:anim calcmode="lin" valueType="num">
                                      <p:cBhvr>
                                        <p:cTn id="10" dur="500" fill="hold"/>
                                        <p:tgtEl>
                                          <p:spTgt spid="54"/>
                                        </p:tgtEl>
                                        <p:attrNameLst>
                                          <p:attrName>ppt_w</p:attrName>
                                        </p:attrNameLst>
                                      </p:cBhvr>
                                      <p:tavLst>
                                        <p:tav tm="0">
                                          <p:val>
                                            <p:fltVal val="0"/>
                                          </p:val>
                                        </p:tav>
                                        <p:tav tm="100000">
                                          <p:val>
                                            <p:strVal val="#ppt_w"/>
                                          </p:val>
                                        </p:tav>
                                      </p:tavLst>
                                    </p:anim>
                                    <p:anim calcmode="lin" valueType="num">
                                      <p:cBhvr>
                                        <p:cTn id="11" dur="500" fill="hold"/>
                                        <p:tgtEl>
                                          <p:spTgt spid="54"/>
                                        </p:tgtEl>
                                        <p:attrNameLst>
                                          <p:attrName>ppt_h</p:attrName>
                                        </p:attrNameLst>
                                      </p:cBhvr>
                                      <p:tavLst>
                                        <p:tav tm="0">
                                          <p:val>
                                            <p:fltVal val="0"/>
                                          </p:val>
                                        </p:tav>
                                        <p:tav tm="100000">
                                          <p:val>
                                            <p:strVal val="#ppt_h"/>
                                          </p:val>
                                        </p:tav>
                                      </p:tavLst>
                                    </p:anim>
                                    <p:animEffect transition="in" filter="fade">
                                      <p:cBhvr>
                                        <p:cTn id="12" dur="500"/>
                                        <p:tgtEl>
                                          <p:spTgt spid="54"/>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500" fill="hold"/>
                                        <p:tgtEl>
                                          <p:spTgt spid="55"/>
                                        </p:tgtEl>
                                        <p:attrNameLst>
                                          <p:attrName>ppt_w</p:attrName>
                                        </p:attrNameLst>
                                      </p:cBhvr>
                                      <p:tavLst>
                                        <p:tav tm="0">
                                          <p:val>
                                            <p:fltVal val="0"/>
                                          </p:val>
                                        </p:tav>
                                        <p:tav tm="100000">
                                          <p:val>
                                            <p:strVal val="#ppt_w"/>
                                          </p:val>
                                        </p:tav>
                                      </p:tavLst>
                                    </p:anim>
                                    <p:anim calcmode="lin" valueType="num">
                                      <p:cBhvr>
                                        <p:cTn id="16" dur="500" fill="hold"/>
                                        <p:tgtEl>
                                          <p:spTgt spid="55"/>
                                        </p:tgtEl>
                                        <p:attrNameLst>
                                          <p:attrName>ppt_h</p:attrName>
                                        </p:attrNameLst>
                                      </p:cBhvr>
                                      <p:tavLst>
                                        <p:tav tm="0">
                                          <p:val>
                                            <p:fltVal val="0"/>
                                          </p:val>
                                        </p:tav>
                                        <p:tav tm="100000">
                                          <p:val>
                                            <p:strVal val="#ppt_h"/>
                                          </p:val>
                                        </p:tav>
                                      </p:tavLst>
                                    </p:anim>
                                    <p:animEffect transition="in" filter="fade">
                                      <p:cBhvr>
                                        <p:cTn id="17" dur="500"/>
                                        <p:tgtEl>
                                          <p:spTgt spid="5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53" presetClass="entr" presetSubtype="16" fill="hold" grpId="0" nodeType="withEffect">
                                  <p:stCondLst>
                                    <p:cond delay="150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53" presetClass="entr" presetSubtype="16" fill="hold" grpId="0" nodeType="withEffect">
                                  <p:stCondLst>
                                    <p:cond delay="125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animEffect transition="in" filter="fade">
                                      <p:cBhvr>
                                        <p:cTn id="47" dur="500"/>
                                        <p:tgtEl>
                                          <p:spTgt spid="61"/>
                                        </p:tgtEl>
                                      </p:cBhvr>
                                    </p:animEffect>
                                  </p:childTnLst>
                                </p:cTn>
                              </p:par>
                              <p:par>
                                <p:cTn id="48" presetID="53" presetClass="entr" presetSubtype="16" fill="hold" grpId="0" nodeType="withEffect">
                                  <p:stCondLst>
                                    <p:cond delay="75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p:cTn id="55" dur="500" fill="hold"/>
                                        <p:tgtEl>
                                          <p:spTgt spid="90"/>
                                        </p:tgtEl>
                                        <p:attrNameLst>
                                          <p:attrName>ppt_w</p:attrName>
                                        </p:attrNameLst>
                                      </p:cBhvr>
                                      <p:tavLst>
                                        <p:tav tm="0">
                                          <p:val>
                                            <p:fltVal val="0"/>
                                          </p:val>
                                        </p:tav>
                                        <p:tav tm="100000">
                                          <p:val>
                                            <p:strVal val="#ppt_w"/>
                                          </p:val>
                                        </p:tav>
                                      </p:tavLst>
                                    </p:anim>
                                    <p:anim calcmode="lin" valueType="num">
                                      <p:cBhvr>
                                        <p:cTn id="56" dur="500" fill="hold"/>
                                        <p:tgtEl>
                                          <p:spTgt spid="90"/>
                                        </p:tgtEl>
                                        <p:attrNameLst>
                                          <p:attrName>ppt_h</p:attrName>
                                        </p:attrNameLst>
                                      </p:cBhvr>
                                      <p:tavLst>
                                        <p:tav tm="0">
                                          <p:val>
                                            <p:fltVal val="0"/>
                                          </p:val>
                                        </p:tav>
                                        <p:tav tm="100000">
                                          <p:val>
                                            <p:strVal val="#ppt_h"/>
                                          </p:val>
                                        </p:tav>
                                      </p:tavLst>
                                    </p:anim>
                                    <p:animEffect transition="in" filter="fade">
                                      <p:cBhvr>
                                        <p:cTn id="57" dur="500"/>
                                        <p:tgtEl>
                                          <p:spTgt spid="90"/>
                                        </p:tgtEl>
                                      </p:cBhvr>
                                    </p:animEffect>
                                  </p:childTnLst>
                                </p:cTn>
                              </p:par>
                              <p:par>
                                <p:cTn id="58" presetID="53" presetClass="entr" presetSubtype="16" fill="hold" grpId="0" nodeType="withEffect">
                                  <p:stCondLst>
                                    <p:cond delay="750"/>
                                  </p:stCondLst>
                                  <p:childTnLst>
                                    <p:set>
                                      <p:cBhvr>
                                        <p:cTn id="59" dur="1" fill="hold">
                                          <p:stCondLst>
                                            <p:cond delay="0"/>
                                          </p:stCondLst>
                                        </p:cTn>
                                        <p:tgtEl>
                                          <p:spTgt spid="108"/>
                                        </p:tgtEl>
                                        <p:attrNameLst>
                                          <p:attrName>style.visibility</p:attrName>
                                        </p:attrNameLst>
                                      </p:cBhvr>
                                      <p:to>
                                        <p:strVal val="visible"/>
                                      </p:to>
                                    </p:set>
                                    <p:anim calcmode="lin" valueType="num">
                                      <p:cBhvr>
                                        <p:cTn id="60" dur="500" fill="hold"/>
                                        <p:tgtEl>
                                          <p:spTgt spid="108"/>
                                        </p:tgtEl>
                                        <p:attrNameLst>
                                          <p:attrName>ppt_w</p:attrName>
                                        </p:attrNameLst>
                                      </p:cBhvr>
                                      <p:tavLst>
                                        <p:tav tm="0">
                                          <p:val>
                                            <p:fltVal val="0"/>
                                          </p:val>
                                        </p:tav>
                                        <p:tav tm="100000">
                                          <p:val>
                                            <p:strVal val="#ppt_w"/>
                                          </p:val>
                                        </p:tav>
                                      </p:tavLst>
                                    </p:anim>
                                    <p:anim calcmode="lin" valueType="num">
                                      <p:cBhvr>
                                        <p:cTn id="61" dur="500" fill="hold"/>
                                        <p:tgtEl>
                                          <p:spTgt spid="108"/>
                                        </p:tgtEl>
                                        <p:attrNameLst>
                                          <p:attrName>ppt_h</p:attrName>
                                        </p:attrNameLst>
                                      </p:cBhvr>
                                      <p:tavLst>
                                        <p:tav tm="0">
                                          <p:val>
                                            <p:fltVal val="0"/>
                                          </p:val>
                                        </p:tav>
                                        <p:tav tm="100000">
                                          <p:val>
                                            <p:strVal val="#ppt_h"/>
                                          </p:val>
                                        </p:tav>
                                      </p:tavLst>
                                    </p:anim>
                                    <p:animEffect transition="in" filter="fade">
                                      <p:cBhvr>
                                        <p:cTn id="62" dur="500"/>
                                        <p:tgtEl>
                                          <p:spTgt spid="108"/>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anim calcmode="lin" valueType="num">
                                      <p:cBhvr>
                                        <p:cTn id="65" dur="500" fill="hold"/>
                                        <p:tgtEl>
                                          <p:spTgt spid="109"/>
                                        </p:tgtEl>
                                        <p:attrNameLst>
                                          <p:attrName>ppt_w</p:attrName>
                                        </p:attrNameLst>
                                      </p:cBhvr>
                                      <p:tavLst>
                                        <p:tav tm="0">
                                          <p:val>
                                            <p:fltVal val="0"/>
                                          </p:val>
                                        </p:tav>
                                        <p:tav tm="100000">
                                          <p:val>
                                            <p:strVal val="#ppt_w"/>
                                          </p:val>
                                        </p:tav>
                                      </p:tavLst>
                                    </p:anim>
                                    <p:anim calcmode="lin" valueType="num">
                                      <p:cBhvr>
                                        <p:cTn id="66" dur="500" fill="hold"/>
                                        <p:tgtEl>
                                          <p:spTgt spid="109"/>
                                        </p:tgtEl>
                                        <p:attrNameLst>
                                          <p:attrName>ppt_h</p:attrName>
                                        </p:attrNameLst>
                                      </p:cBhvr>
                                      <p:tavLst>
                                        <p:tav tm="0">
                                          <p:val>
                                            <p:fltVal val="0"/>
                                          </p:val>
                                        </p:tav>
                                        <p:tav tm="100000">
                                          <p:val>
                                            <p:strVal val="#ppt_h"/>
                                          </p:val>
                                        </p:tav>
                                      </p:tavLst>
                                    </p:anim>
                                    <p:animEffect transition="in" filter="fade">
                                      <p:cBhvr>
                                        <p:cTn id="67" dur="500"/>
                                        <p:tgtEl>
                                          <p:spTgt spid="109"/>
                                        </p:tgtEl>
                                      </p:cBhvr>
                                    </p:animEffect>
                                  </p:childTnLst>
                                </p:cTn>
                              </p:par>
                              <p:par>
                                <p:cTn id="68" presetID="53" presetClass="entr" presetSubtype="16" fill="hold" grpId="0" nodeType="withEffect">
                                  <p:stCondLst>
                                    <p:cond delay="1250"/>
                                  </p:stCondLst>
                                  <p:childTnLst>
                                    <p:set>
                                      <p:cBhvr>
                                        <p:cTn id="69" dur="1" fill="hold">
                                          <p:stCondLst>
                                            <p:cond delay="0"/>
                                          </p:stCondLst>
                                        </p:cTn>
                                        <p:tgtEl>
                                          <p:spTgt spid="110"/>
                                        </p:tgtEl>
                                        <p:attrNameLst>
                                          <p:attrName>style.visibility</p:attrName>
                                        </p:attrNameLst>
                                      </p:cBhvr>
                                      <p:to>
                                        <p:strVal val="visible"/>
                                      </p:to>
                                    </p:set>
                                    <p:anim calcmode="lin" valueType="num">
                                      <p:cBhvr>
                                        <p:cTn id="70" dur="500" fill="hold"/>
                                        <p:tgtEl>
                                          <p:spTgt spid="110"/>
                                        </p:tgtEl>
                                        <p:attrNameLst>
                                          <p:attrName>ppt_w</p:attrName>
                                        </p:attrNameLst>
                                      </p:cBhvr>
                                      <p:tavLst>
                                        <p:tav tm="0">
                                          <p:val>
                                            <p:fltVal val="0"/>
                                          </p:val>
                                        </p:tav>
                                        <p:tav tm="100000">
                                          <p:val>
                                            <p:strVal val="#ppt_w"/>
                                          </p:val>
                                        </p:tav>
                                      </p:tavLst>
                                    </p:anim>
                                    <p:anim calcmode="lin" valueType="num">
                                      <p:cBhvr>
                                        <p:cTn id="71" dur="500" fill="hold"/>
                                        <p:tgtEl>
                                          <p:spTgt spid="110"/>
                                        </p:tgtEl>
                                        <p:attrNameLst>
                                          <p:attrName>ppt_h</p:attrName>
                                        </p:attrNameLst>
                                      </p:cBhvr>
                                      <p:tavLst>
                                        <p:tav tm="0">
                                          <p:val>
                                            <p:fltVal val="0"/>
                                          </p:val>
                                        </p:tav>
                                        <p:tav tm="100000">
                                          <p:val>
                                            <p:strVal val="#ppt_h"/>
                                          </p:val>
                                        </p:tav>
                                      </p:tavLst>
                                    </p:anim>
                                    <p:animEffect transition="in" filter="fade">
                                      <p:cBhvr>
                                        <p:cTn id="72" dur="500"/>
                                        <p:tgtEl>
                                          <p:spTgt spid="11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p:cTn id="75" dur="500" fill="hold"/>
                                        <p:tgtEl>
                                          <p:spTgt spid="111"/>
                                        </p:tgtEl>
                                        <p:attrNameLst>
                                          <p:attrName>ppt_w</p:attrName>
                                        </p:attrNameLst>
                                      </p:cBhvr>
                                      <p:tavLst>
                                        <p:tav tm="0">
                                          <p:val>
                                            <p:fltVal val="0"/>
                                          </p:val>
                                        </p:tav>
                                        <p:tav tm="100000">
                                          <p:val>
                                            <p:strVal val="#ppt_w"/>
                                          </p:val>
                                        </p:tav>
                                      </p:tavLst>
                                    </p:anim>
                                    <p:anim calcmode="lin" valueType="num">
                                      <p:cBhvr>
                                        <p:cTn id="76" dur="500" fill="hold"/>
                                        <p:tgtEl>
                                          <p:spTgt spid="111"/>
                                        </p:tgtEl>
                                        <p:attrNameLst>
                                          <p:attrName>ppt_h</p:attrName>
                                        </p:attrNameLst>
                                      </p:cBhvr>
                                      <p:tavLst>
                                        <p:tav tm="0">
                                          <p:val>
                                            <p:fltVal val="0"/>
                                          </p:val>
                                        </p:tav>
                                        <p:tav tm="100000">
                                          <p:val>
                                            <p:strVal val="#ppt_h"/>
                                          </p:val>
                                        </p:tav>
                                      </p:tavLst>
                                    </p:anim>
                                    <p:animEffect transition="in" filter="fade">
                                      <p:cBhvr>
                                        <p:cTn id="77" dur="500"/>
                                        <p:tgtEl>
                                          <p:spTgt spid="111"/>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112"/>
                                        </p:tgtEl>
                                        <p:attrNameLst>
                                          <p:attrName>style.visibility</p:attrName>
                                        </p:attrNameLst>
                                      </p:cBhvr>
                                      <p:to>
                                        <p:strVal val="visible"/>
                                      </p:to>
                                    </p:set>
                                    <p:anim calcmode="lin" valueType="num">
                                      <p:cBhvr>
                                        <p:cTn id="80" dur="500" fill="hold"/>
                                        <p:tgtEl>
                                          <p:spTgt spid="112"/>
                                        </p:tgtEl>
                                        <p:attrNameLst>
                                          <p:attrName>ppt_w</p:attrName>
                                        </p:attrNameLst>
                                      </p:cBhvr>
                                      <p:tavLst>
                                        <p:tav tm="0">
                                          <p:val>
                                            <p:fltVal val="0"/>
                                          </p:val>
                                        </p:tav>
                                        <p:tav tm="100000">
                                          <p:val>
                                            <p:strVal val="#ppt_w"/>
                                          </p:val>
                                        </p:tav>
                                      </p:tavLst>
                                    </p:anim>
                                    <p:anim calcmode="lin" valueType="num">
                                      <p:cBhvr>
                                        <p:cTn id="81" dur="500" fill="hold"/>
                                        <p:tgtEl>
                                          <p:spTgt spid="112"/>
                                        </p:tgtEl>
                                        <p:attrNameLst>
                                          <p:attrName>ppt_h</p:attrName>
                                        </p:attrNameLst>
                                      </p:cBhvr>
                                      <p:tavLst>
                                        <p:tav tm="0">
                                          <p:val>
                                            <p:fltVal val="0"/>
                                          </p:val>
                                        </p:tav>
                                        <p:tav tm="100000">
                                          <p:val>
                                            <p:strVal val="#ppt_h"/>
                                          </p:val>
                                        </p:tav>
                                      </p:tavLst>
                                    </p:anim>
                                    <p:animEffect transition="in" filter="fade">
                                      <p:cBhvr>
                                        <p:cTn id="82" dur="500"/>
                                        <p:tgtEl>
                                          <p:spTgt spid="11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13"/>
                                        </p:tgtEl>
                                        <p:attrNameLst>
                                          <p:attrName>style.visibility</p:attrName>
                                        </p:attrNameLst>
                                      </p:cBhvr>
                                      <p:to>
                                        <p:strVal val="visible"/>
                                      </p:to>
                                    </p:set>
                                    <p:anim calcmode="lin" valueType="num">
                                      <p:cBhvr>
                                        <p:cTn id="85" dur="500" fill="hold"/>
                                        <p:tgtEl>
                                          <p:spTgt spid="113"/>
                                        </p:tgtEl>
                                        <p:attrNameLst>
                                          <p:attrName>ppt_w</p:attrName>
                                        </p:attrNameLst>
                                      </p:cBhvr>
                                      <p:tavLst>
                                        <p:tav tm="0">
                                          <p:val>
                                            <p:fltVal val="0"/>
                                          </p:val>
                                        </p:tav>
                                        <p:tav tm="100000">
                                          <p:val>
                                            <p:strVal val="#ppt_w"/>
                                          </p:val>
                                        </p:tav>
                                      </p:tavLst>
                                    </p:anim>
                                    <p:anim calcmode="lin" valueType="num">
                                      <p:cBhvr>
                                        <p:cTn id="86" dur="500" fill="hold"/>
                                        <p:tgtEl>
                                          <p:spTgt spid="113"/>
                                        </p:tgtEl>
                                        <p:attrNameLst>
                                          <p:attrName>ppt_h</p:attrName>
                                        </p:attrNameLst>
                                      </p:cBhvr>
                                      <p:tavLst>
                                        <p:tav tm="0">
                                          <p:val>
                                            <p:fltVal val="0"/>
                                          </p:val>
                                        </p:tav>
                                        <p:tav tm="100000">
                                          <p:val>
                                            <p:strVal val="#ppt_h"/>
                                          </p:val>
                                        </p:tav>
                                      </p:tavLst>
                                    </p:anim>
                                    <p:animEffect transition="in" filter="fade">
                                      <p:cBhvr>
                                        <p:cTn id="87" dur="500"/>
                                        <p:tgtEl>
                                          <p:spTgt spid="113"/>
                                        </p:tgtEl>
                                      </p:cBhvr>
                                    </p:animEffect>
                                  </p:childTnLst>
                                </p:cTn>
                              </p:par>
                              <p:par>
                                <p:cTn id="88" presetID="53" presetClass="entr" presetSubtype="16" fill="hold" grpId="0" nodeType="withEffect">
                                  <p:stCondLst>
                                    <p:cond delay="750"/>
                                  </p:stCondLst>
                                  <p:childTnLst>
                                    <p:set>
                                      <p:cBhvr>
                                        <p:cTn id="89" dur="1" fill="hold">
                                          <p:stCondLst>
                                            <p:cond delay="0"/>
                                          </p:stCondLst>
                                        </p:cTn>
                                        <p:tgtEl>
                                          <p:spTgt spid="114"/>
                                        </p:tgtEl>
                                        <p:attrNameLst>
                                          <p:attrName>style.visibility</p:attrName>
                                        </p:attrNameLst>
                                      </p:cBhvr>
                                      <p:to>
                                        <p:strVal val="visible"/>
                                      </p:to>
                                    </p:set>
                                    <p:anim calcmode="lin" valueType="num">
                                      <p:cBhvr>
                                        <p:cTn id="90" dur="500" fill="hold"/>
                                        <p:tgtEl>
                                          <p:spTgt spid="114"/>
                                        </p:tgtEl>
                                        <p:attrNameLst>
                                          <p:attrName>ppt_w</p:attrName>
                                        </p:attrNameLst>
                                      </p:cBhvr>
                                      <p:tavLst>
                                        <p:tav tm="0">
                                          <p:val>
                                            <p:fltVal val="0"/>
                                          </p:val>
                                        </p:tav>
                                        <p:tav tm="100000">
                                          <p:val>
                                            <p:strVal val="#ppt_w"/>
                                          </p:val>
                                        </p:tav>
                                      </p:tavLst>
                                    </p:anim>
                                    <p:anim calcmode="lin" valueType="num">
                                      <p:cBhvr>
                                        <p:cTn id="91" dur="500" fill="hold"/>
                                        <p:tgtEl>
                                          <p:spTgt spid="114"/>
                                        </p:tgtEl>
                                        <p:attrNameLst>
                                          <p:attrName>ppt_h</p:attrName>
                                        </p:attrNameLst>
                                      </p:cBhvr>
                                      <p:tavLst>
                                        <p:tav tm="0">
                                          <p:val>
                                            <p:fltVal val="0"/>
                                          </p:val>
                                        </p:tav>
                                        <p:tav tm="100000">
                                          <p:val>
                                            <p:strVal val="#ppt_h"/>
                                          </p:val>
                                        </p:tav>
                                      </p:tavLst>
                                    </p:anim>
                                    <p:animEffect transition="in" filter="fade">
                                      <p:cBhvr>
                                        <p:cTn id="92" dur="500"/>
                                        <p:tgtEl>
                                          <p:spTgt spid="114"/>
                                        </p:tgtEl>
                                      </p:cBhvr>
                                    </p:animEffect>
                                  </p:childTnLst>
                                </p:cTn>
                              </p:par>
                              <p:par>
                                <p:cTn id="93" presetID="53" presetClass="entr" presetSubtype="16" fill="hold" grpId="0"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16"/>
                                        </p:tgtEl>
                                        <p:attrNameLst>
                                          <p:attrName>style.visibility</p:attrName>
                                        </p:attrNameLst>
                                      </p:cBhvr>
                                      <p:to>
                                        <p:strVal val="visible"/>
                                      </p:to>
                                    </p:set>
                                    <p:anim calcmode="lin" valueType="num">
                                      <p:cBhvr>
                                        <p:cTn id="100" dur="500" fill="hold"/>
                                        <p:tgtEl>
                                          <p:spTgt spid="116"/>
                                        </p:tgtEl>
                                        <p:attrNameLst>
                                          <p:attrName>ppt_w</p:attrName>
                                        </p:attrNameLst>
                                      </p:cBhvr>
                                      <p:tavLst>
                                        <p:tav tm="0">
                                          <p:val>
                                            <p:fltVal val="0"/>
                                          </p:val>
                                        </p:tav>
                                        <p:tav tm="100000">
                                          <p:val>
                                            <p:strVal val="#ppt_w"/>
                                          </p:val>
                                        </p:tav>
                                      </p:tavLst>
                                    </p:anim>
                                    <p:anim calcmode="lin" valueType="num">
                                      <p:cBhvr>
                                        <p:cTn id="101" dur="500" fill="hold"/>
                                        <p:tgtEl>
                                          <p:spTgt spid="116"/>
                                        </p:tgtEl>
                                        <p:attrNameLst>
                                          <p:attrName>ppt_h</p:attrName>
                                        </p:attrNameLst>
                                      </p:cBhvr>
                                      <p:tavLst>
                                        <p:tav tm="0">
                                          <p:val>
                                            <p:fltVal val="0"/>
                                          </p:val>
                                        </p:tav>
                                        <p:tav tm="100000">
                                          <p:val>
                                            <p:strVal val="#ppt_h"/>
                                          </p:val>
                                        </p:tav>
                                      </p:tavLst>
                                    </p:anim>
                                    <p:animEffect transition="in" filter="fade">
                                      <p:cBhvr>
                                        <p:cTn id="102" dur="500"/>
                                        <p:tgtEl>
                                          <p:spTgt spid="116"/>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17"/>
                                        </p:tgtEl>
                                        <p:attrNameLst>
                                          <p:attrName>style.visibility</p:attrName>
                                        </p:attrNameLst>
                                      </p:cBhvr>
                                      <p:to>
                                        <p:strVal val="visible"/>
                                      </p:to>
                                    </p:set>
                                    <p:anim calcmode="lin" valueType="num">
                                      <p:cBhvr>
                                        <p:cTn id="105" dur="500" fill="hold"/>
                                        <p:tgtEl>
                                          <p:spTgt spid="117"/>
                                        </p:tgtEl>
                                        <p:attrNameLst>
                                          <p:attrName>ppt_w</p:attrName>
                                        </p:attrNameLst>
                                      </p:cBhvr>
                                      <p:tavLst>
                                        <p:tav tm="0">
                                          <p:val>
                                            <p:fltVal val="0"/>
                                          </p:val>
                                        </p:tav>
                                        <p:tav tm="100000">
                                          <p:val>
                                            <p:strVal val="#ppt_w"/>
                                          </p:val>
                                        </p:tav>
                                      </p:tavLst>
                                    </p:anim>
                                    <p:anim calcmode="lin" valueType="num">
                                      <p:cBhvr>
                                        <p:cTn id="106" dur="500" fill="hold"/>
                                        <p:tgtEl>
                                          <p:spTgt spid="117"/>
                                        </p:tgtEl>
                                        <p:attrNameLst>
                                          <p:attrName>ppt_h</p:attrName>
                                        </p:attrNameLst>
                                      </p:cBhvr>
                                      <p:tavLst>
                                        <p:tav tm="0">
                                          <p:val>
                                            <p:fltVal val="0"/>
                                          </p:val>
                                        </p:tav>
                                        <p:tav tm="100000">
                                          <p:val>
                                            <p:strVal val="#ppt_h"/>
                                          </p:val>
                                        </p:tav>
                                      </p:tavLst>
                                    </p:anim>
                                    <p:animEffect transition="in" filter="fade">
                                      <p:cBhvr>
                                        <p:cTn id="107" dur="500"/>
                                        <p:tgtEl>
                                          <p:spTgt spid="117"/>
                                        </p:tgtEl>
                                      </p:cBhvr>
                                    </p:animEffect>
                                  </p:childTnLst>
                                </p:cTn>
                              </p:par>
                              <p:par>
                                <p:cTn id="108" presetID="53" presetClass="entr" presetSubtype="16" fill="hold" grpId="0" nodeType="withEffect">
                                  <p:stCondLst>
                                    <p:cond delay="750"/>
                                  </p:stCondLst>
                                  <p:childTnLst>
                                    <p:set>
                                      <p:cBhvr>
                                        <p:cTn id="109" dur="1" fill="hold">
                                          <p:stCondLst>
                                            <p:cond delay="0"/>
                                          </p:stCondLst>
                                        </p:cTn>
                                        <p:tgtEl>
                                          <p:spTgt spid="118"/>
                                        </p:tgtEl>
                                        <p:attrNameLst>
                                          <p:attrName>style.visibility</p:attrName>
                                        </p:attrNameLst>
                                      </p:cBhvr>
                                      <p:to>
                                        <p:strVal val="visible"/>
                                      </p:to>
                                    </p:set>
                                    <p:anim calcmode="lin" valueType="num">
                                      <p:cBhvr>
                                        <p:cTn id="110" dur="500" fill="hold"/>
                                        <p:tgtEl>
                                          <p:spTgt spid="118"/>
                                        </p:tgtEl>
                                        <p:attrNameLst>
                                          <p:attrName>ppt_w</p:attrName>
                                        </p:attrNameLst>
                                      </p:cBhvr>
                                      <p:tavLst>
                                        <p:tav tm="0">
                                          <p:val>
                                            <p:fltVal val="0"/>
                                          </p:val>
                                        </p:tav>
                                        <p:tav tm="100000">
                                          <p:val>
                                            <p:strVal val="#ppt_w"/>
                                          </p:val>
                                        </p:tav>
                                      </p:tavLst>
                                    </p:anim>
                                    <p:anim calcmode="lin" valueType="num">
                                      <p:cBhvr>
                                        <p:cTn id="111" dur="500" fill="hold"/>
                                        <p:tgtEl>
                                          <p:spTgt spid="118"/>
                                        </p:tgtEl>
                                        <p:attrNameLst>
                                          <p:attrName>ppt_h</p:attrName>
                                        </p:attrNameLst>
                                      </p:cBhvr>
                                      <p:tavLst>
                                        <p:tav tm="0">
                                          <p:val>
                                            <p:fltVal val="0"/>
                                          </p:val>
                                        </p:tav>
                                        <p:tav tm="100000">
                                          <p:val>
                                            <p:strVal val="#ppt_h"/>
                                          </p:val>
                                        </p:tav>
                                      </p:tavLst>
                                    </p:anim>
                                    <p:animEffect transition="in" filter="fade">
                                      <p:cBhvr>
                                        <p:cTn id="112" dur="500"/>
                                        <p:tgtEl>
                                          <p:spTgt spid="118"/>
                                        </p:tgtEl>
                                      </p:cBhvr>
                                    </p:animEffect>
                                  </p:childTnLst>
                                </p:cTn>
                              </p:par>
                              <p:par>
                                <p:cTn id="113" presetID="53" presetClass="entr" presetSubtype="16" fill="hold" grpId="0" nodeType="withEffect">
                                  <p:stCondLst>
                                    <p:cond delay="250"/>
                                  </p:stCondLst>
                                  <p:childTnLst>
                                    <p:set>
                                      <p:cBhvr>
                                        <p:cTn id="114" dur="1" fill="hold">
                                          <p:stCondLst>
                                            <p:cond delay="0"/>
                                          </p:stCondLst>
                                        </p:cTn>
                                        <p:tgtEl>
                                          <p:spTgt spid="119"/>
                                        </p:tgtEl>
                                        <p:attrNameLst>
                                          <p:attrName>style.visibility</p:attrName>
                                        </p:attrNameLst>
                                      </p:cBhvr>
                                      <p:to>
                                        <p:strVal val="visible"/>
                                      </p:to>
                                    </p:set>
                                    <p:anim calcmode="lin" valueType="num">
                                      <p:cBhvr>
                                        <p:cTn id="115" dur="500" fill="hold"/>
                                        <p:tgtEl>
                                          <p:spTgt spid="119"/>
                                        </p:tgtEl>
                                        <p:attrNameLst>
                                          <p:attrName>ppt_w</p:attrName>
                                        </p:attrNameLst>
                                      </p:cBhvr>
                                      <p:tavLst>
                                        <p:tav tm="0">
                                          <p:val>
                                            <p:fltVal val="0"/>
                                          </p:val>
                                        </p:tav>
                                        <p:tav tm="100000">
                                          <p:val>
                                            <p:strVal val="#ppt_w"/>
                                          </p:val>
                                        </p:tav>
                                      </p:tavLst>
                                    </p:anim>
                                    <p:anim calcmode="lin" valueType="num">
                                      <p:cBhvr>
                                        <p:cTn id="116" dur="500" fill="hold"/>
                                        <p:tgtEl>
                                          <p:spTgt spid="119"/>
                                        </p:tgtEl>
                                        <p:attrNameLst>
                                          <p:attrName>ppt_h</p:attrName>
                                        </p:attrNameLst>
                                      </p:cBhvr>
                                      <p:tavLst>
                                        <p:tav tm="0">
                                          <p:val>
                                            <p:fltVal val="0"/>
                                          </p:val>
                                        </p:tav>
                                        <p:tav tm="100000">
                                          <p:val>
                                            <p:strVal val="#ppt_h"/>
                                          </p:val>
                                        </p:tav>
                                      </p:tavLst>
                                    </p:anim>
                                    <p:animEffect transition="in" filter="fade">
                                      <p:cBhvr>
                                        <p:cTn id="117" dur="500"/>
                                        <p:tgtEl>
                                          <p:spTgt spid="119"/>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20"/>
                                        </p:tgtEl>
                                        <p:attrNameLst>
                                          <p:attrName>style.visibility</p:attrName>
                                        </p:attrNameLst>
                                      </p:cBhvr>
                                      <p:to>
                                        <p:strVal val="visible"/>
                                      </p:to>
                                    </p:set>
                                    <p:anim calcmode="lin" valueType="num">
                                      <p:cBhvr>
                                        <p:cTn id="120" dur="500" fill="hold"/>
                                        <p:tgtEl>
                                          <p:spTgt spid="120"/>
                                        </p:tgtEl>
                                        <p:attrNameLst>
                                          <p:attrName>ppt_w</p:attrName>
                                        </p:attrNameLst>
                                      </p:cBhvr>
                                      <p:tavLst>
                                        <p:tav tm="0">
                                          <p:val>
                                            <p:fltVal val="0"/>
                                          </p:val>
                                        </p:tav>
                                        <p:tav tm="100000">
                                          <p:val>
                                            <p:strVal val="#ppt_w"/>
                                          </p:val>
                                        </p:tav>
                                      </p:tavLst>
                                    </p:anim>
                                    <p:anim calcmode="lin" valueType="num">
                                      <p:cBhvr>
                                        <p:cTn id="121" dur="500" fill="hold"/>
                                        <p:tgtEl>
                                          <p:spTgt spid="120"/>
                                        </p:tgtEl>
                                        <p:attrNameLst>
                                          <p:attrName>ppt_h</p:attrName>
                                        </p:attrNameLst>
                                      </p:cBhvr>
                                      <p:tavLst>
                                        <p:tav tm="0">
                                          <p:val>
                                            <p:fltVal val="0"/>
                                          </p:val>
                                        </p:tav>
                                        <p:tav tm="100000">
                                          <p:val>
                                            <p:strVal val="#ppt_h"/>
                                          </p:val>
                                        </p:tav>
                                      </p:tavLst>
                                    </p:anim>
                                    <p:animEffect transition="in" filter="fade">
                                      <p:cBhvr>
                                        <p:cTn id="122" dur="500"/>
                                        <p:tgtEl>
                                          <p:spTgt spid="120"/>
                                        </p:tgtEl>
                                      </p:cBhvr>
                                    </p:animEffect>
                                  </p:childTnLst>
                                </p:cTn>
                              </p:par>
                              <p:par>
                                <p:cTn id="123" presetID="53" presetClass="entr" presetSubtype="16" fill="hold" grpId="0" nodeType="withEffect">
                                  <p:stCondLst>
                                    <p:cond delay="250"/>
                                  </p:stCondLst>
                                  <p:childTnLst>
                                    <p:set>
                                      <p:cBhvr>
                                        <p:cTn id="124" dur="1" fill="hold">
                                          <p:stCondLst>
                                            <p:cond delay="0"/>
                                          </p:stCondLst>
                                        </p:cTn>
                                        <p:tgtEl>
                                          <p:spTgt spid="121"/>
                                        </p:tgtEl>
                                        <p:attrNameLst>
                                          <p:attrName>style.visibility</p:attrName>
                                        </p:attrNameLst>
                                      </p:cBhvr>
                                      <p:to>
                                        <p:strVal val="visible"/>
                                      </p:to>
                                    </p:set>
                                    <p:anim calcmode="lin" valueType="num">
                                      <p:cBhvr>
                                        <p:cTn id="125" dur="500" fill="hold"/>
                                        <p:tgtEl>
                                          <p:spTgt spid="121"/>
                                        </p:tgtEl>
                                        <p:attrNameLst>
                                          <p:attrName>ppt_w</p:attrName>
                                        </p:attrNameLst>
                                      </p:cBhvr>
                                      <p:tavLst>
                                        <p:tav tm="0">
                                          <p:val>
                                            <p:fltVal val="0"/>
                                          </p:val>
                                        </p:tav>
                                        <p:tav tm="100000">
                                          <p:val>
                                            <p:strVal val="#ppt_w"/>
                                          </p:val>
                                        </p:tav>
                                      </p:tavLst>
                                    </p:anim>
                                    <p:anim calcmode="lin" valueType="num">
                                      <p:cBhvr>
                                        <p:cTn id="126" dur="500" fill="hold"/>
                                        <p:tgtEl>
                                          <p:spTgt spid="121"/>
                                        </p:tgtEl>
                                        <p:attrNameLst>
                                          <p:attrName>ppt_h</p:attrName>
                                        </p:attrNameLst>
                                      </p:cBhvr>
                                      <p:tavLst>
                                        <p:tav tm="0">
                                          <p:val>
                                            <p:fltVal val="0"/>
                                          </p:val>
                                        </p:tav>
                                        <p:tav tm="100000">
                                          <p:val>
                                            <p:strVal val="#ppt_h"/>
                                          </p:val>
                                        </p:tav>
                                      </p:tavLst>
                                    </p:anim>
                                    <p:animEffect transition="in" filter="fade">
                                      <p:cBhvr>
                                        <p:cTn id="127" dur="500"/>
                                        <p:tgtEl>
                                          <p:spTgt spid="121"/>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 calcmode="lin" valueType="num">
                                      <p:cBhvr>
                                        <p:cTn id="130" dur="500" fill="hold"/>
                                        <p:tgtEl>
                                          <p:spTgt spid="122"/>
                                        </p:tgtEl>
                                        <p:attrNameLst>
                                          <p:attrName>ppt_w</p:attrName>
                                        </p:attrNameLst>
                                      </p:cBhvr>
                                      <p:tavLst>
                                        <p:tav tm="0">
                                          <p:val>
                                            <p:fltVal val="0"/>
                                          </p:val>
                                        </p:tav>
                                        <p:tav tm="100000">
                                          <p:val>
                                            <p:strVal val="#ppt_w"/>
                                          </p:val>
                                        </p:tav>
                                      </p:tavLst>
                                    </p:anim>
                                    <p:anim calcmode="lin" valueType="num">
                                      <p:cBhvr>
                                        <p:cTn id="131" dur="500" fill="hold"/>
                                        <p:tgtEl>
                                          <p:spTgt spid="122"/>
                                        </p:tgtEl>
                                        <p:attrNameLst>
                                          <p:attrName>ppt_h</p:attrName>
                                        </p:attrNameLst>
                                      </p:cBhvr>
                                      <p:tavLst>
                                        <p:tav tm="0">
                                          <p:val>
                                            <p:fltVal val="0"/>
                                          </p:val>
                                        </p:tav>
                                        <p:tav tm="100000">
                                          <p:val>
                                            <p:strVal val="#ppt_h"/>
                                          </p:val>
                                        </p:tav>
                                      </p:tavLst>
                                    </p:anim>
                                    <p:animEffect transition="in" filter="fade">
                                      <p:cBhvr>
                                        <p:cTn id="132" dur="500"/>
                                        <p:tgtEl>
                                          <p:spTgt spid="122"/>
                                        </p:tgtEl>
                                      </p:cBhvr>
                                    </p:animEffect>
                                  </p:childTnLst>
                                </p:cTn>
                              </p:par>
                              <p:par>
                                <p:cTn id="133" presetID="53" presetClass="entr" presetSubtype="16" fill="hold" grpId="0" nodeType="withEffect">
                                  <p:stCondLst>
                                    <p:cond delay="250"/>
                                  </p:stCondLst>
                                  <p:childTnLst>
                                    <p:set>
                                      <p:cBhvr>
                                        <p:cTn id="134" dur="1" fill="hold">
                                          <p:stCondLst>
                                            <p:cond delay="0"/>
                                          </p:stCondLst>
                                        </p:cTn>
                                        <p:tgtEl>
                                          <p:spTgt spid="123"/>
                                        </p:tgtEl>
                                        <p:attrNameLst>
                                          <p:attrName>style.visibility</p:attrName>
                                        </p:attrNameLst>
                                      </p:cBhvr>
                                      <p:to>
                                        <p:strVal val="visible"/>
                                      </p:to>
                                    </p:set>
                                    <p:anim calcmode="lin" valueType="num">
                                      <p:cBhvr>
                                        <p:cTn id="135" dur="500" fill="hold"/>
                                        <p:tgtEl>
                                          <p:spTgt spid="123"/>
                                        </p:tgtEl>
                                        <p:attrNameLst>
                                          <p:attrName>ppt_w</p:attrName>
                                        </p:attrNameLst>
                                      </p:cBhvr>
                                      <p:tavLst>
                                        <p:tav tm="0">
                                          <p:val>
                                            <p:fltVal val="0"/>
                                          </p:val>
                                        </p:tav>
                                        <p:tav tm="100000">
                                          <p:val>
                                            <p:strVal val="#ppt_w"/>
                                          </p:val>
                                        </p:tav>
                                      </p:tavLst>
                                    </p:anim>
                                    <p:anim calcmode="lin" valueType="num">
                                      <p:cBhvr>
                                        <p:cTn id="136" dur="500" fill="hold"/>
                                        <p:tgtEl>
                                          <p:spTgt spid="123"/>
                                        </p:tgtEl>
                                        <p:attrNameLst>
                                          <p:attrName>ppt_h</p:attrName>
                                        </p:attrNameLst>
                                      </p:cBhvr>
                                      <p:tavLst>
                                        <p:tav tm="0">
                                          <p:val>
                                            <p:fltVal val="0"/>
                                          </p:val>
                                        </p:tav>
                                        <p:tav tm="100000">
                                          <p:val>
                                            <p:strVal val="#ppt_h"/>
                                          </p:val>
                                        </p:tav>
                                      </p:tavLst>
                                    </p:anim>
                                    <p:animEffect transition="in" filter="fade">
                                      <p:cBhvr>
                                        <p:cTn id="137" dur="500"/>
                                        <p:tgtEl>
                                          <p:spTgt spid="123"/>
                                        </p:tgtEl>
                                      </p:cBhvr>
                                    </p:animEffect>
                                  </p:childTnLst>
                                </p:cTn>
                              </p:par>
                              <p:par>
                                <p:cTn id="138" presetID="53" presetClass="entr" presetSubtype="16" fill="hold" grpId="0" nodeType="withEffect">
                                  <p:stCondLst>
                                    <p:cond delay="750"/>
                                  </p:stCondLst>
                                  <p:childTnLst>
                                    <p:set>
                                      <p:cBhvr>
                                        <p:cTn id="139" dur="1" fill="hold">
                                          <p:stCondLst>
                                            <p:cond delay="0"/>
                                          </p:stCondLst>
                                        </p:cTn>
                                        <p:tgtEl>
                                          <p:spTgt spid="124"/>
                                        </p:tgtEl>
                                        <p:attrNameLst>
                                          <p:attrName>style.visibility</p:attrName>
                                        </p:attrNameLst>
                                      </p:cBhvr>
                                      <p:to>
                                        <p:strVal val="visible"/>
                                      </p:to>
                                    </p:set>
                                    <p:anim calcmode="lin" valueType="num">
                                      <p:cBhvr>
                                        <p:cTn id="140" dur="500" fill="hold"/>
                                        <p:tgtEl>
                                          <p:spTgt spid="124"/>
                                        </p:tgtEl>
                                        <p:attrNameLst>
                                          <p:attrName>ppt_w</p:attrName>
                                        </p:attrNameLst>
                                      </p:cBhvr>
                                      <p:tavLst>
                                        <p:tav tm="0">
                                          <p:val>
                                            <p:fltVal val="0"/>
                                          </p:val>
                                        </p:tav>
                                        <p:tav tm="100000">
                                          <p:val>
                                            <p:strVal val="#ppt_w"/>
                                          </p:val>
                                        </p:tav>
                                      </p:tavLst>
                                    </p:anim>
                                    <p:anim calcmode="lin" valueType="num">
                                      <p:cBhvr>
                                        <p:cTn id="141" dur="500" fill="hold"/>
                                        <p:tgtEl>
                                          <p:spTgt spid="124"/>
                                        </p:tgtEl>
                                        <p:attrNameLst>
                                          <p:attrName>ppt_h</p:attrName>
                                        </p:attrNameLst>
                                      </p:cBhvr>
                                      <p:tavLst>
                                        <p:tav tm="0">
                                          <p:val>
                                            <p:fltVal val="0"/>
                                          </p:val>
                                        </p:tav>
                                        <p:tav tm="100000">
                                          <p:val>
                                            <p:strVal val="#ppt_h"/>
                                          </p:val>
                                        </p:tav>
                                      </p:tavLst>
                                    </p:anim>
                                    <p:animEffect transition="in" filter="fade">
                                      <p:cBhvr>
                                        <p:cTn id="142" dur="500"/>
                                        <p:tgtEl>
                                          <p:spTgt spid="124"/>
                                        </p:tgtEl>
                                      </p:cBhvr>
                                    </p:animEffect>
                                  </p:childTnLst>
                                </p:cTn>
                              </p:par>
                              <p:par>
                                <p:cTn id="143" presetID="53" presetClass="entr" presetSubtype="16" fill="hold" grpId="0" nodeType="withEffect">
                                  <p:stCondLst>
                                    <p:cond delay="250"/>
                                  </p:stCondLst>
                                  <p:childTnLst>
                                    <p:set>
                                      <p:cBhvr>
                                        <p:cTn id="144" dur="1" fill="hold">
                                          <p:stCondLst>
                                            <p:cond delay="0"/>
                                          </p:stCondLst>
                                        </p:cTn>
                                        <p:tgtEl>
                                          <p:spTgt spid="125"/>
                                        </p:tgtEl>
                                        <p:attrNameLst>
                                          <p:attrName>style.visibility</p:attrName>
                                        </p:attrNameLst>
                                      </p:cBhvr>
                                      <p:to>
                                        <p:strVal val="visible"/>
                                      </p:to>
                                    </p:set>
                                    <p:anim calcmode="lin" valueType="num">
                                      <p:cBhvr>
                                        <p:cTn id="145" dur="500" fill="hold"/>
                                        <p:tgtEl>
                                          <p:spTgt spid="125"/>
                                        </p:tgtEl>
                                        <p:attrNameLst>
                                          <p:attrName>ppt_w</p:attrName>
                                        </p:attrNameLst>
                                      </p:cBhvr>
                                      <p:tavLst>
                                        <p:tav tm="0">
                                          <p:val>
                                            <p:fltVal val="0"/>
                                          </p:val>
                                        </p:tav>
                                        <p:tav tm="100000">
                                          <p:val>
                                            <p:strVal val="#ppt_w"/>
                                          </p:val>
                                        </p:tav>
                                      </p:tavLst>
                                    </p:anim>
                                    <p:anim calcmode="lin" valueType="num">
                                      <p:cBhvr>
                                        <p:cTn id="146" dur="500" fill="hold"/>
                                        <p:tgtEl>
                                          <p:spTgt spid="125"/>
                                        </p:tgtEl>
                                        <p:attrNameLst>
                                          <p:attrName>ppt_h</p:attrName>
                                        </p:attrNameLst>
                                      </p:cBhvr>
                                      <p:tavLst>
                                        <p:tav tm="0">
                                          <p:val>
                                            <p:fltVal val="0"/>
                                          </p:val>
                                        </p:tav>
                                        <p:tav tm="100000">
                                          <p:val>
                                            <p:strVal val="#ppt_h"/>
                                          </p:val>
                                        </p:tav>
                                      </p:tavLst>
                                    </p:anim>
                                    <p:animEffect transition="in" filter="fade">
                                      <p:cBhvr>
                                        <p:cTn id="147" dur="500"/>
                                        <p:tgtEl>
                                          <p:spTgt spid="125"/>
                                        </p:tgtEl>
                                      </p:cBhvr>
                                    </p:animEffect>
                                  </p:childTnLst>
                                </p:cTn>
                              </p:par>
                              <p:par>
                                <p:cTn id="148" presetID="53" presetClass="entr" presetSubtype="16" fill="hold" grpId="0" nodeType="withEffect">
                                  <p:stCondLst>
                                    <p:cond delay="750"/>
                                  </p:stCondLst>
                                  <p:childTnLst>
                                    <p:set>
                                      <p:cBhvr>
                                        <p:cTn id="149" dur="1" fill="hold">
                                          <p:stCondLst>
                                            <p:cond delay="0"/>
                                          </p:stCondLst>
                                        </p:cTn>
                                        <p:tgtEl>
                                          <p:spTgt spid="126"/>
                                        </p:tgtEl>
                                        <p:attrNameLst>
                                          <p:attrName>style.visibility</p:attrName>
                                        </p:attrNameLst>
                                      </p:cBhvr>
                                      <p:to>
                                        <p:strVal val="visible"/>
                                      </p:to>
                                    </p:set>
                                    <p:anim calcmode="lin" valueType="num">
                                      <p:cBhvr>
                                        <p:cTn id="150" dur="500" fill="hold"/>
                                        <p:tgtEl>
                                          <p:spTgt spid="126"/>
                                        </p:tgtEl>
                                        <p:attrNameLst>
                                          <p:attrName>ppt_w</p:attrName>
                                        </p:attrNameLst>
                                      </p:cBhvr>
                                      <p:tavLst>
                                        <p:tav tm="0">
                                          <p:val>
                                            <p:fltVal val="0"/>
                                          </p:val>
                                        </p:tav>
                                        <p:tav tm="100000">
                                          <p:val>
                                            <p:strVal val="#ppt_w"/>
                                          </p:val>
                                        </p:tav>
                                      </p:tavLst>
                                    </p:anim>
                                    <p:anim calcmode="lin" valueType="num">
                                      <p:cBhvr>
                                        <p:cTn id="151" dur="500" fill="hold"/>
                                        <p:tgtEl>
                                          <p:spTgt spid="126"/>
                                        </p:tgtEl>
                                        <p:attrNameLst>
                                          <p:attrName>ppt_h</p:attrName>
                                        </p:attrNameLst>
                                      </p:cBhvr>
                                      <p:tavLst>
                                        <p:tav tm="0">
                                          <p:val>
                                            <p:fltVal val="0"/>
                                          </p:val>
                                        </p:tav>
                                        <p:tav tm="100000">
                                          <p:val>
                                            <p:strVal val="#ppt_h"/>
                                          </p:val>
                                        </p:tav>
                                      </p:tavLst>
                                    </p:anim>
                                    <p:animEffect transition="in" filter="fade">
                                      <p:cBhvr>
                                        <p:cTn id="152" dur="500"/>
                                        <p:tgtEl>
                                          <p:spTgt spid="126"/>
                                        </p:tgtEl>
                                      </p:cBhvr>
                                    </p:animEffect>
                                  </p:childTnLst>
                                </p:cTn>
                              </p:par>
                              <p:par>
                                <p:cTn id="153" presetID="53" presetClass="entr" presetSubtype="16" fill="hold" grpId="0" nodeType="withEffect">
                                  <p:stCondLst>
                                    <p:cond delay="250"/>
                                  </p:stCondLst>
                                  <p:childTnLst>
                                    <p:set>
                                      <p:cBhvr>
                                        <p:cTn id="154" dur="1" fill="hold">
                                          <p:stCondLst>
                                            <p:cond delay="0"/>
                                          </p:stCondLst>
                                        </p:cTn>
                                        <p:tgtEl>
                                          <p:spTgt spid="127"/>
                                        </p:tgtEl>
                                        <p:attrNameLst>
                                          <p:attrName>style.visibility</p:attrName>
                                        </p:attrNameLst>
                                      </p:cBhvr>
                                      <p:to>
                                        <p:strVal val="visible"/>
                                      </p:to>
                                    </p:set>
                                    <p:anim calcmode="lin" valueType="num">
                                      <p:cBhvr>
                                        <p:cTn id="155" dur="500" fill="hold"/>
                                        <p:tgtEl>
                                          <p:spTgt spid="127"/>
                                        </p:tgtEl>
                                        <p:attrNameLst>
                                          <p:attrName>ppt_w</p:attrName>
                                        </p:attrNameLst>
                                      </p:cBhvr>
                                      <p:tavLst>
                                        <p:tav tm="0">
                                          <p:val>
                                            <p:fltVal val="0"/>
                                          </p:val>
                                        </p:tav>
                                        <p:tav tm="100000">
                                          <p:val>
                                            <p:strVal val="#ppt_w"/>
                                          </p:val>
                                        </p:tav>
                                      </p:tavLst>
                                    </p:anim>
                                    <p:anim calcmode="lin" valueType="num">
                                      <p:cBhvr>
                                        <p:cTn id="156" dur="500" fill="hold"/>
                                        <p:tgtEl>
                                          <p:spTgt spid="127"/>
                                        </p:tgtEl>
                                        <p:attrNameLst>
                                          <p:attrName>ppt_h</p:attrName>
                                        </p:attrNameLst>
                                      </p:cBhvr>
                                      <p:tavLst>
                                        <p:tav tm="0">
                                          <p:val>
                                            <p:fltVal val="0"/>
                                          </p:val>
                                        </p:tav>
                                        <p:tav tm="100000">
                                          <p:val>
                                            <p:strVal val="#ppt_h"/>
                                          </p:val>
                                        </p:tav>
                                      </p:tavLst>
                                    </p:anim>
                                    <p:animEffect transition="in" filter="fade">
                                      <p:cBhvr>
                                        <p:cTn id="157" dur="500"/>
                                        <p:tgtEl>
                                          <p:spTgt spid="127"/>
                                        </p:tgtEl>
                                      </p:cBhvr>
                                    </p:animEffect>
                                  </p:childTnLst>
                                </p:cTn>
                              </p:par>
                              <p:par>
                                <p:cTn id="158" presetID="53" presetClass="entr" presetSubtype="16" fill="hold" grpId="0" nodeType="withEffect">
                                  <p:stCondLst>
                                    <p:cond delay="750"/>
                                  </p:stCondLst>
                                  <p:childTnLst>
                                    <p:set>
                                      <p:cBhvr>
                                        <p:cTn id="159" dur="1" fill="hold">
                                          <p:stCondLst>
                                            <p:cond delay="0"/>
                                          </p:stCondLst>
                                        </p:cTn>
                                        <p:tgtEl>
                                          <p:spTgt spid="128"/>
                                        </p:tgtEl>
                                        <p:attrNameLst>
                                          <p:attrName>style.visibility</p:attrName>
                                        </p:attrNameLst>
                                      </p:cBhvr>
                                      <p:to>
                                        <p:strVal val="visible"/>
                                      </p:to>
                                    </p:set>
                                    <p:anim calcmode="lin" valueType="num">
                                      <p:cBhvr>
                                        <p:cTn id="160" dur="500" fill="hold"/>
                                        <p:tgtEl>
                                          <p:spTgt spid="128"/>
                                        </p:tgtEl>
                                        <p:attrNameLst>
                                          <p:attrName>ppt_w</p:attrName>
                                        </p:attrNameLst>
                                      </p:cBhvr>
                                      <p:tavLst>
                                        <p:tav tm="0">
                                          <p:val>
                                            <p:fltVal val="0"/>
                                          </p:val>
                                        </p:tav>
                                        <p:tav tm="100000">
                                          <p:val>
                                            <p:strVal val="#ppt_w"/>
                                          </p:val>
                                        </p:tav>
                                      </p:tavLst>
                                    </p:anim>
                                    <p:anim calcmode="lin" valueType="num">
                                      <p:cBhvr>
                                        <p:cTn id="161" dur="500" fill="hold"/>
                                        <p:tgtEl>
                                          <p:spTgt spid="128"/>
                                        </p:tgtEl>
                                        <p:attrNameLst>
                                          <p:attrName>ppt_h</p:attrName>
                                        </p:attrNameLst>
                                      </p:cBhvr>
                                      <p:tavLst>
                                        <p:tav tm="0">
                                          <p:val>
                                            <p:fltVal val="0"/>
                                          </p:val>
                                        </p:tav>
                                        <p:tav tm="100000">
                                          <p:val>
                                            <p:strVal val="#ppt_h"/>
                                          </p:val>
                                        </p:tav>
                                      </p:tavLst>
                                    </p:anim>
                                    <p:animEffect transition="in" filter="fade">
                                      <p:cBhvr>
                                        <p:cTn id="162" dur="500"/>
                                        <p:tgtEl>
                                          <p:spTgt spid="128"/>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129"/>
                                        </p:tgtEl>
                                        <p:attrNameLst>
                                          <p:attrName>style.visibility</p:attrName>
                                        </p:attrNameLst>
                                      </p:cBhvr>
                                      <p:to>
                                        <p:strVal val="visible"/>
                                      </p:to>
                                    </p:set>
                                    <p:anim calcmode="lin" valueType="num">
                                      <p:cBhvr>
                                        <p:cTn id="165" dur="500" fill="hold"/>
                                        <p:tgtEl>
                                          <p:spTgt spid="129"/>
                                        </p:tgtEl>
                                        <p:attrNameLst>
                                          <p:attrName>ppt_w</p:attrName>
                                        </p:attrNameLst>
                                      </p:cBhvr>
                                      <p:tavLst>
                                        <p:tav tm="0">
                                          <p:val>
                                            <p:fltVal val="0"/>
                                          </p:val>
                                        </p:tav>
                                        <p:tav tm="100000">
                                          <p:val>
                                            <p:strVal val="#ppt_w"/>
                                          </p:val>
                                        </p:tav>
                                      </p:tavLst>
                                    </p:anim>
                                    <p:anim calcmode="lin" valueType="num">
                                      <p:cBhvr>
                                        <p:cTn id="166" dur="500" fill="hold"/>
                                        <p:tgtEl>
                                          <p:spTgt spid="129"/>
                                        </p:tgtEl>
                                        <p:attrNameLst>
                                          <p:attrName>ppt_h</p:attrName>
                                        </p:attrNameLst>
                                      </p:cBhvr>
                                      <p:tavLst>
                                        <p:tav tm="0">
                                          <p:val>
                                            <p:fltVal val="0"/>
                                          </p:val>
                                        </p:tav>
                                        <p:tav tm="100000">
                                          <p:val>
                                            <p:strVal val="#ppt_h"/>
                                          </p:val>
                                        </p:tav>
                                      </p:tavLst>
                                    </p:anim>
                                    <p:animEffect transition="in" filter="fade">
                                      <p:cBhvr>
                                        <p:cTn id="167" dur="500"/>
                                        <p:tgtEl>
                                          <p:spTgt spid="129"/>
                                        </p:tgtEl>
                                      </p:cBhvr>
                                    </p:animEffect>
                                  </p:childTnLst>
                                </p:cTn>
                              </p:par>
                              <p:par>
                                <p:cTn id="168" presetID="53" presetClass="entr" presetSubtype="16" fill="hold" grpId="0" nodeType="withEffect">
                                  <p:stCondLst>
                                    <p:cond delay="0"/>
                                  </p:stCondLst>
                                  <p:childTnLst>
                                    <p:set>
                                      <p:cBhvr>
                                        <p:cTn id="169" dur="1" fill="hold">
                                          <p:stCondLst>
                                            <p:cond delay="0"/>
                                          </p:stCondLst>
                                        </p:cTn>
                                        <p:tgtEl>
                                          <p:spTgt spid="130"/>
                                        </p:tgtEl>
                                        <p:attrNameLst>
                                          <p:attrName>style.visibility</p:attrName>
                                        </p:attrNameLst>
                                      </p:cBhvr>
                                      <p:to>
                                        <p:strVal val="visible"/>
                                      </p:to>
                                    </p:set>
                                    <p:anim calcmode="lin" valueType="num">
                                      <p:cBhvr>
                                        <p:cTn id="170" dur="500" fill="hold"/>
                                        <p:tgtEl>
                                          <p:spTgt spid="130"/>
                                        </p:tgtEl>
                                        <p:attrNameLst>
                                          <p:attrName>ppt_w</p:attrName>
                                        </p:attrNameLst>
                                      </p:cBhvr>
                                      <p:tavLst>
                                        <p:tav tm="0">
                                          <p:val>
                                            <p:fltVal val="0"/>
                                          </p:val>
                                        </p:tav>
                                        <p:tav tm="100000">
                                          <p:val>
                                            <p:strVal val="#ppt_w"/>
                                          </p:val>
                                        </p:tav>
                                      </p:tavLst>
                                    </p:anim>
                                    <p:anim calcmode="lin" valueType="num">
                                      <p:cBhvr>
                                        <p:cTn id="171" dur="500" fill="hold"/>
                                        <p:tgtEl>
                                          <p:spTgt spid="130"/>
                                        </p:tgtEl>
                                        <p:attrNameLst>
                                          <p:attrName>ppt_h</p:attrName>
                                        </p:attrNameLst>
                                      </p:cBhvr>
                                      <p:tavLst>
                                        <p:tav tm="0">
                                          <p:val>
                                            <p:fltVal val="0"/>
                                          </p:val>
                                        </p:tav>
                                        <p:tav tm="100000">
                                          <p:val>
                                            <p:strVal val="#ppt_h"/>
                                          </p:val>
                                        </p:tav>
                                      </p:tavLst>
                                    </p:anim>
                                    <p:animEffect transition="in" filter="fade">
                                      <p:cBhvr>
                                        <p:cTn id="172" dur="500"/>
                                        <p:tgtEl>
                                          <p:spTgt spid="130"/>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31"/>
                                        </p:tgtEl>
                                        <p:attrNameLst>
                                          <p:attrName>style.visibility</p:attrName>
                                        </p:attrNameLst>
                                      </p:cBhvr>
                                      <p:to>
                                        <p:strVal val="visible"/>
                                      </p:to>
                                    </p:set>
                                    <p:anim calcmode="lin" valueType="num">
                                      <p:cBhvr>
                                        <p:cTn id="175" dur="500" fill="hold"/>
                                        <p:tgtEl>
                                          <p:spTgt spid="131"/>
                                        </p:tgtEl>
                                        <p:attrNameLst>
                                          <p:attrName>ppt_w</p:attrName>
                                        </p:attrNameLst>
                                      </p:cBhvr>
                                      <p:tavLst>
                                        <p:tav tm="0">
                                          <p:val>
                                            <p:fltVal val="0"/>
                                          </p:val>
                                        </p:tav>
                                        <p:tav tm="100000">
                                          <p:val>
                                            <p:strVal val="#ppt_w"/>
                                          </p:val>
                                        </p:tav>
                                      </p:tavLst>
                                    </p:anim>
                                    <p:anim calcmode="lin" valueType="num">
                                      <p:cBhvr>
                                        <p:cTn id="176" dur="500" fill="hold"/>
                                        <p:tgtEl>
                                          <p:spTgt spid="131"/>
                                        </p:tgtEl>
                                        <p:attrNameLst>
                                          <p:attrName>ppt_h</p:attrName>
                                        </p:attrNameLst>
                                      </p:cBhvr>
                                      <p:tavLst>
                                        <p:tav tm="0">
                                          <p:val>
                                            <p:fltVal val="0"/>
                                          </p:val>
                                        </p:tav>
                                        <p:tav tm="100000">
                                          <p:val>
                                            <p:strVal val="#ppt_h"/>
                                          </p:val>
                                        </p:tav>
                                      </p:tavLst>
                                    </p:anim>
                                    <p:animEffect transition="in" filter="fade">
                                      <p:cBhvr>
                                        <p:cTn id="177" dur="500"/>
                                        <p:tgtEl>
                                          <p:spTgt spid="131"/>
                                        </p:tgtEl>
                                      </p:cBhvr>
                                    </p:animEffect>
                                  </p:childTnLst>
                                </p:cTn>
                              </p:par>
                              <p:par>
                                <p:cTn id="178" presetID="53" presetClass="entr" presetSubtype="16" fill="hold" grpId="0" nodeType="withEffect">
                                  <p:stCondLst>
                                    <p:cond delay="250"/>
                                  </p:stCondLst>
                                  <p:childTnLst>
                                    <p:set>
                                      <p:cBhvr>
                                        <p:cTn id="179" dur="1" fill="hold">
                                          <p:stCondLst>
                                            <p:cond delay="0"/>
                                          </p:stCondLst>
                                        </p:cTn>
                                        <p:tgtEl>
                                          <p:spTgt spid="132"/>
                                        </p:tgtEl>
                                        <p:attrNameLst>
                                          <p:attrName>style.visibility</p:attrName>
                                        </p:attrNameLst>
                                      </p:cBhvr>
                                      <p:to>
                                        <p:strVal val="visible"/>
                                      </p:to>
                                    </p:set>
                                    <p:anim calcmode="lin" valueType="num">
                                      <p:cBhvr>
                                        <p:cTn id="180" dur="500" fill="hold"/>
                                        <p:tgtEl>
                                          <p:spTgt spid="132"/>
                                        </p:tgtEl>
                                        <p:attrNameLst>
                                          <p:attrName>ppt_w</p:attrName>
                                        </p:attrNameLst>
                                      </p:cBhvr>
                                      <p:tavLst>
                                        <p:tav tm="0">
                                          <p:val>
                                            <p:fltVal val="0"/>
                                          </p:val>
                                        </p:tav>
                                        <p:tav tm="100000">
                                          <p:val>
                                            <p:strVal val="#ppt_w"/>
                                          </p:val>
                                        </p:tav>
                                      </p:tavLst>
                                    </p:anim>
                                    <p:anim calcmode="lin" valueType="num">
                                      <p:cBhvr>
                                        <p:cTn id="181" dur="500" fill="hold"/>
                                        <p:tgtEl>
                                          <p:spTgt spid="132"/>
                                        </p:tgtEl>
                                        <p:attrNameLst>
                                          <p:attrName>ppt_h</p:attrName>
                                        </p:attrNameLst>
                                      </p:cBhvr>
                                      <p:tavLst>
                                        <p:tav tm="0">
                                          <p:val>
                                            <p:fltVal val="0"/>
                                          </p:val>
                                        </p:tav>
                                        <p:tav tm="100000">
                                          <p:val>
                                            <p:strVal val="#ppt_h"/>
                                          </p:val>
                                        </p:tav>
                                      </p:tavLst>
                                    </p:anim>
                                    <p:animEffect transition="in" filter="fade">
                                      <p:cBhvr>
                                        <p:cTn id="182" dur="500"/>
                                        <p:tgtEl>
                                          <p:spTgt spid="132"/>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133"/>
                                        </p:tgtEl>
                                        <p:attrNameLst>
                                          <p:attrName>style.visibility</p:attrName>
                                        </p:attrNameLst>
                                      </p:cBhvr>
                                      <p:to>
                                        <p:strVal val="visible"/>
                                      </p:to>
                                    </p:set>
                                    <p:anim calcmode="lin" valueType="num">
                                      <p:cBhvr>
                                        <p:cTn id="185" dur="500" fill="hold"/>
                                        <p:tgtEl>
                                          <p:spTgt spid="133"/>
                                        </p:tgtEl>
                                        <p:attrNameLst>
                                          <p:attrName>ppt_w</p:attrName>
                                        </p:attrNameLst>
                                      </p:cBhvr>
                                      <p:tavLst>
                                        <p:tav tm="0">
                                          <p:val>
                                            <p:fltVal val="0"/>
                                          </p:val>
                                        </p:tav>
                                        <p:tav tm="100000">
                                          <p:val>
                                            <p:strVal val="#ppt_w"/>
                                          </p:val>
                                        </p:tav>
                                      </p:tavLst>
                                    </p:anim>
                                    <p:anim calcmode="lin" valueType="num">
                                      <p:cBhvr>
                                        <p:cTn id="186" dur="500" fill="hold"/>
                                        <p:tgtEl>
                                          <p:spTgt spid="133"/>
                                        </p:tgtEl>
                                        <p:attrNameLst>
                                          <p:attrName>ppt_h</p:attrName>
                                        </p:attrNameLst>
                                      </p:cBhvr>
                                      <p:tavLst>
                                        <p:tav tm="0">
                                          <p:val>
                                            <p:fltVal val="0"/>
                                          </p:val>
                                        </p:tav>
                                        <p:tav tm="100000">
                                          <p:val>
                                            <p:strVal val="#ppt_h"/>
                                          </p:val>
                                        </p:tav>
                                      </p:tavLst>
                                    </p:anim>
                                    <p:animEffect transition="in" filter="fade">
                                      <p:cBhvr>
                                        <p:cTn id="187" dur="500"/>
                                        <p:tgtEl>
                                          <p:spTgt spid="133"/>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134"/>
                                        </p:tgtEl>
                                        <p:attrNameLst>
                                          <p:attrName>style.visibility</p:attrName>
                                        </p:attrNameLst>
                                      </p:cBhvr>
                                      <p:to>
                                        <p:strVal val="visible"/>
                                      </p:to>
                                    </p:set>
                                    <p:anim calcmode="lin" valueType="num">
                                      <p:cBhvr>
                                        <p:cTn id="190" dur="500" fill="hold"/>
                                        <p:tgtEl>
                                          <p:spTgt spid="134"/>
                                        </p:tgtEl>
                                        <p:attrNameLst>
                                          <p:attrName>ppt_w</p:attrName>
                                        </p:attrNameLst>
                                      </p:cBhvr>
                                      <p:tavLst>
                                        <p:tav tm="0">
                                          <p:val>
                                            <p:fltVal val="0"/>
                                          </p:val>
                                        </p:tav>
                                        <p:tav tm="100000">
                                          <p:val>
                                            <p:strVal val="#ppt_w"/>
                                          </p:val>
                                        </p:tav>
                                      </p:tavLst>
                                    </p:anim>
                                    <p:anim calcmode="lin" valueType="num">
                                      <p:cBhvr>
                                        <p:cTn id="191" dur="500" fill="hold"/>
                                        <p:tgtEl>
                                          <p:spTgt spid="134"/>
                                        </p:tgtEl>
                                        <p:attrNameLst>
                                          <p:attrName>ppt_h</p:attrName>
                                        </p:attrNameLst>
                                      </p:cBhvr>
                                      <p:tavLst>
                                        <p:tav tm="0">
                                          <p:val>
                                            <p:fltVal val="0"/>
                                          </p:val>
                                        </p:tav>
                                        <p:tav tm="100000">
                                          <p:val>
                                            <p:strVal val="#ppt_h"/>
                                          </p:val>
                                        </p:tav>
                                      </p:tavLst>
                                    </p:anim>
                                    <p:animEffect transition="in" filter="fade">
                                      <p:cBhvr>
                                        <p:cTn id="192" dur="500"/>
                                        <p:tgtEl>
                                          <p:spTgt spid="134"/>
                                        </p:tgtEl>
                                      </p:cBhvr>
                                    </p:animEffect>
                                  </p:childTnLst>
                                </p:cTn>
                              </p:par>
                              <p:par>
                                <p:cTn id="193" presetID="53" presetClass="entr" presetSubtype="16" fill="hold" grpId="0" nodeType="withEffect">
                                  <p:stCondLst>
                                    <p:cond delay="0"/>
                                  </p:stCondLst>
                                  <p:childTnLst>
                                    <p:set>
                                      <p:cBhvr>
                                        <p:cTn id="194" dur="1" fill="hold">
                                          <p:stCondLst>
                                            <p:cond delay="0"/>
                                          </p:stCondLst>
                                        </p:cTn>
                                        <p:tgtEl>
                                          <p:spTgt spid="135"/>
                                        </p:tgtEl>
                                        <p:attrNameLst>
                                          <p:attrName>style.visibility</p:attrName>
                                        </p:attrNameLst>
                                      </p:cBhvr>
                                      <p:to>
                                        <p:strVal val="visible"/>
                                      </p:to>
                                    </p:set>
                                    <p:anim calcmode="lin" valueType="num">
                                      <p:cBhvr>
                                        <p:cTn id="195" dur="500" fill="hold"/>
                                        <p:tgtEl>
                                          <p:spTgt spid="135"/>
                                        </p:tgtEl>
                                        <p:attrNameLst>
                                          <p:attrName>ppt_w</p:attrName>
                                        </p:attrNameLst>
                                      </p:cBhvr>
                                      <p:tavLst>
                                        <p:tav tm="0">
                                          <p:val>
                                            <p:fltVal val="0"/>
                                          </p:val>
                                        </p:tav>
                                        <p:tav tm="100000">
                                          <p:val>
                                            <p:strVal val="#ppt_w"/>
                                          </p:val>
                                        </p:tav>
                                      </p:tavLst>
                                    </p:anim>
                                    <p:anim calcmode="lin" valueType="num">
                                      <p:cBhvr>
                                        <p:cTn id="196" dur="500" fill="hold"/>
                                        <p:tgtEl>
                                          <p:spTgt spid="135"/>
                                        </p:tgtEl>
                                        <p:attrNameLst>
                                          <p:attrName>ppt_h</p:attrName>
                                        </p:attrNameLst>
                                      </p:cBhvr>
                                      <p:tavLst>
                                        <p:tav tm="0">
                                          <p:val>
                                            <p:fltVal val="0"/>
                                          </p:val>
                                        </p:tav>
                                        <p:tav tm="100000">
                                          <p:val>
                                            <p:strVal val="#ppt_h"/>
                                          </p:val>
                                        </p:tav>
                                      </p:tavLst>
                                    </p:anim>
                                    <p:animEffect transition="in" filter="fade">
                                      <p:cBhvr>
                                        <p:cTn id="197" dur="500"/>
                                        <p:tgtEl>
                                          <p:spTgt spid="135"/>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136"/>
                                        </p:tgtEl>
                                        <p:attrNameLst>
                                          <p:attrName>style.visibility</p:attrName>
                                        </p:attrNameLst>
                                      </p:cBhvr>
                                      <p:to>
                                        <p:strVal val="visible"/>
                                      </p:to>
                                    </p:set>
                                    <p:anim calcmode="lin" valueType="num">
                                      <p:cBhvr>
                                        <p:cTn id="200" dur="500" fill="hold"/>
                                        <p:tgtEl>
                                          <p:spTgt spid="136"/>
                                        </p:tgtEl>
                                        <p:attrNameLst>
                                          <p:attrName>ppt_w</p:attrName>
                                        </p:attrNameLst>
                                      </p:cBhvr>
                                      <p:tavLst>
                                        <p:tav tm="0">
                                          <p:val>
                                            <p:fltVal val="0"/>
                                          </p:val>
                                        </p:tav>
                                        <p:tav tm="100000">
                                          <p:val>
                                            <p:strVal val="#ppt_w"/>
                                          </p:val>
                                        </p:tav>
                                      </p:tavLst>
                                    </p:anim>
                                    <p:anim calcmode="lin" valueType="num">
                                      <p:cBhvr>
                                        <p:cTn id="201" dur="500" fill="hold"/>
                                        <p:tgtEl>
                                          <p:spTgt spid="136"/>
                                        </p:tgtEl>
                                        <p:attrNameLst>
                                          <p:attrName>ppt_h</p:attrName>
                                        </p:attrNameLst>
                                      </p:cBhvr>
                                      <p:tavLst>
                                        <p:tav tm="0">
                                          <p:val>
                                            <p:fltVal val="0"/>
                                          </p:val>
                                        </p:tav>
                                        <p:tav tm="100000">
                                          <p:val>
                                            <p:strVal val="#ppt_h"/>
                                          </p:val>
                                        </p:tav>
                                      </p:tavLst>
                                    </p:anim>
                                    <p:animEffect transition="in" filter="fade">
                                      <p:cBhvr>
                                        <p:cTn id="202" dur="500"/>
                                        <p:tgtEl>
                                          <p:spTgt spid="136"/>
                                        </p:tgtEl>
                                      </p:cBhvr>
                                    </p:animEffect>
                                  </p:childTnLst>
                                </p:cTn>
                              </p:par>
                              <p:par>
                                <p:cTn id="203" presetID="53" presetClass="entr" presetSubtype="16" fill="hold" grpId="0" nodeType="withEffect">
                                  <p:stCondLst>
                                    <p:cond delay="750"/>
                                  </p:stCondLst>
                                  <p:childTnLst>
                                    <p:set>
                                      <p:cBhvr>
                                        <p:cTn id="204" dur="1" fill="hold">
                                          <p:stCondLst>
                                            <p:cond delay="0"/>
                                          </p:stCondLst>
                                        </p:cTn>
                                        <p:tgtEl>
                                          <p:spTgt spid="137"/>
                                        </p:tgtEl>
                                        <p:attrNameLst>
                                          <p:attrName>style.visibility</p:attrName>
                                        </p:attrNameLst>
                                      </p:cBhvr>
                                      <p:to>
                                        <p:strVal val="visible"/>
                                      </p:to>
                                    </p:set>
                                    <p:anim calcmode="lin" valueType="num">
                                      <p:cBhvr>
                                        <p:cTn id="205" dur="500" fill="hold"/>
                                        <p:tgtEl>
                                          <p:spTgt spid="137"/>
                                        </p:tgtEl>
                                        <p:attrNameLst>
                                          <p:attrName>ppt_w</p:attrName>
                                        </p:attrNameLst>
                                      </p:cBhvr>
                                      <p:tavLst>
                                        <p:tav tm="0">
                                          <p:val>
                                            <p:fltVal val="0"/>
                                          </p:val>
                                        </p:tav>
                                        <p:tav tm="100000">
                                          <p:val>
                                            <p:strVal val="#ppt_w"/>
                                          </p:val>
                                        </p:tav>
                                      </p:tavLst>
                                    </p:anim>
                                    <p:anim calcmode="lin" valueType="num">
                                      <p:cBhvr>
                                        <p:cTn id="206" dur="500" fill="hold"/>
                                        <p:tgtEl>
                                          <p:spTgt spid="137"/>
                                        </p:tgtEl>
                                        <p:attrNameLst>
                                          <p:attrName>ppt_h</p:attrName>
                                        </p:attrNameLst>
                                      </p:cBhvr>
                                      <p:tavLst>
                                        <p:tav tm="0">
                                          <p:val>
                                            <p:fltVal val="0"/>
                                          </p:val>
                                        </p:tav>
                                        <p:tav tm="100000">
                                          <p:val>
                                            <p:strVal val="#ppt_h"/>
                                          </p:val>
                                        </p:tav>
                                      </p:tavLst>
                                    </p:anim>
                                    <p:animEffect transition="in" filter="fade">
                                      <p:cBhvr>
                                        <p:cTn id="207" dur="500"/>
                                        <p:tgtEl>
                                          <p:spTgt spid="137"/>
                                        </p:tgtEl>
                                      </p:cBhvr>
                                    </p:animEffect>
                                  </p:childTnLst>
                                </p:cTn>
                              </p:par>
                              <p:par>
                                <p:cTn id="208" presetID="53" presetClass="entr" presetSubtype="16" fill="hold" grpId="0" nodeType="withEffect">
                                  <p:stCondLst>
                                    <p:cond delay="250"/>
                                  </p:stCondLst>
                                  <p:childTnLst>
                                    <p:set>
                                      <p:cBhvr>
                                        <p:cTn id="209" dur="1" fill="hold">
                                          <p:stCondLst>
                                            <p:cond delay="0"/>
                                          </p:stCondLst>
                                        </p:cTn>
                                        <p:tgtEl>
                                          <p:spTgt spid="138"/>
                                        </p:tgtEl>
                                        <p:attrNameLst>
                                          <p:attrName>style.visibility</p:attrName>
                                        </p:attrNameLst>
                                      </p:cBhvr>
                                      <p:to>
                                        <p:strVal val="visible"/>
                                      </p:to>
                                    </p:set>
                                    <p:anim calcmode="lin" valueType="num">
                                      <p:cBhvr>
                                        <p:cTn id="210" dur="500" fill="hold"/>
                                        <p:tgtEl>
                                          <p:spTgt spid="138"/>
                                        </p:tgtEl>
                                        <p:attrNameLst>
                                          <p:attrName>ppt_w</p:attrName>
                                        </p:attrNameLst>
                                      </p:cBhvr>
                                      <p:tavLst>
                                        <p:tav tm="0">
                                          <p:val>
                                            <p:fltVal val="0"/>
                                          </p:val>
                                        </p:tav>
                                        <p:tav tm="100000">
                                          <p:val>
                                            <p:strVal val="#ppt_w"/>
                                          </p:val>
                                        </p:tav>
                                      </p:tavLst>
                                    </p:anim>
                                    <p:anim calcmode="lin" valueType="num">
                                      <p:cBhvr>
                                        <p:cTn id="211" dur="500" fill="hold"/>
                                        <p:tgtEl>
                                          <p:spTgt spid="138"/>
                                        </p:tgtEl>
                                        <p:attrNameLst>
                                          <p:attrName>ppt_h</p:attrName>
                                        </p:attrNameLst>
                                      </p:cBhvr>
                                      <p:tavLst>
                                        <p:tav tm="0">
                                          <p:val>
                                            <p:fltVal val="0"/>
                                          </p:val>
                                        </p:tav>
                                        <p:tav tm="100000">
                                          <p:val>
                                            <p:strVal val="#ppt_h"/>
                                          </p:val>
                                        </p:tav>
                                      </p:tavLst>
                                    </p:anim>
                                    <p:animEffect transition="in" filter="fade">
                                      <p:cBhvr>
                                        <p:cTn id="212" dur="500"/>
                                        <p:tgtEl>
                                          <p:spTgt spid="138"/>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139"/>
                                        </p:tgtEl>
                                        <p:attrNameLst>
                                          <p:attrName>style.visibility</p:attrName>
                                        </p:attrNameLst>
                                      </p:cBhvr>
                                      <p:to>
                                        <p:strVal val="visible"/>
                                      </p:to>
                                    </p:set>
                                    <p:anim calcmode="lin" valueType="num">
                                      <p:cBhvr>
                                        <p:cTn id="215" dur="500" fill="hold"/>
                                        <p:tgtEl>
                                          <p:spTgt spid="139"/>
                                        </p:tgtEl>
                                        <p:attrNameLst>
                                          <p:attrName>ppt_w</p:attrName>
                                        </p:attrNameLst>
                                      </p:cBhvr>
                                      <p:tavLst>
                                        <p:tav tm="0">
                                          <p:val>
                                            <p:fltVal val="0"/>
                                          </p:val>
                                        </p:tav>
                                        <p:tav tm="100000">
                                          <p:val>
                                            <p:strVal val="#ppt_w"/>
                                          </p:val>
                                        </p:tav>
                                      </p:tavLst>
                                    </p:anim>
                                    <p:anim calcmode="lin" valueType="num">
                                      <p:cBhvr>
                                        <p:cTn id="216" dur="500" fill="hold"/>
                                        <p:tgtEl>
                                          <p:spTgt spid="139"/>
                                        </p:tgtEl>
                                        <p:attrNameLst>
                                          <p:attrName>ppt_h</p:attrName>
                                        </p:attrNameLst>
                                      </p:cBhvr>
                                      <p:tavLst>
                                        <p:tav tm="0">
                                          <p:val>
                                            <p:fltVal val="0"/>
                                          </p:val>
                                        </p:tav>
                                        <p:tav tm="100000">
                                          <p:val>
                                            <p:strVal val="#ppt_h"/>
                                          </p:val>
                                        </p:tav>
                                      </p:tavLst>
                                    </p:anim>
                                    <p:animEffect transition="in" filter="fade">
                                      <p:cBhvr>
                                        <p:cTn id="217" dur="500"/>
                                        <p:tgtEl>
                                          <p:spTgt spid="139"/>
                                        </p:tgtEl>
                                      </p:cBhvr>
                                    </p:animEffect>
                                  </p:childTnLst>
                                </p:cTn>
                              </p:par>
                              <p:par>
                                <p:cTn id="218" presetID="53" presetClass="entr" presetSubtype="16" fill="hold" grpId="0" nodeType="withEffect">
                                  <p:stCondLst>
                                    <p:cond delay="0"/>
                                  </p:stCondLst>
                                  <p:childTnLst>
                                    <p:set>
                                      <p:cBhvr>
                                        <p:cTn id="219" dur="1" fill="hold">
                                          <p:stCondLst>
                                            <p:cond delay="0"/>
                                          </p:stCondLst>
                                        </p:cTn>
                                        <p:tgtEl>
                                          <p:spTgt spid="140"/>
                                        </p:tgtEl>
                                        <p:attrNameLst>
                                          <p:attrName>style.visibility</p:attrName>
                                        </p:attrNameLst>
                                      </p:cBhvr>
                                      <p:to>
                                        <p:strVal val="visible"/>
                                      </p:to>
                                    </p:set>
                                    <p:anim calcmode="lin" valueType="num">
                                      <p:cBhvr>
                                        <p:cTn id="220" dur="500" fill="hold"/>
                                        <p:tgtEl>
                                          <p:spTgt spid="140"/>
                                        </p:tgtEl>
                                        <p:attrNameLst>
                                          <p:attrName>ppt_w</p:attrName>
                                        </p:attrNameLst>
                                      </p:cBhvr>
                                      <p:tavLst>
                                        <p:tav tm="0">
                                          <p:val>
                                            <p:fltVal val="0"/>
                                          </p:val>
                                        </p:tav>
                                        <p:tav tm="100000">
                                          <p:val>
                                            <p:strVal val="#ppt_w"/>
                                          </p:val>
                                        </p:tav>
                                      </p:tavLst>
                                    </p:anim>
                                    <p:anim calcmode="lin" valueType="num">
                                      <p:cBhvr>
                                        <p:cTn id="221" dur="500" fill="hold"/>
                                        <p:tgtEl>
                                          <p:spTgt spid="140"/>
                                        </p:tgtEl>
                                        <p:attrNameLst>
                                          <p:attrName>ppt_h</p:attrName>
                                        </p:attrNameLst>
                                      </p:cBhvr>
                                      <p:tavLst>
                                        <p:tav tm="0">
                                          <p:val>
                                            <p:fltVal val="0"/>
                                          </p:val>
                                        </p:tav>
                                        <p:tav tm="100000">
                                          <p:val>
                                            <p:strVal val="#ppt_h"/>
                                          </p:val>
                                        </p:tav>
                                      </p:tavLst>
                                    </p:anim>
                                    <p:animEffect transition="in" filter="fade">
                                      <p:cBhvr>
                                        <p:cTn id="222" dur="500"/>
                                        <p:tgtEl>
                                          <p:spTgt spid="140"/>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141"/>
                                        </p:tgtEl>
                                        <p:attrNameLst>
                                          <p:attrName>style.visibility</p:attrName>
                                        </p:attrNameLst>
                                      </p:cBhvr>
                                      <p:to>
                                        <p:strVal val="visible"/>
                                      </p:to>
                                    </p:set>
                                    <p:anim calcmode="lin" valueType="num">
                                      <p:cBhvr>
                                        <p:cTn id="225" dur="500" fill="hold"/>
                                        <p:tgtEl>
                                          <p:spTgt spid="141"/>
                                        </p:tgtEl>
                                        <p:attrNameLst>
                                          <p:attrName>ppt_w</p:attrName>
                                        </p:attrNameLst>
                                      </p:cBhvr>
                                      <p:tavLst>
                                        <p:tav tm="0">
                                          <p:val>
                                            <p:fltVal val="0"/>
                                          </p:val>
                                        </p:tav>
                                        <p:tav tm="100000">
                                          <p:val>
                                            <p:strVal val="#ppt_w"/>
                                          </p:val>
                                        </p:tav>
                                      </p:tavLst>
                                    </p:anim>
                                    <p:anim calcmode="lin" valueType="num">
                                      <p:cBhvr>
                                        <p:cTn id="226" dur="500" fill="hold"/>
                                        <p:tgtEl>
                                          <p:spTgt spid="141"/>
                                        </p:tgtEl>
                                        <p:attrNameLst>
                                          <p:attrName>ppt_h</p:attrName>
                                        </p:attrNameLst>
                                      </p:cBhvr>
                                      <p:tavLst>
                                        <p:tav tm="0">
                                          <p:val>
                                            <p:fltVal val="0"/>
                                          </p:val>
                                        </p:tav>
                                        <p:tav tm="100000">
                                          <p:val>
                                            <p:strVal val="#ppt_h"/>
                                          </p:val>
                                        </p:tav>
                                      </p:tavLst>
                                    </p:anim>
                                    <p:animEffect transition="in" filter="fade">
                                      <p:cBhvr>
                                        <p:cTn id="22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1" grpId="0" animBg="1"/>
      <p:bldP spid="62" grpId="0" animBg="1"/>
      <p:bldP spid="90"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269242" y="289515"/>
            <a:ext cx="11662784" cy="649938"/>
          </a:xfrm>
        </p:spPr>
        <p:txBody>
          <a:bodyPr/>
          <a:lstStyle/>
          <a:p>
            <a:pPr lvl="0"/>
            <a:r>
              <a:rPr lang="en-US" dirty="0"/>
              <a:t>The Modern Data Estate</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808047" y="4466731"/>
            <a:ext cx="2868929" cy="2269852"/>
          </a:xfrm>
        </p:spPr>
        <p:txBody>
          <a:bodyPr/>
          <a:lstStyle/>
          <a:p>
            <a:pPr marL="0" indent="0" algn="ctr">
              <a:buNone/>
            </a:pPr>
            <a:r>
              <a:rPr lang="en-US" sz="2800" dirty="0"/>
              <a:t>Unified Data</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want to integrate and analyze all our data in one place”</a:t>
            </a:r>
          </a:p>
          <a:p>
            <a:pPr marL="0" indent="0" algn="ctr">
              <a:buNone/>
            </a:pPr>
            <a:r>
              <a:rPr lang="en-US" dirty="0">
                <a:solidFill>
                  <a:schemeClr val="bg2">
                    <a:lumMod val="50000"/>
                  </a:schemeClr>
                </a:solidFill>
              </a:rPr>
              <a:t>Modern DW / Data Lake</a:t>
            </a:r>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8079288" y="4466731"/>
            <a:ext cx="3442451" cy="1923604"/>
          </a:xfrm>
        </p:spPr>
        <p:txBody>
          <a:bodyPr/>
          <a:lstStyle/>
          <a:p>
            <a:pPr marL="0" indent="0" algn="ctr">
              <a:buNone/>
            </a:pPr>
            <a:r>
              <a:rPr lang="en-US" sz="2800" dirty="0"/>
              <a:t>Advanced Analytics</a:t>
            </a:r>
          </a:p>
          <a:p>
            <a:pPr marL="0" lvl="3" indent="0" algn="ctr">
              <a:spcAft>
                <a:spcPts val="300"/>
              </a:spcAft>
              <a:buNone/>
            </a:pPr>
            <a:endParaRPr lang="en-US" sz="2000" dirty="0">
              <a:solidFill>
                <a:schemeClr val="bg2">
                  <a:lumMod val="50000"/>
                </a:schemeClr>
              </a:solidFill>
            </a:endParaRPr>
          </a:p>
          <a:p>
            <a:pPr marL="0" lvl="3" indent="0" algn="ctr">
              <a:spcAft>
                <a:spcPts val="300"/>
              </a:spcAft>
              <a:buNone/>
            </a:pPr>
            <a:r>
              <a:rPr lang="en-US" sz="2000" dirty="0">
                <a:solidFill>
                  <a:schemeClr val="bg2">
                    <a:lumMod val="50000"/>
                  </a:schemeClr>
                </a:solidFill>
              </a:rPr>
              <a:t>“We need to apply intelligence to our data so we can learn and predict”</a:t>
            </a: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4124258" y="4466731"/>
            <a:ext cx="3820439" cy="1962076"/>
          </a:xfrm>
        </p:spPr>
        <p:txBody>
          <a:bodyPr/>
          <a:lstStyle/>
          <a:p>
            <a:pPr marL="0" indent="0" algn="ctr">
              <a:buNone/>
            </a:pPr>
            <a:r>
              <a:rPr lang="en-US" sz="2800" dirty="0"/>
              <a:t>Real-time Analytics</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need to get insights from our data streams in real time”</a:t>
            </a:r>
          </a:p>
          <a:p>
            <a:pPr marL="0" indent="0" algn="ctr">
              <a:buNone/>
            </a:pPr>
            <a:r>
              <a:rPr lang="en-US" dirty="0">
                <a:solidFill>
                  <a:schemeClr val="bg2">
                    <a:lumMod val="50000"/>
                  </a:schemeClr>
                </a:solidFill>
              </a:rPr>
              <a:t>Stream Processing</a:t>
            </a:r>
          </a:p>
        </p:txBody>
      </p:sp>
      <p:sp>
        <p:nvSpPr>
          <p:cNvPr id="20" name="Oval 19"/>
          <p:cNvSpPr/>
          <p:nvPr/>
        </p:nvSpPr>
        <p:spPr>
          <a:xfrm>
            <a:off x="9220399" y="3148420"/>
            <a:ext cx="1160227" cy="1139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1636469" y="3158819"/>
            <a:ext cx="1212087" cy="1163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32"/>
          <p:cNvSpPr/>
          <p:nvPr/>
        </p:nvSpPr>
        <p:spPr>
          <a:xfrm>
            <a:off x="9251598" y="3499913"/>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3"/>
          <p:cNvSpPr/>
          <p:nvPr/>
        </p:nvSpPr>
        <p:spPr bwMode="auto">
          <a:xfrm>
            <a:off x="1777481" y="3499913"/>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71553" y="3130923"/>
            <a:ext cx="1125848" cy="1163159"/>
            <a:chOff x="4989383" y="3175258"/>
            <a:chExt cx="870310" cy="870310"/>
          </a:xfrm>
        </p:grpSpPr>
        <p:sp>
          <p:nvSpPr>
            <p:cNvPr id="6" name="Oval 5"/>
            <p:cNvSpPr/>
            <p:nvPr/>
          </p:nvSpPr>
          <p:spPr>
            <a:xfrm>
              <a:off x="4989383" y="3175258"/>
              <a:ext cx="870310" cy="87031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1"/>
            <p:cNvSpPr/>
            <p:nvPr/>
          </p:nvSpPr>
          <p:spPr bwMode="auto">
            <a:xfrm>
              <a:off x="5099658" y="349590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376378" y="3415096"/>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698377" y="3499913"/>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174730" y="3499913"/>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7423E5C2-8DFC-40E7-B5BB-9C1CD2630352}"/>
              </a:ext>
            </a:extLst>
          </p:cNvPr>
          <p:cNvSpPr txBox="1"/>
          <p:nvPr/>
        </p:nvSpPr>
        <p:spPr>
          <a:xfrm>
            <a:off x="269242" y="1227551"/>
            <a:ext cx="85994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Unify Data – Analyze in (Near) Real Time – Apply Intelligence</a:t>
            </a:r>
          </a:p>
        </p:txBody>
      </p:sp>
    </p:spTree>
    <p:extLst>
      <p:ext uri="{BB962C8B-B14F-4D97-AF65-F5344CB8AC3E}">
        <p14:creationId xmlns:p14="http://schemas.microsoft.com/office/powerpoint/2010/main" val="39981938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479312" y="5921081"/>
              <a:ext cx="946093" cy="748174"/>
              <a:chOff x="7479312" y="5921081"/>
              <a:chExt cx="946093" cy="7481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479312" y="6438423"/>
                <a:ext cx="94609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Monitor</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pic>
        <p:nvPicPr>
          <p:cNvPr id="196" name="Picture 195">
            <a:extLst>
              <a:ext uri="{FF2B5EF4-FFF2-40B4-BE49-F238E27FC236}">
                <a16:creationId xmlns:a16="http://schemas.microsoft.com/office/drawing/2014/main" id="{A3404894-9FE3-4A59-87E4-42EEB4980B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2912" y="2730193"/>
            <a:ext cx="466981" cy="456426"/>
          </a:xfrm>
          <a:prstGeom prst="rect">
            <a:avLst/>
          </a:prstGeom>
        </p:spPr>
      </p:pic>
      <p:sp>
        <p:nvSpPr>
          <p:cNvPr id="202" name="Rectangle 201">
            <a:extLst>
              <a:ext uri="{FF2B5EF4-FFF2-40B4-BE49-F238E27FC236}">
                <a16:creationId xmlns:a16="http://schemas.microsoft.com/office/drawing/2014/main" id="{A2200639-5D12-452A-83FC-4D03F58D6B9A}"/>
              </a:ext>
            </a:extLst>
          </p:cNvPr>
          <p:cNvSpPr/>
          <p:nvPr/>
        </p:nvSpPr>
        <p:spPr>
          <a:xfrm>
            <a:off x="6342863" y="3173269"/>
            <a:ext cx="947078"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Analytics</a:t>
            </a:r>
          </a:p>
        </p:txBody>
      </p:sp>
      <p:sp>
        <p:nvSpPr>
          <p:cNvPr id="224" name="Rectangle 223">
            <a:extLst>
              <a:ext uri="{FF2B5EF4-FFF2-40B4-BE49-F238E27FC236}">
                <a16:creationId xmlns:a16="http://schemas.microsoft.com/office/drawing/2014/main" id="{7C48A13F-2864-4E28-8DD2-5CC8CC7C70B2}"/>
              </a:ext>
            </a:extLst>
          </p:cNvPr>
          <p:cNvSpPr/>
          <p:nvPr/>
        </p:nvSpPr>
        <p:spPr>
          <a:xfrm>
            <a:off x="7260848"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8025232"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8">
                <a:extLst/>
              </a:blip>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446100"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7"/>
                </a:solidFill>
                <a:effectLst/>
                <a:uLnTx/>
                <a:uFillTx/>
                <a:latin typeface="Segoe UI Semibold"/>
                <a:ea typeface="+mn-ea"/>
                <a:cs typeface="+mn-cs"/>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8D7"/>
                </a:solidFill>
                <a:effectLst/>
                <a:uLnTx/>
                <a:uFillTx/>
                <a:latin typeface="Segoe UI Semibold"/>
                <a:ea typeface="+mn-ea"/>
                <a:cs typeface="+mn-cs"/>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8199128"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p:txBody>
          <a:bodyPr/>
          <a:lstStyle/>
          <a:p>
            <a:r>
              <a:rPr lang="en-US" dirty="0"/>
              <a:t>Data Architectures</a:t>
            </a:r>
          </a:p>
        </p:txBody>
      </p:sp>
      <p:sp>
        <p:nvSpPr>
          <p:cNvPr id="10" name="TextBox 9">
            <a:extLst>
              <a:ext uri="{FF2B5EF4-FFF2-40B4-BE49-F238E27FC236}">
                <a16:creationId xmlns:a16="http://schemas.microsoft.com/office/drawing/2014/main" id="{FF70C72A-C224-4A09-B1F8-5FCB86AC6CD8}"/>
              </a:ext>
            </a:extLst>
          </p:cNvPr>
          <p:cNvSpPr txBox="1"/>
          <p:nvPr/>
        </p:nvSpPr>
        <p:spPr>
          <a:xfrm>
            <a:off x="426424" y="807113"/>
            <a:ext cx="11074400" cy="605088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are many well-established data architectures… for data warehousing, BI, stream processing, machine learning training and scoring, etc.</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Today, we’re focused on a data estate which combines traditional batch analytics with stream analytics, and uses PaaS (managed) data services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More and more devices and sensors are coming online – which generate streams of data</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want unified analytics on all the data – batch/static as well as streaming</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also want to be able to react as quickly as possible to events in our data stream – i.e. in near real time</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some scenarios for stream analytics?</a:t>
            </a:r>
          </a:p>
        </p:txBody>
      </p:sp>
    </p:spTree>
    <p:extLst>
      <p:ext uri="{BB962C8B-B14F-4D97-AF65-F5344CB8AC3E}">
        <p14:creationId xmlns:p14="http://schemas.microsoft.com/office/powerpoint/2010/main" val="13522444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239107" cy="6295291"/>
          </a:xfrm>
        </p:spPr>
        <p:txBody>
          <a:bodyPr anchor="ctr"/>
          <a:lstStyle/>
          <a:p>
            <a:r>
              <a:rPr lang="en-US" sz="3600" b="0" dirty="0">
                <a:latin typeface="Segoe UI Semibold" panose="020B0702040204020203" pitchFamily="34" charset="0"/>
                <a:cs typeface="Segoe UI Semibold" panose="020B0702040204020203" pitchFamily="34" charset="0"/>
              </a:rPr>
              <a:t>Agenda</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434862" y="316524"/>
            <a:ext cx="8299938" cy="6295290"/>
          </a:xfrm>
        </p:spPr>
        <p:txBody>
          <a:bodyPr anchor="ctr"/>
          <a:lstStyle/>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08:00 AM: Check In, Welcome</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09:00 AM: Presentation, Lab Review</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11:00 AM: Break</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11:15 AM: </a:t>
            </a:r>
            <a:r>
              <a:rPr lang="en-US" sz="3600" b="0" u="sng" dirty="0">
                <a:latin typeface="Segoe UI" panose="020B0502040204020203" pitchFamily="34" charset="0"/>
                <a:cs typeface="Segoe UI" panose="020B0502040204020203" pitchFamily="34" charset="0"/>
              </a:rPr>
              <a:t>Hands-On Labs!</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12:00 PM: Lunch</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04:15 PM: Wrap-up, Q&amp;A</a:t>
            </a:r>
          </a:p>
        </p:txBody>
      </p:sp>
    </p:spTree>
    <p:extLst>
      <p:ext uri="{BB962C8B-B14F-4D97-AF65-F5344CB8AC3E}">
        <p14:creationId xmlns:p14="http://schemas.microsoft.com/office/powerpoint/2010/main" val="1911660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268928" y="1994736"/>
            <a:ext cx="2868559" cy="1837671"/>
          </a:xfrm>
          <a:prstGeom prst="rect">
            <a:avLst/>
          </a:prstGeom>
        </p:spPr>
      </p:pic>
      <p:pic>
        <p:nvPicPr>
          <p:cNvPr id="19" name="Picture 18"/>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6095864" y="1994736"/>
            <a:ext cx="2868559" cy="1837671"/>
          </a:xfrm>
          <a:prstGeom prst="rect">
            <a:avLst/>
          </a:prstGeom>
        </p:spPr>
      </p:pic>
      <p:pic>
        <p:nvPicPr>
          <p:cNvPr id="21" name="Picture 20"/>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9009070" y="1994736"/>
            <a:ext cx="2913381" cy="1837671"/>
          </a:xfrm>
          <a:prstGeom prst="rect">
            <a:avLst/>
          </a:prstGeom>
        </p:spPr>
      </p:pic>
      <p:pic>
        <p:nvPicPr>
          <p:cNvPr id="25" name="Picture 24"/>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182332" y="4683981"/>
            <a:ext cx="2868559" cy="1837671"/>
          </a:xfrm>
          <a:prstGeom prst="rect">
            <a:avLst/>
          </a:prstGeom>
          <a:noFill/>
          <a:ln>
            <a:noFill/>
          </a:ln>
        </p:spPr>
      </p:pic>
      <p:pic>
        <p:nvPicPr>
          <p:cNvPr id="27" name="Picture 26"/>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6095736" y="4683981"/>
            <a:ext cx="2868559" cy="1837671"/>
          </a:xfrm>
          <a:prstGeom prst="rect">
            <a:avLst/>
          </a:prstGeom>
        </p:spPr>
      </p:pic>
      <p:pic>
        <p:nvPicPr>
          <p:cNvPr id="29" name="Picture 28"/>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9009141" y="4683981"/>
            <a:ext cx="2913381" cy="1837671"/>
          </a:xfrm>
          <a:prstGeom prst="rect">
            <a:avLst/>
          </a:prstGeom>
        </p:spPr>
      </p:pic>
      <p:pic>
        <p:nvPicPr>
          <p:cNvPr id="9" name="Picture 8"/>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268928" y="4683981"/>
            <a:ext cx="2868559" cy="1837671"/>
          </a:xfrm>
          <a:prstGeom prst="rect">
            <a:avLst/>
          </a:prstGeom>
        </p:spPr>
      </p:pic>
      <p:sp>
        <p:nvSpPr>
          <p:cNvPr id="2" name="Title 1"/>
          <p:cNvSpPr>
            <a:spLocks noGrp="1"/>
          </p:cNvSpPr>
          <p:nvPr>
            <p:ph type="title"/>
          </p:nvPr>
        </p:nvSpPr>
        <p:spPr>
          <a:xfrm>
            <a:off x="90020" y="48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 Analytics Scenarios</a:t>
            </a:r>
          </a:p>
        </p:txBody>
      </p:sp>
      <p:sp>
        <p:nvSpPr>
          <p:cNvPr id="24" name="Rectangle 23"/>
          <p:cNvSpPr>
            <a:spLocks/>
          </p:cNvSpPr>
          <p:nvPr>
            <p:custDataLst>
              <p:tags r:id="rId1"/>
            </p:custDataLst>
          </p:nvPr>
        </p:nvSpPr>
        <p:spPr bwMode="auto">
          <a:xfrm>
            <a:off x="268928" y="3877208"/>
            <a:ext cx="286855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Smart grid</a:t>
            </a:r>
          </a:p>
        </p:txBody>
      </p:sp>
      <p:sp>
        <p:nvSpPr>
          <p:cNvPr id="26" name="Rectangle 25"/>
          <p:cNvSpPr>
            <a:spLocks/>
          </p:cNvSpPr>
          <p:nvPr>
            <p:custDataLst>
              <p:tags r:id="rId2"/>
            </p:custDataLst>
          </p:nvPr>
        </p:nvSpPr>
        <p:spPr bwMode="auto">
          <a:xfrm>
            <a:off x="3182332" y="3877208"/>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Customer Behavior in stores</a:t>
            </a:r>
          </a:p>
        </p:txBody>
      </p:sp>
      <p:sp>
        <p:nvSpPr>
          <p:cNvPr id="28" name="Rectangle 27"/>
          <p:cNvSpPr>
            <a:spLocks/>
          </p:cNvSpPr>
          <p:nvPr>
            <p:custDataLst>
              <p:tags r:id="rId3"/>
            </p:custDataLst>
          </p:nvPr>
        </p:nvSpPr>
        <p:spPr bwMode="auto">
          <a:xfrm>
            <a:off x="6095736" y="3877208"/>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IT Infrastructure and Networking monitoring</a:t>
            </a:r>
          </a:p>
        </p:txBody>
      </p:sp>
      <p:sp>
        <p:nvSpPr>
          <p:cNvPr id="30" name="Rectangle 29"/>
          <p:cNvSpPr>
            <a:spLocks/>
          </p:cNvSpPr>
          <p:nvPr>
            <p:custDataLst>
              <p:tags r:id="rId4"/>
            </p:custDataLst>
          </p:nvPr>
        </p:nvSpPr>
        <p:spPr bwMode="auto">
          <a:xfrm>
            <a:off x="9009141" y="3877208"/>
            <a:ext cx="2913381"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demand and Inventory Management</a:t>
            </a:r>
          </a:p>
        </p:txBody>
      </p:sp>
      <p:sp>
        <p:nvSpPr>
          <p:cNvPr id="5" name="Rectangle 4"/>
          <p:cNvSpPr>
            <a:spLocks/>
          </p:cNvSpPr>
          <p:nvPr>
            <p:custDataLst>
              <p:tags r:id="rId5"/>
            </p:custDataLst>
          </p:nvPr>
        </p:nvSpPr>
        <p:spPr bwMode="auto">
          <a:xfrm>
            <a:off x="268928" y="1187963"/>
            <a:ext cx="2868559"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fraud detection</a:t>
            </a:r>
          </a:p>
        </p:txBody>
      </p:sp>
      <p:sp>
        <p:nvSpPr>
          <p:cNvPr id="20" name="Rectangle 19"/>
          <p:cNvSpPr>
            <a:spLocks/>
          </p:cNvSpPr>
          <p:nvPr>
            <p:custDataLst>
              <p:tags r:id="rId6"/>
            </p:custDataLst>
          </p:nvPr>
        </p:nvSpPr>
        <p:spPr bwMode="auto">
          <a:xfrm>
            <a:off x="6095864" y="1187963"/>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Click-stream analysis</a:t>
            </a:r>
          </a:p>
        </p:txBody>
      </p:sp>
      <p:sp>
        <p:nvSpPr>
          <p:cNvPr id="22" name="Rectangle 21"/>
          <p:cNvSpPr>
            <a:spLocks/>
          </p:cNvSpPr>
          <p:nvPr>
            <p:custDataLst>
              <p:tags r:id="rId7"/>
            </p:custDataLst>
          </p:nvPr>
        </p:nvSpPr>
        <p:spPr bwMode="auto">
          <a:xfrm>
            <a:off x="9009142" y="1187963"/>
            <a:ext cx="291330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Patient Monitoring</a:t>
            </a:r>
          </a:p>
        </p:txBody>
      </p:sp>
      <p:sp>
        <p:nvSpPr>
          <p:cNvPr id="23" name="Rectangle 22"/>
          <p:cNvSpPr>
            <a:spLocks/>
          </p:cNvSpPr>
          <p:nvPr>
            <p:custDataLst>
              <p:tags r:id="rId8"/>
            </p:custDataLst>
          </p:nvPr>
        </p:nvSpPr>
        <p:spPr bwMode="auto">
          <a:xfrm>
            <a:off x="3182586" y="1187963"/>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Fleet Management and Connected Cars</a:t>
            </a:r>
          </a:p>
        </p:txBody>
      </p:sp>
      <p:pic>
        <p:nvPicPr>
          <p:cNvPr id="22530" name="Picture 2" descr="Image result for Connected Cars icon">
            <a:extLst>
              <a:ext uri="{FF2B5EF4-FFF2-40B4-BE49-F238E27FC236}">
                <a16:creationId xmlns:a16="http://schemas.microsoft.com/office/drawing/2014/main" id="{C5FAC393-1B83-4D9E-A67B-CE29F3EEA7C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182134" y="1994736"/>
            <a:ext cx="2868559" cy="183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p:txBody>
          <a:bodyPr/>
          <a:lstStyle/>
          <a:p>
            <a:r>
              <a:rPr lang="en-US" dirty="0"/>
              <a:t>Data Architectures</a:t>
            </a:r>
          </a:p>
        </p:txBody>
      </p:sp>
      <p:sp>
        <p:nvSpPr>
          <p:cNvPr id="10" name="TextBox 9">
            <a:extLst>
              <a:ext uri="{FF2B5EF4-FFF2-40B4-BE49-F238E27FC236}">
                <a16:creationId xmlns:a16="http://schemas.microsoft.com/office/drawing/2014/main" id="{FF70C72A-C224-4A09-B1F8-5FCB86AC6CD8}"/>
              </a:ext>
            </a:extLst>
          </p:cNvPr>
          <p:cNvSpPr txBox="1"/>
          <p:nvPr/>
        </p:nvSpPr>
        <p:spPr>
          <a:xfrm>
            <a:off x="518160" y="1280160"/>
            <a:ext cx="11421592" cy="523220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Let’s start by looking at two well-established architectures that each do part of what we’re looking for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One for traditional data warehousing analytics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One for stream ingestion and stream analytics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These are not canonical – there are many reference architectures and many technologies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is no </a:t>
            </a:r>
            <a:r>
              <a:rPr lang="en-US" sz="2400" b="1" i="1" u="sng" dirty="0">
                <a:gradFill>
                  <a:gsLst>
                    <a:gs pos="2917">
                      <a:schemeClr val="tx1"/>
                    </a:gs>
                    <a:gs pos="30000">
                      <a:schemeClr val="tx1"/>
                    </a:gs>
                  </a:gsLst>
                  <a:lin ang="5400000" scaled="0"/>
                </a:gradFill>
              </a:rPr>
              <a:t>one</a:t>
            </a:r>
            <a:r>
              <a:rPr lang="en-US" sz="2400" dirty="0">
                <a:gradFill>
                  <a:gsLst>
                    <a:gs pos="2917">
                      <a:schemeClr val="tx1"/>
                    </a:gs>
                    <a:gs pos="30000">
                      <a:schemeClr val="tx1"/>
                    </a:gs>
                  </a:gsLst>
                  <a:lin ang="5400000" scaled="0"/>
                </a:gradFill>
              </a:rPr>
              <a:t> right way” – there are ways that meet your needs and budget, follow good practices and established patterns, and enable you to grow. So these architectures are not the only way – but they are known and used.</a:t>
            </a:r>
          </a:p>
        </p:txBody>
      </p:sp>
    </p:spTree>
    <p:extLst>
      <p:ext uri="{BB962C8B-B14F-4D97-AF65-F5344CB8AC3E}">
        <p14:creationId xmlns:p14="http://schemas.microsoft.com/office/powerpoint/2010/main" val="42612578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0"/>
          </p:nvPr>
        </p:nvSpPr>
        <p:spPr/>
        <p:txBody>
          <a:bodyPr/>
          <a:lstStyle/>
          <a:p>
            <a:r>
              <a:rPr lang="en-US" dirty="0"/>
              <a:t>Loading and preparing data for analysis with a data warehouse</a:t>
            </a:r>
          </a:p>
        </p:txBody>
      </p:sp>
      <p:sp>
        <p:nvSpPr>
          <p:cNvPr id="5" name="Title 4"/>
          <p:cNvSpPr>
            <a:spLocks noGrp="1"/>
          </p:cNvSpPr>
          <p:nvPr>
            <p:ph type="title"/>
          </p:nvPr>
        </p:nvSpPr>
        <p:spPr/>
        <p:txBody>
          <a:bodyPr/>
          <a:lstStyle/>
          <a:p>
            <a:r>
              <a:rPr lang="en-US" dirty="0"/>
              <a:t>Data warehousing pattern in Azure</a:t>
            </a:r>
          </a:p>
        </p:txBody>
      </p:sp>
      <p:sp>
        <p:nvSpPr>
          <p:cNvPr id="584" name="TextBox 583">
            <a:extLst>
              <a:ext uri="{FF2B5EF4-FFF2-40B4-BE49-F238E27FC236}">
                <a16:creationId xmlns:a16="http://schemas.microsoft.com/office/drawing/2014/main" id="{94DBAFA2-8F71-41B1-8677-29C3CE3A321B}"/>
              </a:ext>
            </a:extLst>
          </p:cNvPr>
          <p:cNvSpPr txBox="1"/>
          <p:nvPr/>
        </p:nvSpPr>
        <p:spPr>
          <a:xfrm>
            <a:off x="10927207" y="5720232"/>
            <a:ext cx="605935"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Dashboards</a:t>
            </a:r>
          </a:p>
        </p:txBody>
      </p:sp>
      <p:sp>
        <p:nvSpPr>
          <p:cNvPr id="586" name="TextBox 585">
            <a:extLst>
              <a:ext uri="{FF2B5EF4-FFF2-40B4-BE49-F238E27FC236}">
                <a16:creationId xmlns:a16="http://schemas.microsoft.com/office/drawing/2014/main" id="{CE909B25-0FC1-4300-9032-03E83A2081CA}"/>
              </a:ext>
            </a:extLst>
          </p:cNvPr>
          <p:cNvSpPr txBox="1"/>
          <p:nvPr/>
        </p:nvSpPr>
        <p:spPr>
          <a:xfrm>
            <a:off x="115328" y="5316206"/>
            <a:ext cx="1341816" cy="374418"/>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Business and custom </a:t>
            </a:r>
            <a:b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apps (structured)</a:t>
            </a:r>
          </a:p>
        </p:txBody>
      </p:sp>
      <p:sp>
        <p:nvSpPr>
          <p:cNvPr id="649" name="TextBox 648">
            <a:extLst>
              <a:ext uri="{FF2B5EF4-FFF2-40B4-BE49-F238E27FC236}">
                <a16:creationId xmlns:a16="http://schemas.microsoft.com/office/drawing/2014/main" id="{F8FC6D1A-192D-4E14-9585-E73AEA07912A}"/>
              </a:ext>
            </a:extLst>
          </p:cNvPr>
          <p:cNvSpPr txBox="1"/>
          <p:nvPr/>
        </p:nvSpPr>
        <p:spPr>
          <a:xfrm>
            <a:off x="137769" y="3365374"/>
            <a:ext cx="1341816" cy="427826"/>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Logs, files, and media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(unstructured)</a:t>
            </a:r>
          </a:p>
        </p:txBody>
      </p:sp>
      <p:cxnSp>
        <p:nvCxnSpPr>
          <p:cNvPr id="654" name="Straight Arrow Connector 653">
            <a:extLst>
              <a:ext uri="{FF2B5EF4-FFF2-40B4-BE49-F238E27FC236}">
                <a16:creationId xmlns:a16="http://schemas.microsoft.com/office/drawing/2014/main" id="{50B1F537-DA96-4AB2-882B-882331AE8D25}"/>
              </a:ext>
            </a:extLst>
          </p:cNvPr>
          <p:cNvCxnSpPr>
            <a:cxnSpLocks/>
          </p:cNvCxnSpPr>
          <p:nvPr/>
        </p:nvCxnSpPr>
        <p:spPr>
          <a:xfrm>
            <a:off x="10040023" y="4326042"/>
            <a:ext cx="570529" cy="0"/>
          </a:xfrm>
          <a:prstGeom prst="straightConnector1">
            <a:avLst/>
          </a:prstGeom>
          <a:noFill/>
          <a:ln w="19050" cap="flat" cmpd="sng" algn="ctr">
            <a:solidFill>
              <a:schemeClr val="tx1"/>
            </a:solidFill>
            <a:prstDash val="sysDot"/>
            <a:headEnd type="none"/>
            <a:tailEnd type="none"/>
          </a:ln>
          <a:effectLst/>
        </p:spPr>
      </p:cxnSp>
      <p:sp>
        <p:nvSpPr>
          <p:cNvPr id="655" name="TextBox 654">
            <a:extLst>
              <a:ext uri="{FF2B5EF4-FFF2-40B4-BE49-F238E27FC236}">
                <a16:creationId xmlns:a16="http://schemas.microsoft.com/office/drawing/2014/main" id="{828423C4-F757-41DB-9820-8118AEC8AAFB}"/>
              </a:ext>
            </a:extLst>
          </p:cNvPr>
          <p:cNvSpPr txBox="1"/>
          <p:nvPr/>
        </p:nvSpPr>
        <p:spPr>
          <a:xfrm>
            <a:off x="6425595" y="3123937"/>
            <a:ext cx="817531"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processing</a:t>
            </a:r>
          </a:p>
        </p:txBody>
      </p:sp>
      <p:grpSp>
        <p:nvGrpSpPr>
          <p:cNvPr id="656" name="Group 655">
            <a:extLst>
              <a:ext uri="{FF2B5EF4-FFF2-40B4-BE49-F238E27FC236}">
                <a16:creationId xmlns:a16="http://schemas.microsoft.com/office/drawing/2014/main" id="{12B6BA49-03E1-4D2F-8FB2-BA48C8AC5127}"/>
              </a:ext>
            </a:extLst>
          </p:cNvPr>
          <p:cNvGrpSpPr/>
          <p:nvPr/>
        </p:nvGrpSpPr>
        <p:grpSpPr>
          <a:xfrm>
            <a:off x="2960062" y="3123937"/>
            <a:ext cx="1977434" cy="1383063"/>
            <a:chOff x="2956885" y="3379969"/>
            <a:chExt cx="1977434" cy="1383063"/>
          </a:xfrm>
        </p:grpSpPr>
        <p:sp>
          <p:nvSpPr>
            <p:cNvPr id="657" name="Rectangle: Rounded Corners 497">
              <a:extLst>
                <a:ext uri="{FF2B5EF4-FFF2-40B4-BE49-F238E27FC236}">
                  <a16:creationId xmlns:a16="http://schemas.microsoft.com/office/drawing/2014/main" id="{51A0D7B8-E0F1-4804-A0AF-74736929EA35}"/>
                </a:ext>
              </a:extLst>
            </p:cNvPr>
            <p:cNvSpPr/>
            <p:nvPr/>
          </p:nvSpPr>
          <p:spPr bwMode="auto">
            <a:xfrm>
              <a:off x="2956885" y="3622878"/>
              <a:ext cx="1977434" cy="1140154"/>
            </a:xfrm>
            <a:prstGeom prst="roundRect">
              <a:avLst>
                <a:gd name="adj" fmla="val 8413"/>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58" name="TextBox 657">
              <a:extLst>
                <a:ext uri="{FF2B5EF4-FFF2-40B4-BE49-F238E27FC236}">
                  <a16:creationId xmlns:a16="http://schemas.microsoft.com/office/drawing/2014/main" id="{38F72D59-90D1-40AB-968E-9C182454D162}"/>
                </a:ext>
              </a:extLst>
            </p:cNvPr>
            <p:cNvSpPr txBox="1"/>
            <p:nvPr/>
          </p:nvSpPr>
          <p:spPr>
            <a:xfrm>
              <a:off x="3549661" y="3379969"/>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a:t>
              </a: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Ingest storage</a:t>
              </a:r>
            </a:p>
          </p:txBody>
        </p:sp>
        <p:grpSp>
          <p:nvGrpSpPr>
            <p:cNvPr id="659" name="Group 658">
              <a:extLst>
                <a:ext uri="{FF2B5EF4-FFF2-40B4-BE49-F238E27FC236}">
                  <a16:creationId xmlns:a16="http://schemas.microsoft.com/office/drawing/2014/main" id="{5CCBA7D4-8190-447E-BE1D-B26137DF8741}"/>
                </a:ext>
              </a:extLst>
            </p:cNvPr>
            <p:cNvGrpSpPr/>
            <p:nvPr/>
          </p:nvGrpSpPr>
          <p:grpSpPr>
            <a:xfrm>
              <a:off x="3113616" y="4336159"/>
              <a:ext cx="1663972" cy="138499"/>
              <a:chOff x="3166434" y="4173729"/>
              <a:chExt cx="1663972" cy="138499"/>
            </a:xfrm>
          </p:grpSpPr>
          <p:sp>
            <p:nvSpPr>
              <p:cNvPr id="664" name="TextBox 663">
                <a:extLst>
                  <a:ext uri="{FF2B5EF4-FFF2-40B4-BE49-F238E27FC236}">
                    <a16:creationId xmlns:a16="http://schemas.microsoft.com/office/drawing/2014/main" id="{4516B339-6E22-412F-A2C4-9D3E5C8B7677}"/>
                  </a:ext>
                </a:extLst>
              </p:cNvPr>
              <p:cNvSpPr txBox="1"/>
              <p:nvPr/>
            </p:nvSpPr>
            <p:spPr>
              <a:xfrm>
                <a:off x="3166434" y="4173729"/>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sp>
            <p:nvSpPr>
              <p:cNvPr id="662" name="TextBox 661">
                <a:extLst>
                  <a:ext uri="{FF2B5EF4-FFF2-40B4-BE49-F238E27FC236}">
                    <a16:creationId xmlns:a16="http://schemas.microsoft.com/office/drawing/2014/main" id="{E428A40E-AAB2-4E35-B189-A6F39B7BA69F}"/>
                  </a:ext>
                </a:extLst>
              </p:cNvPr>
              <p:cNvSpPr txBox="1"/>
              <p:nvPr/>
            </p:nvSpPr>
            <p:spPr>
              <a:xfrm>
                <a:off x="4110657" y="4173729"/>
                <a:ext cx="719749"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Storage</a:t>
                </a:r>
              </a:p>
            </p:txBody>
          </p:sp>
        </p:grpSp>
      </p:grpSp>
      <p:sp>
        <p:nvSpPr>
          <p:cNvPr id="666" name="TextBox 665">
            <a:extLst>
              <a:ext uri="{FF2B5EF4-FFF2-40B4-BE49-F238E27FC236}">
                <a16:creationId xmlns:a16="http://schemas.microsoft.com/office/drawing/2014/main" id="{DCBBF47A-43A9-4100-B67B-1CA9D2E8A805}"/>
              </a:ext>
            </a:extLst>
          </p:cNvPr>
          <p:cNvSpPr txBox="1"/>
          <p:nvPr/>
        </p:nvSpPr>
        <p:spPr>
          <a:xfrm>
            <a:off x="8955356" y="3123937"/>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Serving storage</a:t>
            </a:r>
          </a:p>
        </p:txBody>
      </p:sp>
      <p:cxnSp>
        <p:nvCxnSpPr>
          <p:cNvPr id="667" name="Connector: Elbow 526">
            <a:extLst>
              <a:ext uri="{FF2B5EF4-FFF2-40B4-BE49-F238E27FC236}">
                <a16:creationId xmlns:a16="http://schemas.microsoft.com/office/drawing/2014/main" id="{C0C5593E-BD3F-44C0-AB4C-3442E0AEED31}"/>
              </a:ext>
            </a:extLst>
          </p:cNvPr>
          <p:cNvCxnSpPr>
            <a:cxnSpLocks/>
            <a:stCxn id="684" idx="3"/>
            <a:endCxn id="704" idx="2"/>
          </p:cNvCxnSpPr>
          <p:nvPr/>
        </p:nvCxnSpPr>
        <p:spPr>
          <a:xfrm flipV="1">
            <a:off x="4819233" y="5210136"/>
            <a:ext cx="2015127" cy="305443"/>
          </a:xfrm>
          <a:prstGeom prst="bentConnector2">
            <a:avLst/>
          </a:prstGeom>
          <a:noFill/>
          <a:ln w="19050" cap="flat" cmpd="sng" algn="ctr">
            <a:solidFill>
              <a:schemeClr val="tx1"/>
            </a:solidFill>
            <a:prstDash val="sysDot"/>
            <a:headEnd type="none"/>
            <a:tailEnd type="arrow" w="lg" len="med"/>
          </a:ln>
          <a:effectLst/>
        </p:spPr>
      </p:cxnSp>
      <p:cxnSp>
        <p:nvCxnSpPr>
          <p:cNvPr id="668" name="Connector: Elbow 538">
            <a:extLst>
              <a:ext uri="{FF2B5EF4-FFF2-40B4-BE49-F238E27FC236}">
                <a16:creationId xmlns:a16="http://schemas.microsoft.com/office/drawing/2014/main" id="{6484D5E8-DB10-485F-89CD-9F61A49EE150}"/>
              </a:ext>
            </a:extLst>
          </p:cNvPr>
          <p:cNvCxnSpPr>
            <a:cxnSpLocks/>
          </p:cNvCxnSpPr>
          <p:nvPr/>
        </p:nvCxnSpPr>
        <p:spPr>
          <a:xfrm rot="16200000" flipH="1">
            <a:off x="2083250" y="3109499"/>
            <a:ext cx="1152000" cy="576000"/>
          </a:xfrm>
          <a:prstGeom prst="bentConnector2">
            <a:avLst/>
          </a:prstGeom>
          <a:noFill/>
          <a:ln w="19050" cap="flat" cmpd="sng" algn="ctr">
            <a:solidFill>
              <a:schemeClr val="tx1"/>
            </a:solidFill>
            <a:prstDash val="sysDot"/>
            <a:headEnd type="none" w="lg" len="med"/>
            <a:tailEnd type="arrow" w="lg" len="med"/>
          </a:ln>
          <a:effectLst/>
        </p:spPr>
      </p:cxnSp>
      <p:cxnSp>
        <p:nvCxnSpPr>
          <p:cNvPr id="669" name="Connector: Elbow 544">
            <a:extLst>
              <a:ext uri="{FF2B5EF4-FFF2-40B4-BE49-F238E27FC236}">
                <a16:creationId xmlns:a16="http://schemas.microsoft.com/office/drawing/2014/main" id="{3920FA68-5AA7-4B4F-8E89-D0B3650AA487}"/>
              </a:ext>
            </a:extLst>
          </p:cNvPr>
          <p:cNvCxnSpPr>
            <a:cxnSpLocks/>
            <a:stCxn id="649" idx="3"/>
            <a:endCxn id="722" idx="1"/>
          </p:cNvCxnSpPr>
          <p:nvPr/>
        </p:nvCxnSpPr>
        <p:spPr>
          <a:xfrm flipV="1">
            <a:off x="1479585" y="2298763"/>
            <a:ext cx="645134" cy="1280524"/>
          </a:xfrm>
          <a:prstGeom prst="bentConnector3">
            <a:avLst>
              <a:gd name="adj1" fmla="val 50000"/>
            </a:avLst>
          </a:prstGeom>
          <a:noFill/>
          <a:ln w="19050" cap="flat" cmpd="sng" algn="ctr">
            <a:solidFill>
              <a:schemeClr val="tx1"/>
            </a:solidFill>
            <a:prstDash val="sysDot"/>
            <a:headEnd type="none"/>
            <a:tailEnd type="arrow" w="lg" len="med"/>
          </a:ln>
          <a:effectLst/>
        </p:spPr>
      </p:cxnSp>
      <p:sp>
        <p:nvSpPr>
          <p:cNvPr id="671" name="Rectangle: Rounded Corners 514">
            <a:extLst>
              <a:ext uri="{FF2B5EF4-FFF2-40B4-BE49-F238E27FC236}">
                <a16:creationId xmlns:a16="http://schemas.microsoft.com/office/drawing/2014/main" id="{B6320325-1F01-4AC0-8D3C-96AA5530B02F}"/>
              </a:ext>
            </a:extLst>
          </p:cNvPr>
          <p:cNvSpPr/>
          <p:nvPr/>
        </p:nvSpPr>
        <p:spPr bwMode="auto">
          <a:xfrm>
            <a:off x="8662572" y="3366846"/>
            <a:ext cx="1377451" cy="27621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81" name="TextBox 680">
            <a:extLst>
              <a:ext uri="{FF2B5EF4-FFF2-40B4-BE49-F238E27FC236}">
                <a16:creationId xmlns:a16="http://schemas.microsoft.com/office/drawing/2014/main" id="{337B043D-427A-41FE-8E93-49012CDB66A3}"/>
              </a:ext>
            </a:extLst>
          </p:cNvPr>
          <p:cNvSpPr txBox="1"/>
          <p:nvPr/>
        </p:nvSpPr>
        <p:spPr>
          <a:xfrm>
            <a:off x="8961768" y="4904824"/>
            <a:ext cx="779059"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SQL DW </a:t>
            </a:r>
          </a:p>
        </p:txBody>
      </p:sp>
      <p:grpSp>
        <p:nvGrpSpPr>
          <p:cNvPr id="673" name="Group 672">
            <a:extLst>
              <a:ext uri="{FF2B5EF4-FFF2-40B4-BE49-F238E27FC236}">
                <a16:creationId xmlns:a16="http://schemas.microsoft.com/office/drawing/2014/main" id="{EF7B3B37-2882-4AD4-BBFD-5841234A69F4}"/>
              </a:ext>
            </a:extLst>
          </p:cNvPr>
          <p:cNvGrpSpPr/>
          <p:nvPr/>
        </p:nvGrpSpPr>
        <p:grpSpPr>
          <a:xfrm>
            <a:off x="9043521" y="4060539"/>
            <a:ext cx="615553" cy="1805579"/>
            <a:chOff x="8872024" y="4023830"/>
            <a:chExt cx="615553" cy="1805579"/>
          </a:xfrm>
        </p:grpSpPr>
        <p:sp>
          <p:nvSpPr>
            <p:cNvPr id="679" name="TextBox 678">
              <a:extLst>
                <a:ext uri="{FF2B5EF4-FFF2-40B4-BE49-F238E27FC236}">
                  <a16:creationId xmlns:a16="http://schemas.microsoft.com/office/drawing/2014/main" id="{E13D5894-3AC5-42A6-A02D-22789F3D7A3B}"/>
                </a:ext>
              </a:extLst>
            </p:cNvPr>
            <p:cNvSpPr txBox="1"/>
            <p:nvPr/>
          </p:nvSpPr>
          <p:spPr>
            <a:xfrm>
              <a:off x="9075605" y="5704759"/>
              <a:ext cx="208390"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AAS</a:t>
              </a:r>
            </a:p>
          </p:txBody>
        </p:sp>
        <p:sp>
          <p:nvSpPr>
            <p:cNvPr id="676" name="TextBox 329">
              <a:extLst>
                <a:ext uri="{FF2B5EF4-FFF2-40B4-BE49-F238E27FC236}">
                  <a16:creationId xmlns:a16="http://schemas.microsoft.com/office/drawing/2014/main" id="{97CA6628-5232-4089-B0F3-8B7095B44CFE}"/>
                </a:ext>
              </a:extLst>
            </p:cNvPr>
            <p:cNvSpPr txBox="1"/>
            <p:nvPr/>
          </p:nvSpPr>
          <p:spPr>
            <a:xfrm>
              <a:off x="8872024" y="4023830"/>
              <a:ext cx="615553" cy="138499"/>
            </a:xfrm>
            <a:prstGeom prst="rect">
              <a:avLst/>
            </a:prstGeom>
          </p:spPr>
          <p:txBody>
            <a:bodyPr wrap="none" lIns="0" tIns="4572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Cosmos DB </a:t>
              </a:r>
            </a:p>
          </p:txBody>
        </p:sp>
      </p:grpSp>
      <p:sp>
        <p:nvSpPr>
          <p:cNvPr id="683" name="TextBox 682">
            <a:extLst>
              <a:ext uri="{FF2B5EF4-FFF2-40B4-BE49-F238E27FC236}">
                <a16:creationId xmlns:a16="http://schemas.microsoft.com/office/drawing/2014/main" id="{C4A319EB-C638-4C13-9B03-F1E9568604B1}"/>
              </a:ext>
            </a:extLst>
          </p:cNvPr>
          <p:cNvSpPr txBox="1"/>
          <p:nvPr/>
        </p:nvSpPr>
        <p:spPr>
          <a:xfrm>
            <a:off x="3552481" y="6128951"/>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Operational data</a:t>
            </a:r>
          </a:p>
        </p:txBody>
      </p:sp>
      <p:sp>
        <p:nvSpPr>
          <p:cNvPr id="684" name="Rectangle: Rounded Corners 524">
            <a:extLst>
              <a:ext uri="{FF2B5EF4-FFF2-40B4-BE49-F238E27FC236}">
                <a16:creationId xmlns:a16="http://schemas.microsoft.com/office/drawing/2014/main" id="{9B4B238D-69E7-4BE3-8535-880F58834781}"/>
              </a:ext>
            </a:extLst>
          </p:cNvPr>
          <p:cNvSpPr/>
          <p:nvPr/>
        </p:nvSpPr>
        <p:spPr bwMode="auto">
          <a:xfrm>
            <a:off x="3078325" y="5017756"/>
            <a:ext cx="1740908" cy="995646"/>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98" name="TextBox 329">
            <a:extLst>
              <a:ext uri="{FF2B5EF4-FFF2-40B4-BE49-F238E27FC236}">
                <a16:creationId xmlns:a16="http://schemas.microsoft.com/office/drawing/2014/main" id="{45EAA71B-18E1-453F-B00F-9AAAB355A9C9}"/>
              </a:ext>
            </a:extLst>
          </p:cNvPr>
          <p:cNvSpPr txBox="1"/>
          <p:nvPr/>
        </p:nvSpPr>
        <p:spPr>
          <a:xfrm>
            <a:off x="3354778" y="5659392"/>
            <a:ext cx="615553" cy="138499"/>
          </a:xfrm>
          <a:prstGeom prst="rect">
            <a:avLst/>
          </a:prstGeom>
        </p:spPr>
        <p:txBody>
          <a:bodyPr wrap="none" lIns="0" tIns="4572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Cosmos DB </a:t>
            </a:r>
          </a:p>
        </p:txBody>
      </p:sp>
      <p:sp>
        <p:nvSpPr>
          <p:cNvPr id="688" name="TextBox 332">
            <a:extLst>
              <a:ext uri="{FF2B5EF4-FFF2-40B4-BE49-F238E27FC236}">
                <a16:creationId xmlns:a16="http://schemas.microsoft.com/office/drawing/2014/main" id="{877DA1FB-0101-4BE1-B346-E34FFF16ED7C}"/>
              </a:ext>
            </a:extLst>
          </p:cNvPr>
          <p:cNvSpPr txBox="1"/>
          <p:nvPr/>
        </p:nvSpPr>
        <p:spPr>
          <a:xfrm>
            <a:off x="4130809" y="5659392"/>
            <a:ext cx="411972" cy="138499"/>
          </a:xfrm>
          <a:prstGeom prst="rect">
            <a:avLst/>
          </a:prstGeom>
          <a:noFill/>
        </p:spPr>
        <p:txBody>
          <a:bodyPr wrap="none" lIns="0" tIns="4572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SQL DB </a:t>
            </a:r>
          </a:p>
        </p:txBody>
      </p:sp>
      <p:sp>
        <p:nvSpPr>
          <p:cNvPr id="701" name="TextBox 700">
            <a:extLst>
              <a:ext uri="{FF2B5EF4-FFF2-40B4-BE49-F238E27FC236}">
                <a16:creationId xmlns:a16="http://schemas.microsoft.com/office/drawing/2014/main" id="{B710A412-10E6-49BA-AA43-A1EB26BA139E}"/>
              </a:ext>
            </a:extLst>
          </p:cNvPr>
          <p:cNvSpPr txBox="1"/>
          <p:nvPr/>
        </p:nvSpPr>
        <p:spPr>
          <a:xfrm>
            <a:off x="10893417" y="2816265"/>
            <a:ext cx="623569"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a:t>
            </a:r>
          </a:p>
        </p:txBody>
      </p:sp>
      <p:sp>
        <p:nvSpPr>
          <p:cNvPr id="704" name="Rectangle: Rounded Corners 498">
            <a:extLst>
              <a:ext uri="{FF2B5EF4-FFF2-40B4-BE49-F238E27FC236}">
                <a16:creationId xmlns:a16="http://schemas.microsoft.com/office/drawing/2014/main" id="{8C0E8DDF-895E-4115-B7B7-339A25AD897A}"/>
              </a:ext>
            </a:extLst>
          </p:cNvPr>
          <p:cNvSpPr/>
          <p:nvPr/>
        </p:nvSpPr>
        <p:spPr bwMode="auto">
          <a:xfrm>
            <a:off x="5556250" y="3366846"/>
            <a:ext cx="2556220" cy="1843290"/>
          </a:xfrm>
          <a:prstGeom prst="roundRect">
            <a:avLst>
              <a:gd name="adj" fmla="val 9426"/>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706" name="Group 705">
            <a:extLst>
              <a:ext uri="{FF2B5EF4-FFF2-40B4-BE49-F238E27FC236}">
                <a16:creationId xmlns:a16="http://schemas.microsoft.com/office/drawing/2014/main" id="{4B9B88F4-18E9-42B5-9D51-27103FD18A70}"/>
              </a:ext>
            </a:extLst>
          </p:cNvPr>
          <p:cNvGrpSpPr/>
          <p:nvPr/>
        </p:nvGrpSpPr>
        <p:grpSpPr>
          <a:xfrm>
            <a:off x="5881980" y="4827546"/>
            <a:ext cx="2026680" cy="138502"/>
            <a:chOff x="5896881" y="5014520"/>
            <a:chExt cx="2026680" cy="138502"/>
          </a:xfrm>
        </p:grpSpPr>
        <p:sp>
          <p:nvSpPr>
            <p:cNvPr id="710" name="TextBox 709">
              <a:extLst>
                <a:ext uri="{FF2B5EF4-FFF2-40B4-BE49-F238E27FC236}">
                  <a16:creationId xmlns:a16="http://schemas.microsoft.com/office/drawing/2014/main" id="{D41FFCF6-265D-45F5-BED5-A8B2E883F941}"/>
                </a:ext>
              </a:extLst>
            </p:cNvPr>
            <p:cNvSpPr txBox="1"/>
            <p:nvPr/>
          </p:nvSpPr>
          <p:spPr>
            <a:xfrm>
              <a:off x="5896881" y="5014523"/>
              <a:ext cx="538609"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HDInsight </a:t>
              </a:r>
            </a:p>
          </p:txBody>
        </p:sp>
        <p:sp>
          <p:nvSpPr>
            <p:cNvPr id="713" name="Rectangle 712">
              <a:extLst>
                <a:ext uri="{FF2B5EF4-FFF2-40B4-BE49-F238E27FC236}">
                  <a16:creationId xmlns:a16="http://schemas.microsoft.com/office/drawing/2014/main" id="{F26B06FF-98DE-41C7-B2CD-3EDC1DA45B43}"/>
                </a:ext>
              </a:extLst>
            </p:cNvPr>
            <p:cNvSpPr/>
            <p:nvPr/>
          </p:nvSpPr>
          <p:spPr>
            <a:xfrm>
              <a:off x="6613907" y="5014520"/>
              <a:ext cx="1309654"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 Lake Analytics</a:t>
              </a:r>
            </a:p>
          </p:txBody>
        </p:sp>
      </p:grpSp>
      <p:sp>
        <p:nvSpPr>
          <p:cNvPr id="709" name="Rectangle 708">
            <a:extLst>
              <a:ext uri="{FF2B5EF4-FFF2-40B4-BE49-F238E27FC236}">
                <a16:creationId xmlns:a16="http://schemas.microsoft.com/office/drawing/2014/main" id="{EA5E61D1-4E86-4B70-A95F-D9DF40566398}"/>
              </a:ext>
            </a:extLst>
          </p:cNvPr>
          <p:cNvSpPr/>
          <p:nvPr/>
        </p:nvSpPr>
        <p:spPr>
          <a:xfrm>
            <a:off x="6405557" y="3964560"/>
            <a:ext cx="857607"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Databricks</a:t>
            </a:r>
          </a:p>
        </p:txBody>
      </p:sp>
      <p:cxnSp>
        <p:nvCxnSpPr>
          <p:cNvPr id="714" name="Straight Arrow Connector 713">
            <a:extLst>
              <a:ext uri="{FF2B5EF4-FFF2-40B4-BE49-F238E27FC236}">
                <a16:creationId xmlns:a16="http://schemas.microsoft.com/office/drawing/2014/main" id="{EB67114C-D97A-4AC1-8955-5F6BFDF1FDF3}"/>
              </a:ext>
            </a:extLst>
          </p:cNvPr>
          <p:cNvCxnSpPr>
            <a:endCxn id="684" idx="1"/>
          </p:cNvCxnSpPr>
          <p:nvPr/>
        </p:nvCxnSpPr>
        <p:spPr>
          <a:xfrm>
            <a:off x="1614369" y="5515579"/>
            <a:ext cx="1463956" cy="0"/>
          </a:xfrm>
          <a:prstGeom prst="straightConnector1">
            <a:avLst/>
          </a:prstGeom>
          <a:noFill/>
          <a:ln w="19050" cap="flat" cmpd="sng" algn="ctr">
            <a:solidFill>
              <a:schemeClr val="tx1"/>
            </a:solidFill>
            <a:prstDash val="sysDot"/>
            <a:headEnd type="none"/>
            <a:tailEnd type="arrow" w="lg" len="med"/>
          </a:ln>
          <a:effectLst/>
        </p:spPr>
      </p:cxnSp>
      <p:sp>
        <p:nvSpPr>
          <p:cNvPr id="715" name="Right Bracket 714">
            <a:extLst>
              <a:ext uri="{FF2B5EF4-FFF2-40B4-BE49-F238E27FC236}">
                <a16:creationId xmlns:a16="http://schemas.microsoft.com/office/drawing/2014/main" id="{16478134-3D0D-439C-8BCC-A6B19D26D351}"/>
              </a:ext>
            </a:extLst>
          </p:cNvPr>
          <p:cNvSpPr/>
          <p:nvPr/>
        </p:nvSpPr>
        <p:spPr>
          <a:xfrm>
            <a:off x="1445352"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cxnSp>
        <p:nvCxnSpPr>
          <p:cNvPr id="716" name="Straight Arrow Connector 715">
            <a:extLst>
              <a:ext uri="{FF2B5EF4-FFF2-40B4-BE49-F238E27FC236}">
                <a16:creationId xmlns:a16="http://schemas.microsoft.com/office/drawing/2014/main" id="{7FE50DEC-62F3-4781-ABC4-6724C2D6E89D}"/>
              </a:ext>
            </a:extLst>
          </p:cNvPr>
          <p:cNvCxnSpPr>
            <a:cxnSpLocks/>
            <a:endCxn id="657" idx="2"/>
          </p:cNvCxnSpPr>
          <p:nvPr/>
        </p:nvCxnSpPr>
        <p:spPr>
          <a:xfrm flipV="1">
            <a:off x="3946143" y="4507000"/>
            <a:ext cx="2636" cy="510756"/>
          </a:xfrm>
          <a:prstGeom prst="straightConnector1">
            <a:avLst/>
          </a:prstGeom>
          <a:noFill/>
          <a:ln w="19050" cap="flat" cmpd="sng" algn="ctr">
            <a:solidFill>
              <a:schemeClr val="tx1"/>
            </a:solidFill>
            <a:prstDash val="sysDot"/>
            <a:headEnd type="none" w="lg" len="med"/>
            <a:tailEnd type="arrow" w="lg" len="med"/>
          </a:ln>
          <a:effectLst/>
        </p:spPr>
      </p:cxnSp>
      <p:cxnSp>
        <p:nvCxnSpPr>
          <p:cNvPr id="717" name="Straight Arrow Connector 716">
            <a:extLst>
              <a:ext uri="{FF2B5EF4-FFF2-40B4-BE49-F238E27FC236}">
                <a16:creationId xmlns:a16="http://schemas.microsoft.com/office/drawing/2014/main" id="{9366EF20-F4B9-40B2-A113-95590A7B8BBB}"/>
              </a:ext>
            </a:extLst>
          </p:cNvPr>
          <p:cNvCxnSpPr>
            <a:cxnSpLocks/>
          </p:cNvCxnSpPr>
          <p:nvPr/>
        </p:nvCxnSpPr>
        <p:spPr>
          <a:xfrm>
            <a:off x="4934319" y="4002024"/>
            <a:ext cx="621931" cy="1"/>
          </a:xfrm>
          <a:prstGeom prst="straightConnector1">
            <a:avLst/>
          </a:prstGeom>
          <a:noFill/>
          <a:ln w="19050" cap="flat" cmpd="sng" algn="ctr">
            <a:solidFill>
              <a:schemeClr val="tx1"/>
            </a:solidFill>
            <a:prstDash val="sysDot"/>
            <a:headEnd type="arrow" w="lg" len="med"/>
            <a:tailEnd type="arrow" w="lg" len="med"/>
          </a:ln>
          <a:effectLst/>
        </p:spPr>
      </p:cxnSp>
      <p:cxnSp>
        <p:nvCxnSpPr>
          <p:cNvPr id="718" name="Straight Arrow Connector 717">
            <a:extLst>
              <a:ext uri="{FF2B5EF4-FFF2-40B4-BE49-F238E27FC236}">
                <a16:creationId xmlns:a16="http://schemas.microsoft.com/office/drawing/2014/main" id="{8D6791E8-CC84-457D-B6AA-113F54E51A8D}"/>
              </a:ext>
            </a:extLst>
          </p:cNvPr>
          <p:cNvCxnSpPr>
            <a:cxnSpLocks/>
          </p:cNvCxnSpPr>
          <p:nvPr/>
        </p:nvCxnSpPr>
        <p:spPr>
          <a:xfrm>
            <a:off x="8112470" y="4002024"/>
            <a:ext cx="524933" cy="0"/>
          </a:xfrm>
          <a:prstGeom prst="straightConnector1">
            <a:avLst/>
          </a:prstGeom>
          <a:noFill/>
          <a:ln w="19050" cap="flat" cmpd="sng" algn="ctr">
            <a:solidFill>
              <a:schemeClr val="tx1"/>
            </a:solidFill>
            <a:prstDash val="sysDot"/>
            <a:headEnd type="arrow" w="lg" len="med"/>
            <a:tailEnd type="arrow" w="lg" len="med"/>
          </a:ln>
          <a:effectLst/>
        </p:spPr>
      </p:cxnSp>
      <p:grpSp>
        <p:nvGrpSpPr>
          <p:cNvPr id="720" name="Group 719">
            <a:extLst>
              <a:ext uri="{FF2B5EF4-FFF2-40B4-BE49-F238E27FC236}">
                <a16:creationId xmlns:a16="http://schemas.microsoft.com/office/drawing/2014/main" id="{2EE4FED5-6EE1-4694-ACA9-E86B05E6AA61}"/>
              </a:ext>
            </a:extLst>
          </p:cNvPr>
          <p:cNvGrpSpPr/>
          <p:nvPr/>
        </p:nvGrpSpPr>
        <p:grpSpPr>
          <a:xfrm>
            <a:off x="2226744" y="2374578"/>
            <a:ext cx="3444071" cy="277003"/>
            <a:chOff x="2045412" y="2651042"/>
            <a:chExt cx="3444071" cy="277003"/>
          </a:xfrm>
        </p:grpSpPr>
        <p:sp>
          <p:nvSpPr>
            <p:cNvPr id="724" name="TextBox 723">
              <a:extLst>
                <a:ext uri="{FF2B5EF4-FFF2-40B4-BE49-F238E27FC236}">
                  <a16:creationId xmlns:a16="http://schemas.microsoft.com/office/drawing/2014/main" id="{85F89B7F-E2AB-460A-AD52-3F34D2BE2D91}"/>
                </a:ext>
              </a:extLst>
            </p:cNvPr>
            <p:cNvSpPr txBox="1"/>
            <p:nvPr/>
          </p:nvSpPr>
          <p:spPr>
            <a:xfrm>
              <a:off x="2045412" y="2651045"/>
              <a:ext cx="6203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sp>
          <p:nvSpPr>
            <p:cNvPr id="728" name="TextBox 727">
              <a:extLst>
                <a:ext uri="{FF2B5EF4-FFF2-40B4-BE49-F238E27FC236}">
                  <a16:creationId xmlns:a16="http://schemas.microsoft.com/office/drawing/2014/main" id="{39EC0DF3-D411-4FDB-A7E4-54598523120E}"/>
                </a:ext>
              </a:extLst>
            </p:cNvPr>
            <p:cNvSpPr txBox="1"/>
            <p:nvPr/>
          </p:nvSpPr>
          <p:spPr>
            <a:xfrm>
              <a:off x="2676267" y="2651046"/>
              <a:ext cx="1101264" cy="2769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Import/Export</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Service</a:t>
              </a:r>
            </a:p>
          </p:txBody>
        </p:sp>
        <p:sp>
          <p:nvSpPr>
            <p:cNvPr id="726" name="TextBox 725">
              <a:extLst>
                <a:ext uri="{FF2B5EF4-FFF2-40B4-BE49-F238E27FC236}">
                  <a16:creationId xmlns:a16="http://schemas.microsoft.com/office/drawing/2014/main" id="{B1EC2BC9-903B-4CF1-83F2-97D8A12A9548}"/>
                </a:ext>
              </a:extLst>
            </p:cNvPr>
            <p:cNvSpPr txBox="1"/>
            <p:nvPr/>
          </p:nvSpPr>
          <p:spPr>
            <a:xfrm>
              <a:off x="4630951" y="2651050"/>
              <a:ext cx="858532" cy="138492"/>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APIs, CLI, and</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GUI tools</a:t>
              </a:r>
            </a:p>
          </p:txBody>
        </p:sp>
        <p:sp>
          <p:nvSpPr>
            <p:cNvPr id="727" name="TextBox 726">
              <a:extLst>
                <a:ext uri="{FF2B5EF4-FFF2-40B4-BE49-F238E27FC236}">
                  <a16:creationId xmlns:a16="http://schemas.microsoft.com/office/drawing/2014/main" id="{71AA30B1-68D0-470F-B475-53FDECB6F5F6}"/>
                </a:ext>
              </a:extLst>
            </p:cNvPr>
            <p:cNvSpPr txBox="1"/>
            <p:nvPr/>
          </p:nvSpPr>
          <p:spPr>
            <a:xfrm>
              <a:off x="3804358" y="2651042"/>
              <a:ext cx="7806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Box</a:t>
              </a:r>
            </a:p>
          </p:txBody>
        </p:sp>
      </p:grpSp>
      <p:sp>
        <p:nvSpPr>
          <p:cNvPr id="722" name="Rectangle: Rounded Corners 528">
            <a:extLst>
              <a:ext uri="{FF2B5EF4-FFF2-40B4-BE49-F238E27FC236}">
                <a16:creationId xmlns:a16="http://schemas.microsoft.com/office/drawing/2014/main" id="{CDF4FE5F-27EF-46CC-BDDF-53178D374EDE}"/>
              </a:ext>
            </a:extLst>
          </p:cNvPr>
          <p:cNvSpPr/>
          <p:nvPr/>
        </p:nvSpPr>
        <p:spPr bwMode="auto">
          <a:xfrm>
            <a:off x="2124719" y="1786593"/>
            <a:ext cx="3648120"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23" name="TextBox 722">
            <a:extLst>
              <a:ext uri="{FF2B5EF4-FFF2-40B4-BE49-F238E27FC236}">
                <a16:creationId xmlns:a16="http://schemas.microsoft.com/office/drawing/2014/main" id="{96B76400-CC6D-41A0-89A8-1F7AA6077986}"/>
              </a:ext>
            </a:extLst>
          </p:cNvPr>
          <p:cNvSpPr txBox="1"/>
          <p:nvPr/>
        </p:nvSpPr>
        <p:spPr>
          <a:xfrm>
            <a:off x="3520777" y="1556294"/>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loading</a:t>
            </a:r>
          </a:p>
        </p:txBody>
      </p:sp>
      <p:cxnSp>
        <p:nvCxnSpPr>
          <p:cNvPr id="730" name="Straight Arrow Connector 729">
            <a:extLst>
              <a:ext uri="{FF2B5EF4-FFF2-40B4-BE49-F238E27FC236}">
                <a16:creationId xmlns:a16="http://schemas.microsoft.com/office/drawing/2014/main" id="{F6373547-BA81-4BBB-9EF9-EF7D0E97DD34}"/>
              </a:ext>
            </a:extLst>
          </p:cNvPr>
          <p:cNvCxnSpPr>
            <a:cxnSpLocks/>
          </p:cNvCxnSpPr>
          <p:nvPr/>
        </p:nvCxnSpPr>
        <p:spPr>
          <a:xfrm>
            <a:off x="6856778" y="5516790"/>
            <a:ext cx="1780625" cy="0"/>
          </a:xfrm>
          <a:prstGeom prst="straightConnector1">
            <a:avLst/>
          </a:prstGeom>
          <a:noFill/>
          <a:ln w="19050" cap="flat" cmpd="sng" algn="ctr">
            <a:solidFill>
              <a:schemeClr val="tx1"/>
            </a:solidFill>
            <a:prstDash val="sysDot"/>
            <a:headEnd type="none"/>
            <a:tailEnd type="arrow" w="lg" len="med"/>
          </a:ln>
          <a:effectLst/>
        </p:spPr>
      </p:cxnSp>
      <p:sp>
        <p:nvSpPr>
          <p:cNvPr id="731" name="Right Bracket 730">
            <a:extLst>
              <a:ext uri="{FF2B5EF4-FFF2-40B4-BE49-F238E27FC236}">
                <a16:creationId xmlns:a16="http://schemas.microsoft.com/office/drawing/2014/main" id="{956ED89A-F9A1-46A8-B959-4BAAC6E891FD}"/>
              </a:ext>
            </a:extLst>
          </p:cNvPr>
          <p:cNvSpPr/>
          <p:nvPr/>
        </p:nvSpPr>
        <p:spPr>
          <a:xfrm rot="10800000">
            <a:off x="10602889"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65" name="GenericApp_EB3B" title="Icon of an app window">
            <a:extLst>
              <a:ext uri="{FF2B5EF4-FFF2-40B4-BE49-F238E27FC236}">
                <a16:creationId xmlns:a16="http://schemas.microsoft.com/office/drawing/2014/main" id="{9B6DD8C7-6775-AA45-AE6B-51C6AB34AE94}"/>
              </a:ext>
            </a:extLst>
          </p:cNvPr>
          <p:cNvSpPr>
            <a:spLocks noChangeAspect="1" noEditPoints="1"/>
          </p:cNvSpPr>
          <p:nvPr/>
        </p:nvSpPr>
        <p:spPr bwMode="auto">
          <a:xfrm>
            <a:off x="10893417" y="2245063"/>
            <a:ext cx="576395" cy="46129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835" name="Group 834">
            <a:extLst>
              <a:ext uri="{FF2B5EF4-FFF2-40B4-BE49-F238E27FC236}">
                <a16:creationId xmlns:a16="http://schemas.microsoft.com/office/drawing/2014/main" id="{9D4496D9-4F8D-C041-9F04-95A8A929666F}"/>
              </a:ext>
            </a:extLst>
          </p:cNvPr>
          <p:cNvGrpSpPr/>
          <p:nvPr/>
        </p:nvGrpSpPr>
        <p:grpSpPr>
          <a:xfrm>
            <a:off x="11038575" y="5354891"/>
            <a:ext cx="383197" cy="291716"/>
            <a:chOff x="2502877" y="2643553"/>
            <a:chExt cx="3651737" cy="2779942"/>
          </a:xfrm>
        </p:grpSpPr>
        <p:cxnSp>
          <p:nvCxnSpPr>
            <p:cNvPr id="836" name="Straight Connector 835">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pic>
        <p:nvPicPr>
          <p:cNvPr id="238" name="Picture 237">
            <a:extLst>
              <a:ext uri="{FF2B5EF4-FFF2-40B4-BE49-F238E27FC236}">
                <a16:creationId xmlns:a16="http://schemas.microsoft.com/office/drawing/2014/main" id="{8C8FE103-7BDA-3648-A025-19741F48A4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0490" y="1908731"/>
            <a:ext cx="426125" cy="426125"/>
          </a:xfrm>
          <a:prstGeom prst="rect">
            <a:avLst/>
          </a:prstGeom>
        </p:spPr>
      </p:pic>
      <p:pic>
        <p:nvPicPr>
          <p:cNvPr id="239" name="Picture 238">
            <a:extLst>
              <a:ext uri="{FF2B5EF4-FFF2-40B4-BE49-F238E27FC236}">
                <a16:creationId xmlns:a16="http://schemas.microsoft.com/office/drawing/2014/main" id="{843BDE98-BED5-F442-951B-F1103BD499D8}"/>
              </a:ext>
            </a:extLst>
          </p:cNvPr>
          <p:cNvPicPr>
            <a:picLocks noChangeAspect="1"/>
          </p:cNvPicPr>
          <p:nvPr/>
        </p:nvPicPr>
        <p:blipFill>
          <a:blip r:embed="rId5">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3227253" y="1908732"/>
            <a:ext cx="426125" cy="426125"/>
          </a:xfrm>
          <a:prstGeom prst="rect">
            <a:avLst/>
          </a:prstGeom>
        </p:spPr>
      </p:pic>
      <p:pic>
        <p:nvPicPr>
          <p:cNvPr id="240" name="Picture 239">
            <a:extLst>
              <a:ext uri="{FF2B5EF4-FFF2-40B4-BE49-F238E27FC236}">
                <a16:creationId xmlns:a16="http://schemas.microsoft.com/office/drawing/2014/main" id="{F4F154CA-C0CA-DF40-B412-475085F68C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1619" y="1908732"/>
            <a:ext cx="426125" cy="426125"/>
          </a:xfrm>
          <a:prstGeom prst="rect">
            <a:avLst/>
          </a:prstGeom>
        </p:spPr>
      </p:pic>
      <p:pic>
        <p:nvPicPr>
          <p:cNvPr id="241" name="Picture 240">
            <a:extLst>
              <a:ext uri="{FF2B5EF4-FFF2-40B4-BE49-F238E27FC236}">
                <a16:creationId xmlns:a16="http://schemas.microsoft.com/office/drawing/2014/main" id="{0E72604D-4594-6748-9D6E-420B1329A4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6895" y="1886559"/>
            <a:ext cx="402317" cy="448296"/>
          </a:xfrm>
          <a:prstGeom prst="rect">
            <a:avLst/>
          </a:prstGeom>
        </p:spPr>
      </p:pic>
      <p:pic>
        <p:nvPicPr>
          <p:cNvPr id="242" name="Picture 241">
            <a:extLst>
              <a:ext uri="{FF2B5EF4-FFF2-40B4-BE49-F238E27FC236}">
                <a16:creationId xmlns:a16="http://schemas.microsoft.com/office/drawing/2014/main" id="{69CAD324-BDC9-E84D-8D73-0752D2C8A84A}"/>
              </a:ext>
            </a:extLst>
          </p:cNvPr>
          <p:cNvPicPr>
            <a:picLocks noChangeAspect="1"/>
          </p:cNvPicPr>
          <p:nvPr/>
        </p:nvPicPr>
        <p:blipFill>
          <a:blip r:embed="rId8"/>
          <a:stretch>
            <a:fillRect/>
          </a:stretch>
        </p:blipFill>
        <p:spPr>
          <a:xfrm>
            <a:off x="3290137" y="3626976"/>
            <a:ext cx="425155" cy="425154"/>
          </a:xfrm>
          <a:prstGeom prst="rect">
            <a:avLst/>
          </a:prstGeom>
        </p:spPr>
      </p:pic>
      <p:pic>
        <p:nvPicPr>
          <p:cNvPr id="243" name="Picture 26" descr="Image result for Azure Blob Storage icon">
            <a:extLst>
              <a:ext uri="{FF2B5EF4-FFF2-40B4-BE49-F238E27FC236}">
                <a16:creationId xmlns:a16="http://schemas.microsoft.com/office/drawing/2014/main" id="{6C2D06B9-0377-C34B-9D31-B5B114E1435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192999" y="3634550"/>
            <a:ext cx="426125" cy="426125"/>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43">
            <a:extLst>
              <a:ext uri="{FF2B5EF4-FFF2-40B4-BE49-F238E27FC236}">
                <a16:creationId xmlns:a16="http://schemas.microsoft.com/office/drawing/2014/main" id="{CCA109EE-0032-D54C-8A38-D72DF7F011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10079" y="5202941"/>
            <a:ext cx="475293" cy="426125"/>
          </a:xfrm>
          <a:prstGeom prst="rect">
            <a:avLst/>
          </a:prstGeom>
        </p:spPr>
      </p:pic>
      <p:grpSp>
        <p:nvGrpSpPr>
          <p:cNvPr id="245" name="Group 244">
            <a:extLst>
              <a:ext uri="{FF2B5EF4-FFF2-40B4-BE49-F238E27FC236}">
                <a16:creationId xmlns:a16="http://schemas.microsoft.com/office/drawing/2014/main" id="{1AE80ED0-09F4-C643-BEC2-55F378259ECE}"/>
              </a:ext>
            </a:extLst>
          </p:cNvPr>
          <p:cNvGrpSpPr/>
          <p:nvPr/>
        </p:nvGrpSpPr>
        <p:grpSpPr>
          <a:xfrm>
            <a:off x="4162080" y="5203435"/>
            <a:ext cx="321793" cy="426125"/>
            <a:chOff x="4176909" y="5489793"/>
            <a:chExt cx="321793" cy="426125"/>
          </a:xfrm>
        </p:grpSpPr>
        <p:sp>
          <p:nvSpPr>
            <p:cNvPr id="246" name="Freeform: Shape 551">
              <a:extLst>
                <a:ext uri="{FF2B5EF4-FFF2-40B4-BE49-F238E27FC236}">
                  <a16:creationId xmlns:a16="http://schemas.microsoft.com/office/drawing/2014/main" id="{66DDFB80-243A-3D40-B942-ABE35491E43C}"/>
                </a:ext>
              </a:extLst>
            </p:cNvPr>
            <p:cNvSpPr/>
            <p:nvPr/>
          </p:nvSpPr>
          <p:spPr>
            <a:xfrm>
              <a:off x="4176909" y="5548155"/>
              <a:ext cx="159897" cy="367763"/>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7" name="Freeform: Shape 552">
              <a:extLst>
                <a:ext uri="{FF2B5EF4-FFF2-40B4-BE49-F238E27FC236}">
                  <a16:creationId xmlns:a16="http://schemas.microsoft.com/office/drawing/2014/main" id="{FFA66D60-4037-AA48-9F3B-AC68E8AA5256}"/>
                </a:ext>
              </a:extLst>
            </p:cNvPr>
            <p:cNvSpPr/>
            <p:nvPr/>
          </p:nvSpPr>
          <p:spPr>
            <a:xfrm>
              <a:off x="4335807" y="5548155"/>
              <a:ext cx="161896" cy="367763"/>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8" name="Freeform: Shape 553">
              <a:extLst>
                <a:ext uri="{FF2B5EF4-FFF2-40B4-BE49-F238E27FC236}">
                  <a16:creationId xmlns:a16="http://schemas.microsoft.com/office/drawing/2014/main" id="{D2EEF2A1-AF07-5446-A968-0967128BFDC8}"/>
                </a:ext>
              </a:extLst>
            </p:cNvPr>
            <p:cNvSpPr/>
            <p:nvPr/>
          </p:nvSpPr>
          <p:spPr>
            <a:xfrm>
              <a:off x="4176909" y="5489793"/>
              <a:ext cx="321793" cy="115925"/>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9" name="Freeform: Shape 554">
              <a:extLst>
                <a:ext uri="{FF2B5EF4-FFF2-40B4-BE49-F238E27FC236}">
                  <a16:creationId xmlns:a16="http://schemas.microsoft.com/office/drawing/2014/main" id="{3CB142A7-7966-314C-81C8-5587B99845B0}"/>
                </a:ext>
              </a:extLst>
            </p:cNvPr>
            <p:cNvSpPr/>
            <p:nvPr/>
          </p:nvSpPr>
          <p:spPr>
            <a:xfrm>
              <a:off x="4209888" y="5505982"/>
              <a:ext cx="255836" cy="75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0" name="Freeform: Shape 555">
              <a:extLst>
                <a:ext uri="{FF2B5EF4-FFF2-40B4-BE49-F238E27FC236}">
                  <a16:creationId xmlns:a16="http://schemas.microsoft.com/office/drawing/2014/main" id="{03C5890F-946C-5B47-8FAE-97A1124F6DC9}"/>
                </a:ext>
              </a:extLst>
            </p:cNvPr>
            <p:cNvSpPr/>
            <p:nvPr/>
          </p:nvSpPr>
          <p:spPr>
            <a:xfrm>
              <a:off x="4209888" y="5506182"/>
              <a:ext cx="255836" cy="61961"/>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1" name="Freeform: Shape 556">
              <a:extLst>
                <a:ext uri="{FF2B5EF4-FFF2-40B4-BE49-F238E27FC236}">
                  <a16:creationId xmlns:a16="http://schemas.microsoft.com/office/drawing/2014/main" id="{A2D51ED6-56AF-AB44-9B2C-D3A960BA8F00}"/>
                </a:ext>
              </a:extLst>
            </p:cNvPr>
            <p:cNvSpPr/>
            <p:nvPr/>
          </p:nvSpPr>
          <p:spPr>
            <a:xfrm>
              <a:off x="4215885" y="5674474"/>
              <a:ext cx="65957" cy="99936"/>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2" name="Freeform: Shape 557">
              <a:extLst>
                <a:ext uri="{FF2B5EF4-FFF2-40B4-BE49-F238E27FC236}">
                  <a16:creationId xmlns:a16="http://schemas.microsoft.com/office/drawing/2014/main" id="{45A1CC85-36A6-8943-94F5-050D5FE3E1AF}"/>
                </a:ext>
              </a:extLst>
            </p:cNvPr>
            <p:cNvSpPr/>
            <p:nvPr/>
          </p:nvSpPr>
          <p:spPr>
            <a:xfrm>
              <a:off x="4293234" y="5675071"/>
              <a:ext cx="103933" cy="111928"/>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3" name="Freeform: Shape 558">
              <a:extLst>
                <a:ext uri="{FF2B5EF4-FFF2-40B4-BE49-F238E27FC236}">
                  <a16:creationId xmlns:a16="http://schemas.microsoft.com/office/drawing/2014/main" id="{8E6D4781-DAA3-7D4B-BADE-B73320109AF2}"/>
                </a:ext>
              </a:extLst>
            </p:cNvPr>
            <p:cNvSpPr/>
            <p:nvPr/>
          </p:nvSpPr>
          <p:spPr>
            <a:xfrm>
              <a:off x="4405761" y="5676472"/>
              <a:ext cx="57963" cy="97936"/>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grpSp>
      <p:pic>
        <p:nvPicPr>
          <p:cNvPr id="280" name="Picture 279" descr="A close up of a sign&#10;&#10;Description generated with high confidence">
            <a:extLst>
              <a:ext uri="{FF2B5EF4-FFF2-40B4-BE49-F238E27FC236}">
                <a16:creationId xmlns:a16="http://schemas.microsoft.com/office/drawing/2014/main" id="{713FE821-8FE7-3147-B0DE-DAE6B111885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08327" y="4337778"/>
            <a:ext cx="399660" cy="399661"/>
          </a:xfrm>
          <a:prstGeom prst="rect">
            <a:avLst/>
          </a:prstGeom>
        </p:spPr>
      </p:pic>
      <p:grpSp>
        <p:nvGrpSpPr>
          <p:cNvPr id="282" name="Group 281">
            <a:extLst>
              <a:ext uri="{FF2B5EF4-FFF2-40B4-BE49-F238E27FC236}">
                <a16:creationId xmlns:a16="http://schemas.microsoft.com/office/drawing/2014/main" id="{3C82CCB4-C672-C849-8596-D929B32C49D7}"/>
              </a:ext>
            </a:extLst>
          </p:cNvPr>
          <p:cNvGrpSpPr/>
          <p:nvPr/>
        </p:nvGrpSpPr>
        <p:grpSpPr>
          <a:xfrm>
            <a:off x="5914272" y="4341140"/>
            <a:ext cx="504826" cy="381083"/>
            <a:chOff x="7996238" y="2078038"/>
            <a:chExt cx="731838" cy="552450"/>
          </a:xfrm>
          <a:solidFill>
            <a:srgbClr val="0078D7"/>
          </a:solidFill>
        </p:grpSpPr>
        <p:sp>
          <p:nvSpPr>
            <p:cNvPr id="283" name="Freeform 5">
              <a:extLst>
                <a:ext uri="{FF2B5EF4-FFF2-40B4-BE49-F238E27FC236}">
                  <a16:creationId xmlns:a16="http://schemas.microsoft.com/office/drawing/2014/main" id="{BBBD6F32-FF5E-9A4C-8B7B-67A65E862EFF}"/>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4" name="Freeform 6">
              <a:extLst>
                <a:ext uri="{FF2B5EF4-FFF2-40B4-BE49-F238E27FC236}">
                  <a16:creationId xmlns:a16="http://schemas.microsoft.com/office/drawing/2014/main" id="{92C91209-22F3-E74A-A6C3-20D586E6D52E}"/>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5" name="Freeform 7">
              <a:extLst>
                <a:ext uri="{FF2B5EF4-FFF2-40B4-BE49-F238E27FC236}">
                  <a16:creationId xmlns:a16="http://schemas.microsoft.com/office/drawing/2014/main" id="{DE8E55DB-0445-6B4E-9127-B6F5A8A63D6E}"/>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6" name="Freeform 8">
              <a:extLst>
                <a:ext uri="{FF2B5EF4-FFF2-40B4-BE49-F238E27FC236}">
                  <a16:creationId xmlns:a16="http://schemas.microsoft.com/office/drawing/2014/main" id="{50F61B27-6C73-4140-9FAA-31639BD06395}"/>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7" name="Freeform 9">
              <a:extLst>
                <a:ext uri="{FF2B5EF4-FFF2-40B4-BE49-F238E27FC236}">
                  <a16:creationId xmlns:a16="http://schemas.microsoft.com/office/drawing/2014/main" id="{B18E0F44-7362-374D-8B70-D89F0B7BC7C7}"/>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8" name="Freeform 10">
              <a:extLst>
                <a:ext uri="{FF2B5EF4-FFF2-40B4-BE49-F238E27FC236}">
                  <a16:creationId xmlns:a16="http://schemas.microsoft.com/office/drawing/2014/main" id="{63E4B371-EA21-A341-BD43-6A62A1B0F8C3}"/>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9" name="Freeform 11">
              <a:extLst>
                <a:ext uri="{FF2B5EF4-FFF2-40B4-BE49-F238E27FC236}">
                  <a16:creationId xmlns:a16="http://schemas.microsoft.com/office/drawing/2014/main" id="{4EF33C16-3AF2-2A46-A410-5FCC24245B25}"/>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0" name="Freeform 12">
              <a:extLst>
                <a:ext uri="{FF2B5EF4-FFF2-40B4-BE49-F238E27FC236}">
                  <a16:creationId xmlns:a16="http://schemas.microsoft.com/office/drawing/2014/main" id="{652C8F77-77CE-914C-8AC6-E1B0DA7E8C80}"/>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1" name="Freeform 13">
              <a:extLst>
                <a:ext uri="{FF2B5EF4-FFF2-40B4-BE49-F238E27FC236}">
                  <a16:creationId xmlns:a16="http://schemas.microsoft.com/office/drawing/2014/main" id="{5C73657D-E5EC-EF4B-8CC4-17A8B795161C}"/>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2" name="Freeform 14">
              <a:extLst>
                <a:ext uri="{FF2B5EF4-FFF2-40B4-BE49-F238E27FC236}">
                  <a16:creationId xmlns:a16="http://schemas.microsoft.com/office/drawing/2014/main" id="{24EC5569-7A21-C14A-BBC5-806B2E76CCD3}"/>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293" name="Picture 292">
            <a:extLst>
              <a:ext uri="{FF2B5EF4-FFF2-40B4-BE49-F238E27FC236}">
                <a16:creationId xmlns:a16="http://schemas.microsoft.com/office/drawing/2014/main" id="{7381D1AC-0F89-0C44-8644-F19CBE13945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12756" y="4465506"/>
            <a:ext cx="443907" cy="443907"/>
          </a:xfrm>
          <a:prstGeom prst="rect">
            <a:avLst/>
          </a:prstGeom>
        </p:spPr>
      </p:pic>
      <p:pic>
        <p:nvPicPr>
          <p:cNvPr id="294" name="Picture 56">
            <a:extLst>
              <a:ext uri="{FF2B5EF4-FFF2-40B4-BE49-F238E27FC236}">
                <a16:creationId xmlns:a16="http://schemas.microsoft.com/office/drawing/2014/main" id="{365931B7-3988-5E49-8E2B-7C9BCE355306}"/>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03421" y="5383049"/>
            <a:ext cx="462576" cy="357650"/>
          </a:xfrm>
          <a:prstGeom prst="rect">
            <a:avLst/>
          </a:prstGeom>
        </p:spPr>
      </p:pic>
      <p:pic>
        <p:nvPicPr>
          <p:cNvPr id="295" name="Picture 294">
            <a:extLst>
              <a:ext uri="{FF2B5EF4-FFF2-40B4-BE49-F238E27FC236}">
                <a16:creationId xmlns:a16="http://schemas.microsoft.com/office/drawing/2014/main" id="{2B138742-7754-6640-8A9C-D8E06C417D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7063" y="3628862"/>
            <a:ext cx="475293" cy="426125"/>
          </a:xfrm>
          <a:prstGeom prst="rect">
            <a:avLst/>
          </a:prstGeom>
        </p:spPr>
      </p:pic>
      <p:pic>
        <p:nvPicPr>
          <p:cNvPr id="297" name="Picture 296">
            <a:extLst>
              <a:ext uri="{FF2B5EF4-FFF2-40B4-BE49-F238E27FC236}">
                <a16:creationId xmlns:a16="http://schemas.microsoft.com/office/drawing/2014/main" id="{59E1A505-35FA-824D-BEAF-4D343FBA6F8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403927" y="3503938"/>
            <a:ext cx="860866" cy="451476"/>
          </a:xfrm>
          <a:prstGeom prst="rect">
            <a:avLst/>
          </a:prstGeom>
        </p:spPr>
      </p:pic>
      <p:grpSp>
        <p:nvGrpSpPr>
          <p:cNvPr id="131" name="Group 130">
            <a:extLst>
              <a:ext uri="{FF2B5EF4-FFF2-40B4-BE49-F238E27FC236}">
                <a16:creationId xmlns:a16="http://schemas.microsoft.com/office/drawing/2014/main" id="{C88ABBD0-9A26-42C4-8A78-AF5EEC6F58EC}"/>
              </a:ext>
            </a:extLst>
          </p:cNvPr>
          <p:cNvGrpSpPr/>
          <p:nvPr/>
        </p:nvGrpSpPr>
        <p:grpSpPr>
          <a:xfrm>
            <a:off x="227280" y="2964842"/>
            <a:ext cx="1162794" cy="318190"/>
            <a:chOff x="149010" y="2104220"/>
            <a:chExt cx="1139936" cy="311980"/>
          </a:xfrm>
        </p:grpSpPr>
        <p:pic>
          <p:nvPicPr>
            <p:cNvPr id="132" name="Graphic 131">
              <a:extLst>
                <a:ext uri="{FF2B5EF4-FFF2-40B4-BE49-F238E27FC236}">
                  <a16:creationId xmlns:a16="http://schemas.microsoft.com/office/drawing/2014/main" id="{517A547C-C7CD-4B45-8275-F2EF4B6B99F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9010" y="2124261"/>
              <a:ext cx="271899" cy="271899"/>
            </a:xfrm>
            <a:prstGeom prst="rect">
              <a:avLst/>
            </a:prstGeom>
          </p:spPr>
        </p:pic>
        <p:sp>
          <p:nvSpPr>
            <p:cNvPr id="133" name="Freeform: Shape 132">
              <a:extLst>
                <a:ext uri="{FF2B5EF4-FFF2-40B4-BE49-F238E27FC236}">
                  <a16:creationId xmlns:a16="http://schemas.microsoft.com/office/drawing/2014/main" id="{1750AE66-9A49-4A62-BD29-6B757FC00CCE}"/>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schemeClr val="tx1"/>
                  </a:solidFill>
                </a:rPr>
                <a:t>r</a:t>
              </a:r>
            </a:p>
          </p:txBody>
        </p:sp>
        <p:pic>
          <p:nvPicPr>
            <p:cNvPr id="134" name="Picture 133">
              <a:extLst>
                <a:ext uri="{FF2B5EF4-FFF2-40B4-BE49-F238E27FC236}">
                  <a16:creationId xmlns:a16="http://schemas.microsoft.com/office/drawing/2014/main" id="{F99F6E39-F26D-439C-B918-B6D2B38B852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nvGrpSpPr>
          <p:cNvPr id="135" name="Group 134">
            <a:extLst>
              <a:ext uri="{FF2B5EF4-FFF2-40B4-BE49-F238E27FC236}">
                <a16:creationId xmlns:a16="http://schemas.microsoft.com/office/drawing/2014/main" id="{5AA1800C-6F38-4572-B955-3232CBBD5D86}"/>
              </a:ext>
            </a:extLst>
          </p:cNvPr>
          <p:cNvGrpSpPr/>
          <p:nvPr/>
        </p:nvGrpSpPr>
        <p:grpSpPr>
          <a:xfrm>
            <a:off x="272102" y="4859811"/>
            <a:ext cx="1089234" cy="406914"/>
            <a:chOff x="94228" y="4054674"/>
            <a:chExt cx="1327848" cy="496126"/>
          </a:xfrm>
        </p:grpSpPr>
        <p:grpSp>
          <p:nvGrpSpPr>
            <p:cNvPr id="136" name="Group 135">
              <a:extLst>
                <a:ext uri="{FF2B5EF4-FFF2-40B4-BE49-F238E27FC236}">
                  <a16:creationId xmlns:a16="http://schemas.microsoft.com/office/drawing/2014/main" id="{CEEEFC63-9DCA-4465-B5A3-5245EDA1FCA6}"/>
                </a:ext>
              </a:extLst>
            </p:cNvPr>
            <p:cNvGrpSpPr/>
            <p:nvPr/>
          </p:nvGrpSpPr>
          <p:grpSpPr>
            <a:xfrm>
              <a:off x="94228" y="4054674"/>
              <a:ext cx="565043" cy="490322"/>
              <a:chOff x="582887" y="2608468"/>
              <a:chExt cx="565043" cy="490322"/>
            </a:xfrm>
          </p:grpSpPr>
          <p:grpSp>
            <p:nvGrpSpPr>
              <p:cNvPr id="187" name="Group 186">
                <a:extLst>
                  <a:ext uri="{FF2B5EF4-FFF2-40B4-BE49-F238E27FC236}">
                    <a16:creationId xmlns:a16="http://schemas.microsoft.com/office/drawing/2014/main" id="{11827D12-903F-4828-BEDF-EBFB79367729}"/>
                  </a:ext>
                </a:extLst>
              </p:cNvPr>
              <p:cNvGrpSpPr/>
              <p:nvPr/>
            </p:nvGrpSpPr>
            <p:grpSpPr>
              <a:xfrm>
                <a:off x="582887" y="2608468"/>
                <a:ext cx="565043" cy="490322"/>
                <a:chOff x="-2759707" y="1099472"/>
                <a:chExt cx="7926138" cy="6799719"/>
              </a:xfrm>
            </p:grpSpPr>
            <p:sp>
              <p:nvSpPr>
                <p:cNvPr id="192" name="Rectangle 317">
                  <a:extLst>
                    <a:ext uri="{FF2B5EF4-FFF2-40B4-BE49-F238E27FC236}">
                      <a16:creationId xmlns:a16="http://schemas.microsoft.com/office/drawing/2014/main" id="{C271D269-AEF4-455D-B0DF-7F0BE1021A8B}"/>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3" name="Rounded Rectangle 439">
                  <a:extLst>
                    <a:ext uri="{FF2B5EF4-FFF2-40B4-BE49-F238E27FC236}">
                      <a16:creationId xmlns:a16="http://schemas.microsoft.com/office/drawing/2014/main" id="{C165952B-23B4-494B-9980-1B10C20F26AC}"/>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8DB90264-D616-41FC-8D93-BE630D8FCDE1}"/>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5" name="Rectangle 194">
                  <a:extLst>
                    <a:ext uri="{FF2B5EF4-FFF2-40B4-BE49-F238E27FC236}">
                      <a16:creationId xmlns:a16="http://schemas.microsoft.com/office/drawing/2014/main" id="{5924D37E-F019-4A5E-B2B5-E8DC2CFC906E}"/>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8" name="Freeform 5">
                <a:extLst>
                  <a:ext uri="{FF2B5EF4-FFF2-40B4-BE49-F238E27FC236}">
                    <a16:creationId xmlns:a16="http://schemas.microsoft.com/office/drawing/2014/main" id="{C2E57D27-964D-4127-B1C0-68B7F832EBC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89" name="Rectangle 6">
                <a:extLst>
                  <a:ext uri="{FF2B5EF4-FFF2-40B4-BE49-F238E27FC236}">
                    <a16:creationId xmlns:a16="http://schemas.microsoft.com/office/drawing/2014/main" id="{36A18B9A-F1CE-4777-B312-7D88A7FFE83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90" name="Rectangle 7">
                <a:extLst>
                  <a:ext uri="{FF2B5EF4-FFF2-40B4-BE49-F238E27FC236}">
                    <a16:creationId xmlns:a16="http://schemas.microsoft.com/office/drawing/2014/main" id="{AD550553-67BD-4A6B-9B5E-DF42FF7F5827}"/>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91" name="Rectangle 8">
                <a:extLst>
                  <a:ext uri="{FF2B5EF4-FFF2-40B4-BE49-F238E27FC236}">
                    <a16:creationId xmlns:a16="http://schemas.microsoft.com/office/drawing/2014/main" id="{88E4D546-969E-4B52-9C80-6B4A00BF10C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grpSp>
        <p:grpSp>
          <p:nvGrpSpPr>
            <p:cNvPr id="137" name="Group 136">
              <a:extLst>
                <a:ext uri="{FF2B5EF4-FFF2-40B4-BE49-F238E27FC236}">
                  <a16:creationId xmlns:a16="http://schemas.microsoft.com/office/drawing/2014/main" id="{472340BB-79B2-4D21-A9D7-7FE4A0F5F56A}"/>
                </a:ext>
              </a:extLst>
            </p:cNvPr>
            <p:cNvGrpSpPr/>
            <p:nvPr/>
          </p:nvGrpSpPr>
          <p:grpSpPr>
            <a:xfrm>
              <a:off x="833546" y="4054674"/>
              <a:ext cx="588530" cy="496126"/>
              <a:chOff x="493618" y="3055549"/>
              <a:chExt cx="716256" cy="603797"/>
            </a:xfrm>
          </p:grpSpPr>
          <p:grpSp>
            <p:nvGrpSpPr>
              <p:cNvPr id="138" name="Group 137">
                <a:extLst>
                  <a:ext uri="{FF2B5EF4-FFF2-40B4-BE49-F238E27FC236}">
                    <a16:creationId xmlns:a16="http://schemas.microsoft.com/office/drawing/2014/main" id="{6EB517E4-6D7A-4916-BDA6-F4BDE200ECBF}"/>
                  </a:ext>
                </a:extLst>
              </p:cNvPr>
              <p:cNvGrpSpPr/>
              <p:nvPr/>
            </p:nvGrpSpPr>
            <p:grpSpPr>
              <a:xfrm>
                <a:off x="796699" y="3403695"/>
                <a:ext cx="413175" cy="253655"/>
                <a:chOff x="-655566" y="3895060"/>
                <a:chExt cx="761727" cy="430956"/>
              </a:xfrm>
            </p:grpSpPr>
            <p:grpSp>
              <p:nvGrpSpPr>
                <p:cNvPr id="171" name="Group 170">
                  <a:extLst>
                    <a:ext uri="{FF2B5EF4-FFF2-40B4-BE49-F238E27FC236}">
                      <a16:creationId xmlns:a16="http://schemas.microsoft.com/office/drawing/2014/main" id="{1CD77C84-52ED-4155-A2AC-4892D86ACC4D}"/>
                    </a:ext>
                  </a:extLst>
                </p:cNvPr>
                <p:cNvGrpSpPr/>
                <p:nvPr/>
              </p:nvGrpSpPr>
              <p:grpSpPr>
                <a:xfrm>
                  <a:off x="-655566" y="3895060"/>
                  <a:ext cx="761727" cy="430956"/>
                  <a:chOff x="10867216" y="6204939"/>
                  <a:chExt cx="791499" cy="447800"/>
                </a:xfrm>
              </p:grpSpPr>
              <p:sp>
                <p:nvSpPr>
                  <p:cNvPr id="180" name="Round Same Side Corner Rectangle 206">
                    <a:extLst>
                      <a:ext uri="{FF2B5EF4-FFF2-40B4-BE49-F238E27FC236}">
                        <a16:creationId xmlns:a16="http://schemas.microsoft.com/office/drawing/2014/main" id="{9BECEE25-CCEC-4769-A5D0-B3F6F118280A}"/>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nvGrpSpPr>
                  <p:cNvPr id="181" name="Group 180">
                    <a:extLst>
                      <a:ext uri="{FF2B5EF4-FFF2-40B4-BE49-F238E27FC236}">
                        <a16:creationId xmlns:a16="http://schemas.microsoft.com/office/drawing/2014/main" id="{85984CD9-A30C-40F4-83D1-9C3DA81B2CFA}"/>
                      </a:ext>
                    </a:extLst>
                  </p:cNvPr>
                  <p:cNvGrpSpPr/>
                  <p:nvPr/>
                </p:nvGrpSpPr>
                <p:grpSpPr>
                  <a:xfrm>
                    <a:off x="10924674" y="6204939"/>
                    <a:ext cx="676584" cy="420187"/>
                    <a:chOff x="10924674" y="6204939"/>
                    <a:chExt cx="676584" cy="420187"/>
                  </a:xfrm>
                </p:grpSpPr>
                <p:grpSp>
                  <p:nvGrpSpPr>
                    <p:cNvPr id="183" name="Group 182">
                      <a:extLst>
                        <a:ext uri="{FF2B5EF4-FFF2-40B4-BE49-F238E27FC236}">
                          <a16:creationId xmlns:a16="http://schemas.microsoft.com/office/drawing/2014/main" id="{041B6E5F-B564-415C-B01C-D3C0BB6610B1}"/>
                        </a:ext>
                      </a:extLst>
                    </p:cNvPr>
                    <p:cNvGrpSpPr/>
                    <p:nvPr/>
                  </p:nvGrpSpPr>
                  <p:grpSpPr>
                    <a:xfrm>
                      <a:off x="10924674" y="6204939"/>
                      <a:ext cx="676584" cy="406447"/>
                      <a:chOff x="15402433" y="3770727"/>
                      <a:chExt cx="3379343" cy="2030084"/>
                    </a:xfrm>
                  </p:grpSpPr>
                  <p:sp>
                    <p:nvSpPr>
                      <p:cNvPr id="185" name="Round Same Side Corner Rectangle 211">
                        <a:extLst>
                          <a:ext uri="{FF2B5EF4-FFF2-40B4-BE49-F238E27FC236}">
                            <a16:creationId xmlns:a16="http://schemas.microsoft.com/office/drawing/2014/main" id="{FF5459D7-A268-4284-B1CE-9DA98C3E0184}"/>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86" name="Rectangle 185">
                        <a:extLst>
                          <a:ext uri="{FF2B5EF4-FFF2-40B4-BE49-F238E27FC236}">
                            <a16:creationId xmlns:a16="http://schemas.microsoft.com/office/drawing/2014/main" id="{D8CFDED5-8DD2-4FC0-9C95-964918ABD758}"/>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4" name="Round Same Side Corner Rectangle 210">
                      <a:extLst>
                        <a:ext uri="{FF2B5EF4-FFF2-40B4-BE49-F238E27FC236}">
                          <a16:creationId xmlns:a16="http://schemas.microsoft.com/office/drawing/2014/main" id="{5E5F5B7E-B2F0-4468-BC46-261BC8AFC5B6}"/>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2" name="Round Same Side Corner Rectangle 139">
                    <a:extLst>
                      <a:ext uri="{FF2B5EF4-FFF2-40B4-BE49-F238E27FC236}">
                        <a16:creationId xmlns:a16="http://schemas.microsoft.com/office/drawing/2014/main" id="{C8561679-592F-4BE7-B311-EFC3EEB75A3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8A493F8B-6E81-4CF9-AB11-A2C1BCE8610A}"/>
                    </a:ext>
                  </a:extLst>
                </p:cNvPr>
                <p:cNvGrpSpPr/>
                <p:nvPr/>
              </p:nvGrpSpPr>
              <p:grpSpPr>
                <a:xfrm>
                  <a:off x="-571796" y="3917872"/>
                  <a:ext cx="588901" cy="343249"/>
                  <a:chOff x="11780774" y="6292409"/>
                  <a:chExt cx="518383" cy="373899"/>
                </a:xfrm>
              </p:grpSpPr>
              <p:sp>
                <p:nvSpPr>
                  <p:cNvPr id="173" name="Rectangle 172">
                    <a:extLst>
                      <a:ext uri="{FF2B5EF4-FFF2-40B4-BE49-F238E27FC236}">
                        <a16:creationId xmlns:a16="http://schemas.microsoft.com/office/drawing/2014/main" id="{B3ECA1E1-E007-40FF-B312-53296CB5AE5F}"/>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42C0E852-6BAF-4B1B-8646-84D4B51E188C}"/>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5" name="Rectangle 174">
                    <a:extLst>
                      <a:ext uri="{FF2B5EF4-FFF2-40B4-BE49-F238E27FC236}">
                        <a16:creationId xmlns:a16="http://schemas.microsoft.com/office/drawing/2014/main" id="{4D68968A-C139-4F4B-A3B6-4F24B49CEC4F}"/>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6" name="Rectangle 175">
                    <a:extLst>
                      <a:ext uri="{FF2B5EF4-FFF2-40B4-BE49-F238E27FC236}">
                        <a16:creationId xmlns:a16="http://schemas.microsoft.com/office/drawing/2014/main" id="{E796A280-5179-4BF3-86FA-E54A007E80BB}"/>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7" name="Rounded Rectangle 203">
                    <a:extLst>
                      <a:ext uri="{FF2B5EF4-FFF2-40B4-BE49-F238E27FC236}">
                        <a16:creationId xmlns:a16="http://schemas.microsoft.com/office/drawing/2014/main" id="{96F96A79-DEDA-4C43-ABE0-7A7F3C8F3CE7}"/>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8" name="Rounded Rectangle 204">
                    <a:extLst>
                      <a:ext uri="{FF2B5EF4-FFF2-40B4-BE49-F238E27FC236}">
                        <a16:creationId xmlns:a16="http://schemas.microsoft.com/office/drawing/2014/main" id="{2012C330-CF36-4C5F-AA39-97C9E5BE47DE}"/>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9" name="Rounded Rectangle 205">
                    <a:extLst>
                      <a:ext uri="{FF2B5EF4-FFF2-40B4-BE49-F238E27FC236}">
                        <a16:creationId xmlns:a16="http://schemas.microsoft.com/office/drawing/2014/main" id="{3DDDB7E0-F689-48F8-BA07-9191B19865A0}"/>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153F0E91-0BBF-407F-99A7-CFCE7AF5293A}"/>
                  </a:ext>
                </a:extLst>
              </p:cNvPr>
              <p:cNvGrpSpPr/>
              <p:nvPr/>
            </p:nvGrpSpPr>
            <p:grpSpPr>
              <a:xfrm>
                <a:off x="959876" y="3055549"/>
                <a:ext cx="217476" cy="328226"/>
                <a:chOff x="-296232" y="3492549"/>
                <a:chExt cx="211588" cy="319338"/>
              </a:xfrm>
            </p:grpSpPr>
            <p:sp>
              <p:nvSpPr>
                <p:cNvPr id="161" name="Rounded Rectangle 182">
                  <a:extLst>
                    <a:ext uri="{FF2B5EF4-FFF2-40B4-BE49-F238E27FC236}">
                      <a16:creationId xmlns:a16="http://schemas.microsoft.com/office/drawing/2014/main" id="{0F5FB617-4A29-4999-9F1C-AAAA65039A09}"/>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62" name="Oval 161">
                  <a:extLst>
                    <a:ext uri="{FF2B5EF4-FFF2-40B4-BE49-F238E27FC236}">
                      <a16:creationId xmlns:a16="http://schemas.microsoft.com/office/drawing/2014/main" id="{A4376B22-9C93-4FBF-86CA-00514F59B31C}"/>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63" name="Rounded Rectangle 184">
                  <a:extLst>
                    <a:ext uri="{FF2B5EF4-FFF2-40B4-BE49-F238E27FC236}">
                      <a16:creationId xmlns:a16="http://schemas.microsoft.com/office/drawing/2014/main" id="{7D221C83-0068-4D5E-B915-3201CC9D9C9A}"/>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64" name="Group 163">
                  <a:extLst>
                    <a:ext uri="{FF2B5EF4-FFF2-40B4-BE49-F238E27FC236}">
                      <a16:creationId xmlns:a16="http://schemas.microsoft.com/office/drawing/2014/main" id="{BEDF27AF-370B-4D5A-BCB4-0BC90DD739C3}"/>
                    </a:ext>
                  </a:extLst>
                </p:cNvPr>
                <p:cNvGrpSpPr/>
                <p:nvPr/>
              </p:nvGrpSpPr>
              <p:grpSpPr>
                <a:xfrm>
                  <a:off x="-267082" y="3531358"/>
                  <a:ext cx="152122" cy="225695"/>
                  <a:chOff x="11279466" y="5630123"/>
                  <a:chExt cx="137117" cy="225695"/>
                </a:xfrm>
              </p:grpSpPr>
              <p:sp>
                <p:nvSpPr>
                  <p:cNvPr id="165" name="Rectangle 164">
                    <a:extLst>
                      <a:ext uri="{FF2B5EF4-FFF2-40B4-BE49-F238E27FC236}">
                        <a16:creationId xmlns:a16="http://schemas.microsoft.com/office/drawing/2014/main" id="{442BF94B-E48B-4CE0-A14F-412E34B616C9}"/>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6" name="Rectangle 165">
                    <a:extLst>
                      <a:ext uri="{FF2B5EF4-FFF2-40B4-BE49-F238E27FC236}">
                        <a16:creationId xmlns:a16="http://schemas.microsoft.com/office/drawing/2014/main" id="{C12B6685-3DE4-44C4-A91F-A17B92740514}"/>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7" name="Rounded Rectangle 195">
                    <a:extLst>
                      <a:ext uri="{FF2B5EF4-FFF2-40B4-BE49-F238E27FC236}">
                        <a16:creationId xmlns:a16="http://schemas.microsoft.com/office/drawing/2014/main" id="{4033F9F5-0AEB-4F72-A8B3-958DBD67EAFD}"/>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8" name="Rounded Rectangle 196">
                    <a:extLst>
                      <a:ext uri="{FF2B5EF4-FFF2-40B4-BE49-F238E27FC236}">
                        <a16:creationId xmlns:a16="http://schemas.microsoft.com/office/drawing/2014/main" id="{B83843D4-A5A2-4230-9C2A-EEEC18AD040B}"/>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9" name="Rounded Rectangle 197">
                    <a:extLst>
                      <a:ext uri="{FF2B5EF4-FFF2-40B4-BE49-F238E27FC236}">
                        <a16:creationId xmlns:a16="http://schemas.microsoft.com/office/drawing/2014/main" id="{C1984AF4-4083-4A10-AD0A-4F0982DEB73F}"/>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0" name="Rounded Rectangle 198">
                    <a:extLst>
                      <a:ext uri="{FF2B5EF4-FFF2-40B4-BE49-F238E27FC236}">
                        <a16:creationId xmlns:a16="http://schemas.microsoft.com/office/drawing/2014/main" id="{6ABD3332-CBFD-4A76-9DCC-752B8B972624}"/>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FC4F3489-15AB-47D8-9F10-5A56674AD949}"/>
                  </a:ext>
                </a:extLst>
              </p:cNvPr>
              <p:cNvGrpSpPr/>
              <p:nvPr/>
            </p:nvGrpSpPr>
            <p:grpSpPr>
              <a:xfrm>
                <a:off x="505834" y="3069727"/>
                <a:ext cx="408640" cy="294744"/>
                <a:chOff x="505834" y="3069727"/>
                <a:chExt cx="408640" cy="294744"/>
              </a:xfrm>
            </p:grpSpPr>
            <p:sp>
              <p:nvSpPr>
                <p:cNvPr id="154" name="Rectangle 153">
                  <a:extLst>
                    <a:ext uri="{FF2B5EF4-FFF2-40B4-BE49-F238E27FC236}">
                      <a16:creationId xmlns:a16="http://schemas.microsoft.com/office/drawing/2014/main" id="{67852BAC-50F3-4D1B-94C1-B956096888D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5" name="Rectangle 154">
                  <a:extLst>
                    <a:ext uri="{FF2B5EF4-FFF2-40B4-BE49-F238E27FC236}">
                      <a16:creationId xmlns:a16="http://schemas.microsoft.com/office/drawing/2014/main" id="{E79435D7-FE9A-4D00-8343-E197F53C6ACF}"/>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6" name="Rectangle 155">
                  <a:extLst>
                    <a:ext uri="{FF2B5EF4-FFF2-40B4-BE49-F238E27FC236}">
                      <a16:creationId xmlns:a16="http://schemas.microsoft.com/office/drawing/2014/main" id="{9A21C1B0-5EE9-4A0A-8EC0-F60ECB649161}"/>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7" name="Rectangle 156">
                  <a:extLst>
                    <a:ext uri="{FF2B5EF4-FFF2-40B4-BE49-F238E27FC236}">
                      <a16:creationId xmlns:a16="http://schemas.microsoft.com/office/drawing/2014/main" id="{1CB83D26-488E-465C-B246-46572E9B9ADA}"/>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8" name="Rounded Rectangle 176">
                  <a:extLst>
                    <a:ext uri="{FF2B5EF4-FFF2-40B4-BE49-F238E27FC236}">
                      <a16:creationId xmlns:a16="http://schemas.microsoft.com/office/drawing/2014/main" id="{57B46800-F215-42A7-BF5B-E21BF6110495}"/>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9" name="Rounded Rectangle 177">
                  <a:extLst>
                    <a:ext uri="{FF2B5EF4-FFF2-40B4-BE49-F238E27FC236}">
                      <a16:creationId xmlns:a16="http://schemas.microsoft.com/office/drawing/2014/main" id="{D54F0E85-0337-4628-B88B-3CF6DC5C26F8}"/>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0" name="Rounded Rectangle 178">
                  <a:extLst>
                    <a:ext uri="{FF2B5EF4-FFF2-40B4-BE49-F238E27FC236}">
                      <a16:creationId xmlns:a16="http://schemas.microsoft.com/office/drawing/2014/main" id="{397A9ACD-4848-4188-8E7F-B502709B9F3F}"/>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41" name="Freeform 179">
                <a:extLst>
                  <a:ext uri="{FF2B5EF4-FFF2-40B4-BE49-F238E27FC236}">
                    <a16:creationId xmlns:a16="http://schemas.microsoft.com/office/drawing/2014/main" id="{BC434463-5D67-4E93-B0A9-5A6FD7F996E7}"/>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nvGrpSpPr>
              <p:cNvPr id="142" name="Group 141">
                <a:extLst>
                  <a:ext uri="{FF2B5EF4-FFF2-40B4-BE49-F238E27FC236}">
                    <a16:creationId xmlns:a16="http://schemas.microsoft.com/office/drawing/2014/main" id="{791F2792-EC36-4294-8263-96FA7570A855}"/>
                  </a:ext>
                </a:extLst>
              </p:cNvPr>
              <p:cNvGrpSpPr/>
              <p:nvPr/>
            </p:nvGrpSpPr>
            <p:grpSpPr>
              <a:xfrm>
                <a:off x="501923" y="3414781"/>
                <a:ext cx="268776" cy="244565"/>
                <a:chOff x="501923" y="3414781"/>
                <a:chExt cx="268776" cy="244565"/>
              </a:xfrm>
            </p:grpSpPr>
            <p:sp>
              <p:nvSpPr>
                <p:cNvPr id="143" name="Rounded Rectangle 182">
                  <a:extLst>
                    <a:ext uri="{FF2B5EF4-FFF2-40B4-BE49-F238E27FC236}">
                      <a16:creationId xmlns:a16="http://schemas.microsoft.com/office/drawing/2014/main" id="{7029A7EB-E4E9-4E59-B69F-C20F9A6CC350}"/>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44" name="Oval 143">
                  <a:extLst>
                    <a:ext uri="{FF2B5EF4-FFF2-40B4-BE49-F238E27FC236}">
                      <a16:creationId xmlns:a16="http://schemas.microsoft.com/office/drawing/2014/main" id="{0A5B01DF-EB5A-4B65-9F76-B80073D5B56C}"/>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45" name="Rounded Rectangle 184">
                  <a:extLst>
                    <a:ext uri="{FF2B5EF4-FFF2-40B4-BE49-F238E27FC236}">
                      <a16:creationId xmlns:a16="http://schemas.microsoft.com/office/drawing/2014/main" id="{F4CDB30E-3D56-44F4-BCE8-0688E8E8DE09}"/>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46" name="Group 145">
                  <a:extLst>
                    <a:ext uri="{FF2B5EF4-FFF2-40B4-BE49-F238E27FC236}">
                      <a16:creationId xmlns:a16="http://schemas.microsoft.com/office/drawing/2014/main" id="{6122E99E-AE96-4E40-BAB1-A510D9750AB1}"/>
                    </a:ext>
                  </a:extLst>
                </p:cNvPr>
                <p:cNvGrpSpPr/>
                <p:nvPr/>
              </p:nvGrpSpPr>
              <p:grpSpPr>
                <a:xfrm>
                  <a:off x="518311" y="3459175"/>
                  <a:ext cx="235999" cy="157484"/>
                  <a:chOff x="505834" y="3069727"/>
                  <a:chExt cx="408640" cy="294744"/>
                </a:xfrm>
              </p:grpSpPr>
              <p:sp>
                <p:nvSpPr>
                  <p:cNvPr id="147" name="Rectangle 146">
                    <a:extLst>
                      <a:ext uri="{FF2B5EF4-FFF2-40B4-BE49-F238E27FC236}">
                        <a16:creationId xmlns:a16="http://schemas.microsoft.com/office/drawing/2014/main" id="{69FDFCC7-546F-4DFA-8E26-B63D7E5E596C}"/>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872B8AC7-1D95-4A09-BBF5-B0CAE24183C9}"/>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E8C4E533-1F51-4181-BCAF-71781F216908}"/>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90773C6A-371A-4F8D-8006-6D00DBC5E0E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1" name="Rounded Rectangle 176">
                    <a:extLst>
                      <a:ext uri="{FF2B5EF4-FFF2-40B4-BE49-F238E27FC236}">
                        <a16:creationId xmlns:a16="http://schemas.microsoft.com/office/drawing/2014/main" id="{B4332173-B1F2-4591-950D-5E2D1A0A592D}"/>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2" name="Rounded Rectangle 177">
                    <a:extLst>
                      <a:ext uri="{FF2B5EF4-FFF2-40B4-BE49-F238E27FC236}">
                        <a16:creationId xmlns:a16="http://schemas.microsoft.com/office/drawing/2014/main" id="{3CA6C041-D7BB-453B-9B6B-B0124BC88DA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3" name="Rounded Rectangle 178">
                    <a:extLst>
                      <a:ext uri="{FF2B5EF4-FFF2-40B4-BE49-F238E27FC236}">
                        <a16:creationId xmlns:a16="http://schemas.microsoft.com/office/drawing/2014/main" id="{EB16E8E7-87E1-436C-987C-924C89A69431}"/>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grpSp>
    </p:spTree>
    <p:custDataLst>
      <p:tags r:id="rId1"/>
    </p:custDataLst>
    <p:extLst>
      <p:ext uri="{BB962C8B-B14F-4D97-AF65-F5344CB8AC3E}">
        <p14:creationId xmlns:p14="http://schemas.microsoft.com/office/powerpoint/2010/main" val="32769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1514" y="1897429"/>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3654" y="2686416"/>
            <a:ext cx="1098378"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2239" y="5242899"/>
            <a:ext cx="1069524"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6513" y="4416726"/>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246" name="TextBox 245">
            <a:extLst>
              <a:ext uri="{FF2B5EF4-FFF2-40B4-BE49-F238E27FC236}">
                <a16:creationId xmlns:a16="http://schemas.microsoft.com/office/drawing/2014/main" id="{E88E97F0-91D0-450C-ABD1-D31E400A51E1}"/>
              </a:ext>
            </a:extLst>
          </p:cNvPr>
          <p:cNvSpPr txBox="1"/>
          <p:nvPr/>
        </p:nvSpPr>
        <p:spPr>
          <a:xfrm>
            <a:off x="186068" y="3960925"/>
            <a:ext cx="1402948" cy="430887"/>
          </a:xfrm>
          <a:prstGeom prst="rect">
            <a:avLst/>
          </a:prstGeom>
          <a:noFill/>
        </p:spPr>
        <p:txBody>
          <a:bodyPr wrap="none" lIns="91440" tIns="45720" rIns="91440" bIns="45720" rtlCol="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37656" y="3439560"/>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5"/>
          <a:stretch>
            <a:fillRect/>
          </a:stretch>
        </p:blipFill>
        <p:spPr>
          <a:xfrm>
            <a:off x="854061" y="3767257"/>
            <a:ext cx="274293" cy="177123"/>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980054" y="1634338"/>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835675" y="1634338"/>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835675" y="5776349"/>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43937" y="1679963"/>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37058" y="1679963"/>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43933" y="5815099"/>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026831" y="3758247"/>
            <a:ext cx="617102" cy="0"/>
          </a:xfrm>
          <a:prstGeom prst="straightConnector1">
            <a:avLst/>
          </a:prstGeom>
          <a:ln>
            <a:solidFill>
              <a:schemeClr val="accent2">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7" name="Group 296">
            <a:extLst>
              <a:ext uri="{FF2B5EF4-FFF2-40B4-BE49-F238E27FC236}">
                <a16:creationId xmlns:a16="http://schemas.microsoft.com/office/drawing/2014/main" id="{C9573B6F-3AC9-4DDA-9898-1694D9AFF1A9}"/>
              </a:ext>
            </a:extLst>
          </p:cNvPr>
          <p:cNvGrpSpPr/>
          <p:nvPr/>
        </p:nvGrpSpPr>
        <p:grpSpPr>
          <a:xfrm>
            <a:off x="2597156" y="1006849"/>
            <a:ext cx="7147387" cy="4949578"/>
            <a:chOff x="2597156" y="862474"/>
            <a:chExt cx="7147387" cy="4949578"/>
          </a:xfrm>
        </p:grpSpPr>
        <p:sp>
          <p:nvSpPr>
            <p:cNvPr id="45" name="Rectangle 44">
              <a:extLst>
                <a:ext uri="{FF2B5EF4-FFF2-40B4-BE49-F238E27FC236}">
                  <a16:creationId xmlns:a16="http://schemas.microsoft.com/office/drawing/2014/main" id="{A69E0FC0-2D71-4522-A6CE-13CC209AE0FF}"/>
                </a:ext>
              </a:extLst>
            </p:cNvPr>
            <p:cNvSpPr/>
            <p:nvPr/>
          </p:nvSpPr>
          <p:spPr bwMode="auto">
            <a:xfrm>
              <a:off x="3495820" y="4945303"/>
              <a:ext cx="5658178" cy="767974"/>
            </a:xfrm>
            <a:prstGeom prst="rect">
              <a:avLst/>
            </a:prstGeom>
            <a:solidFill>
              <a:schemeClr val="bg1"/>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pic>
          <p:nvPicPr>
            <p:cNvPr id="39" name="Picture 24" descr="Image result for Azure Cosmos DB icon">
              <a:extLst>
                <a:ext uri="{FF2B5EF4-FFF2-40B4-BE49-F238E27FC236}">
                  <a16:creationId xmlns:a16="http://schemas.microsoft.com/office/drawing/2014/main" id="{BBCDF950-2373-43FB-8A73-06C597D0B4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9274" y="5108133"/>
              <a:ext cx="696688" cy="36576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93148" y="5068499"/>
              <a:ext cx="445027" cy="44502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8"/>
            <a:stretch>
              <a:fillRect/>
            </a:stretch>
          </p:blipFill>
          <p:spPr>
            <a:xfrm>
              <a:off x="3931090" y="5053812"/>
              <a:ext cx="474405" cy="474405"/>
            </a:xfrm>
            <a:prstGeom prst="rect">
              <a:avLst/>
            </a:prstGeom>
            <a:noFill/>
          </p:spPr>
        </p:pic>
        <p:pic>
          <p:nvPicPr>
            <p:cNvPr id="42" name="Picture 30" descr="Image result for Azure SQL DB icon">
              <a:extLst>
                <a:ext uri="{FF2B5EF4-FFF2-40B4-BE49-F238E27FC236}">
                  <a16:creationId xmlns:a16="http://schemas.microsoft.com/office/drawing/2014/main" id="{9333EBF3-676A-412C-9952-9B35FF912F3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78253" y="5107830"/>
              <a:ext cx="436139" cy="4361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005F606-D415-4E85-B2EC-6F8C096DCD5A}"/>
                </a:ext>
              </a:extLst>
            </p:cNvPr>
            <p:cNvSpPr/>
            <p:nvPr/>
          </p:nvSpPr>
          <p:spPr bwMode="auto">
            <a:xfrm>
              <a:off x="3606091" y="3088633"/>
              <a:ext cx="742660" cy="6416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pic>
          <p:nvPicPr>
            <p:cNvPr id="72" name="Picture 71">
              <a:extLst>
                <a:ext uri="{FF2B5EF4-FFF2-40B4-BE49-F238E27FC236}">
                  <a16:creationId xmlns:a16="http://schemas.microsoft.com/office/drawing/2014/main" id="{97DFC518-22C0-42DB-A542-A25E776E7EFA}"/>
                </a:ext>
              </a:extLst>
            </p:cNvPr>
            <p:cNvPicPr>
              <a:picLocks noChangeAspect="1"/>
            </p:cNvPicPr>
            <p:nvPr/>
          </p:nvPicPr>
          <p:blipFill>
            <a:blip r:embed="rId10"/>
            <a:stretch>
              <a:fillRect/>
            </a:stretch>
          </p:blipFill>
          <p:spPr>
            <a:xfrm>
              <a:off x="3805204" y="3187368"/>
              <a:ext cx="395269" cy="395269"/>
            </a:xfrm>
            <a:prstGeom prst="rect">
              <a:avLst/>
            </a:prstGeom>
            <a:noFill/>
          </p:spPr>
        </p:pic>
        <p:sp>
          <p:nvSpPr>
            <p:cNvPr id="8" name="TextBox 7">
              <a:extLst>
                <a:ext uri="{FF2B5EF4-FFF2-40B4-BE49-F238E27FC236}">
                  <a16:creationId xmlns:a16="http://schemas.microsoft.com/office/drawing/2014/main" id="{97DE9726-BD7C-4657-9A44-8986AE62F9E7}"/>
                </a:ext>
              </a:extLst>
            </p:cNvPr>
            <p:cNvSpPr txBox="1"/>
            <p:nvPr/>
          </p:nvSpPr>
          <p:spPr>
            <a:xfrm>
              <a:off x="2715584" y="3771509"/>
              <a:ext cx="971741" cy="253916"/>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HUBS</a:t>
              </a:r>
            </a:p>
          </p:txBody>
        </p:sp>
        <p:sp>
          <p:nvSpPr>
            <p:cNvPr id="75" name="TextBox 74">
              <a:extLst>
                <a:ext uri="{FF2B5EF4-FFF2-40B4-BE49-F238E27FC236}">
                  <a16:creationId xmlns:a16="http://schemas.microsoft.com/office/drawing/2014/main" id="{72A2A260-5FFB-4BD1-939A-0087CFA3585F}"/>
                </a:ext>
              </a:extLst>
            </p:cNvPr>
            <p:cNvSpPr txBox="1"/>
            <p:nvPr/>
          </p:nvSpPr>
          <p:spPr>
            <a:xfrm>
              <a:off x="3702065" y="3777629"/>
              <a:ext cx="689612" cy="253916"/>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sp>
          <p:nvSpPr>
            <p:cNvPr id="76" name="TextBox 75">
              <a:extLst>
                <a:ext uri="{FF2B5EF4-FFF2-40B4-BE49-F238E27FC236}">
                  <a16:creationId xmlns:a16="http://schemas.microsoft.com/office/drawing/2014/main" id="{B04CA3A7-A8D1-4257-A1A7-ED0CAAC8C8AE}"/>
                </a:ext>
              </a:extLst>
            </p:cNvPr>
            <p:cNvSpPr txBox="1"/>
            <p:nvPr/>
          </p:nvSpPr>
          <p:spPr>
            <a:xfrm>
              <a:off x="4377556" y="3771509"/>
              <a:ext cx="1635996" cy="25391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HDINSIGHT </a:t>
              </a:r>
            </a:p>
          </p:txBody>
        </p:sp>
        <p:pic>
          <p:nvPicPr>
            <p:cNvPr id="77" name="Picture 76">
              <a:extLst>
                <a:ext uri="{FF2B5EF4-FFF2-40B4-BE49-F238E27FC236}">
                  <a16:creationId xmlns:a16="http://schemas.microsoft.com/office/drawing/2014/main" id="{51E7C3F0-DD83-4803-A332-E040AE6CABE0}"/>
                </a:ext>
              </a:extLst>
            </p:cNvPr>
            <p:cNvPicPr>
              <a:picLocks noChangeAspect="1"/>
            </p:cNvPicPr>
            <p:nvPr/>
          </p:nvPicPr>
          <p:blipFill>
            <a:blip r:embed="rId11"/>
            <a:stretch>
              <a:fillRect/>
            </a:stretch>
          </p:blipFill>
          <p:spPr>
            <a:xfrm>
              <a:off x="6616619" y="3088633"/>
              <a:ext cx="649917" cy="649917"/>
            </a:xfrm>
            <a:prstGeom prst="rect">
              <a:avLst/>
            </a:prstGeom>
            <a:noFill/>
          </p:spPr>
        </p:pic>
        <p:sp>
          <p:nvSpPr>
            <p:cNvPr id="81" name="TextBox 80">
              <a:extLst>
                <a:ext uri="{FF2B5EF4-FFF2-40B4-BE49-F238E27FC236}">
                  <a16:creationId xmlns:a16="http://schemas.microsoft.com/office/drawing/2014/main" id="{AF34930A-FF5D-41A9-B636-B29C7BF68435}"/>
                </a:ext>
              </a:extLst>
            </p:cNvPr>
            <p:cNvSpPr txBox="1"/>
            <p:nvPr/>
          </p:nvSpPr>
          <p:spPr>
            <a:xfrm>
              <a:off x="6629395" y="3725592"/>
              <a:ext cx="915635" cy="415498"/>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 </a:t>
              </a:r>
            </a:p>
          </p:txBody>
        </p:sp>
        <p:sp>
          <p:nvSpPr>
            <p:cNvPr id="83" name="TextBox 82">
              <a:extLst>
                <a:ext uri="{FF2B5EF4-FFF2-40B4-BE49-F238E27FC236}">
                  <a16:creationId xmlns:a16="http://schemas.microsoft.com/office/drawing/2014/main" id="{C5499F1B-A214-4D84-94CA-5ACB2DB0CBF3}"/>
                </a:ext>
              </a:extLst>
            </p:cNvPr>
            <p:cNvSpPr txBox="1"/>
            <p:nvPr/>
          </p:nvSpPr>
          <p:spPr>
            <a:xfrm>
              <a:off x="8715607" y="3725592"/>
              <a:ext cx="93807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269" name="Rectangle 268">
              <a:extLst>
                <a:ext uri="{FF2B5EF4-FFF2-40B4-BE49-F238E27FC236}">
                  <a16:creationId xmlns:a16="http://schemas.microsoft.com/office/drawing/2014/main" id="{B4CF7B6F-8BD0-40D6-84E5-B9724E17ACDF}"/>
                </a:ext>
              </a:extLst>
            </p:cNvPr>
            <p:cNvSpPr/>
            <p:nvPr/>
          </p:nvSpPr>
          <p:spPr>
            <a:xfrm>
              <a:off x="7300560" y="3729391"/>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89523" y="3077342"/>
              <a:ext cx="670390" cy="673651"/>
            </a:xfrm>
            <a:prstGeom prst="rect">
              <a:avLst/>
            </a:prstGeom>
            <a:noFill/>
          </p:spPr>
        </p:pic>
        <p:sp>
          <p:nvSpPr>
            <p:cNvPr id="59" name="TextBox 58">
              <a:extLst>
                <a:ext uri="{FF2B5EF4-FFF2-40B4-BE49-F238E27FC236}">
                  <a16:creationId xmlns:a16="http://schemas.microsoft.com/office/drawing/2014/main" id="{B723EFC5-6988-4E8A-BF81-DC1937934AC5}"/>
                </a:ext>
              </a:extLst>
            </p:cNvPr>
            <p:cNvSpPr txBox="1"/>
            <p:nvPr/>
          </p:nvSpPr>
          <p:spPr>
            <a:xfrm>
              <a:off x="6676529" y="1870210"/>
              <a:ext cx="857889" cy="434918"/>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1050" b="0" i="0" u="none" strike="noStrike" kern="0" cap="none" spc="-29"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70" name="TextBox 69">
              <a:extLst>
                <a:ext uri="{FF2B5EF4-FFF2-40B4-BE49-F238E27FC236}">
                  <a16:creationId xmlns:a16="http://schemas.microsoft.com/office/drawing/2014/main" id="{4B003B8B-78F8-410B-B731-59EB90E54A84}"/>
                </a:ext>
              </a:extLst>
            </p:cNvPr>
            <p:cNvSpPr txBox="1"/>
            <p:nvPr/>
          </p:nvSpPr>
          <p:spPr>
            <a:xfrm>
              <a:off x="7349969" y="1787253"/>
              <a:ext cx="1004938" cy="5803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COGNITIVE SERVICES</a:t>
              </a:r>
            </a:p>
          </p:txBody>
        </p:sp>
        <p:pic>
          <p:nvPicPr>
            <p:cNvPr id="270" name="Picture 269">
              <a:extLst>
                <a:ext uri="{FF2B5EF4-FFF2-40B4-BE49-F238E27FC236}">
                  <a16:creationId xmlns:a16="http://schemas.microsoft.com/office/drawing/2014/main" id="{C35B6837-FAFB-4B91-8B8D-99B09C116E6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05272" y="1339326"/>
              <a:ext cx="670390" cy="647646"/>
            </a:xfrm>
            <a:prstGeom prst="rect">
              <a:avLst/>
            </a:prstGeom>
            <a:noFill/>
          </p:spPr>
        </p:pic>
        <p:sp>
          <p:nvSpPr>
            <p:cNvPr id="273" name="Rectangle 272">
              <a:extLst>
                <a:ext uri="{FF2B5EF4-FFF2-40B4-BE49-F238E27FC236}">
                  <a16:creationId xmlns:a16="http://schemas.microsoft.com/office/drawing/2014/main" id="{116D0A8B-33C5-4104-A2B9-9BB980DEA97B}"/>
                </a:ext>
              </a:extLst>
            </p:cNvPr>
            <p:cNvSpPr/>
            <p:nvPr/>
          </p:nvSpPr>
          <p:spPr>
            <a:xfrm>
              <a:off x="8146101" y="1905883"/>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ML)</a:t>
              </a:r>
            </a:p>
          </p:txBody>
        </p:sp>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2597156" y="2956327"/>
              <a:ext cx="3260636" cy="115157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9" name="Rectangle 278">
              <a:extLst>
                <a:ext uri="{FF2B5EF4-FFF2-40B4-BE49-F238E27FC236}">
                  <a16:creationId xmlns:a16="http://schemas.microsoft.com/office/drawing/2014/main" id="{D633D4E1-8170-471D-9BC8-3C58E10E0EA3}"/>
                </a:ext>
              </a:extLst>
            </p:cNvPr>
            <p:cNvSpPr/>
            <p:nvPr/>
          </p:nvSpPr>
          <p:spPr bwMode="auto">
            <a:xfrm>
              <a:off x="6699153" y="1325267"/>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6441093" y="2954545"/>
              <a:ext cx="3303450" cy="114774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6441093" y="1226641"/>
              <a:ext cx="3022289" cy="1050309"/>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Rectangle: Rounded Corners 277">
              <a:extLst>
                <a:ext uri="{FF2B5EF4-FFF2-40B4-BE49-F238E27FC236}">
                  <a16:creationId xmlns:a16="http://schemas.microsoft.com/office/drawing/2014/main" id="{CBEBED42-84DF-44EF-A090-8B68847C0C76}"/>
                </a:ext>
              </a:extLst>
            </p:cNvPr>
            <p:cNvSpPr/>
            <p:nvPr/>
          </p:nvSpPr>
          <p:spPr bwMode="auto">
            <a:xfrm>
              <a:off x="2695065" y="4863539"/>
              <a:ext cx="7006663" cy="94851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7" name="Picture 22" descr="Image result for Azure ML icon">
              <a:extLst>
                <a:ext uri="{FF2B5EF4-FFF2-40B4-BE49-F238E27FC236}">
                  <a16:creationId xmlns:a16="http://schemas.microsoft.com/office/drawing/2014/main" id="{53474C39-55C2-4736-B64A-F9295FCD991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93100" y="1476213"/>
              <a:ext cx="342248" cy="342248"/>
            </a:xfrm>
            <a:prstGeom prst="rect">
              <a:avLst/>
            </a:prstGeom>
            <a:noFill/>
            <a:extLst>
              <a:ext uri="{909E8E84-426E-40DD-AFC4-6F175D3DCCD1}">
                <a14:hiddenFill xmlns:a14="http://schemas.microsoft.com/office/drawing/2010/main">
                  <a:solidFill>
                    <a:srgbClr val="FFFFFF"/>
                  </a:solidFill>
                </a14:hiddenFill>
              </a:ext>
            </a:extLst>
          </p:spPr>
        </p:pic>
        <p:sp>
          <p:nvSpPr>
            <p:cNvPr id="280" name="Rectangle 279">
              <a:extLst>
                <a:ext uri="{FF2B5EF4-FFF2-40B4-BE49-F238E27FC236}">
                  <a16:creationId xmlns:a16="http://schemas.microsoft.com/office/drawing/2014/main" id="{F82510D7-7F10-428A-88A5-D5ACFC688364}"/>
                </a:ext>
              </a:extLst>
            </p:cNvPr>
            <p:cNvSpPr/>
            <p:nvPr/>
          </p:nvSpPr>
          <p:spPr bwMode="auto">
            <a:xfrm>
              <a:off x="8454089" y="3066030"/>
              <a:ext cx="1185532"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914" name="Picture 2" descr="Image result for Apache Storm icon">
              <a:extLst>
                <a:ext uri="{FF2B5EF4-FFF2-40B4-BE49-F238E27FC236}">
                  <a16:creationId xmlns:a16="http://schemas.microsoft.com/office/drawing/2014/main" id="{D2C67DEB-522C-4575-B303-621937B296A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087318" y="3165082"/>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6" descr="https://pbs.twimg.com/profile_images/928135110217441280/voCtWZjZ.jpg">
              <a:extLst>
                <a:ext uri="{FF2B5EF4-FFF2-40B4-BE49-F238E27FC236}">
                  <a16:creationId xmlns:a16="http://schemas.microsoft.com/office/drawing/2014/main" id="{A167C192-B996-487C-BC8A-9FCA344C11C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581055" y="3166137"/>
              <a:ext cx="505358" cy="505358"/>
            </a:xfrm>
            <a:prstGeom prst="rect">
              <a:avLst/>
            </a:prstGeom>
            <a:noFill/>
            <a:extLst>
              <a:ext uri="{909E8E84-426E-40DD-AFC4-6F175D3DCCD1}">
                <a14:hiddenFill xmlns:a14="http://schemas.microsoft.com/office/drawing/2010/main">
                  <a:solidFill>
                    <a:srgbClr val="FFFFFF"/>
                  </a:solidFill>
                </a14:hiddenFill>
              </a:ext>
            </a:extLst>
          </p:spPr>
        </p:pic>
        <p:sp>
          <p:nvSpPr>
            <p:cNvPr id="281" name="Rectangle 280">
              <a:extLst>
                <a:ext uri="{FF2B5EF4-FFF2-40B4-BE49-F238E27FC236}">
                  <a16:creationId xmlns:a16="http://schemas.microsoft.com/office/drawing/2014/main" id="{DB198339-6528-4341-AD38-A0DE2E617A2C}"/>
                </a:ext>
              </a:extLst>
            </p:cNvPr>
            <p:cNvSpPr/>
            <p:nvPr/>
          </p:nvSpPr>
          <p:spPr bwMode="auto">
            <a:xfrm>
              <a:off x="4402547" y="3076846"/>
              <a:ext cx="130684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4" name="Picture 8" descr="Image result for Apache Kafka icon">
              <a:extLst>
                <a:ext uri="{FF2B5EF4-FFF2-40B4-BE49-F238E27FC236}">
                  <a16:creationId xmlns:a16="http://schemas.microsoft.com/office/drawing/2014/main" id="{6D4503AF-3DEB-42DE-9319-C4F9784E759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828357" y="3130449"/>
              <a:ext cx="930925" cy="558555"/>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6" descr="https://pbs.twimg.com/profile_images/928135110217441280/voCtWZjZ.jpg">
              <a:extLst>
                <a:ext uri="{FF2B5EF4-FFF2-40B4-BE49-F238E27FC236}">
                  <a16:creationId xmlns:a16="http://schemas.microsoft.com/office/drawing/2014/main" id="{B31184A3-EAE7-4BD8-9D31-67B8DC497EA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429438" y="3185678"/>
              <a:ext cx="456608" cy="456608"/>
            </a:xfrm>
            <a:prstGeom prst="rect">
              <a:avLst/>
            </a:prstGeom>
            <a:noFill/>
            <a:extLst>
              <a:ext uri="{909E8E84-426E-40DD-AFC4-6F175D3DCCD1}">
                <a14:hiddenFill xmlns:a14="http://schemas.microsoft.com/office/drawing/2010/main">
                  <a:solidFill>
                    <a:srgbClr val="FFFFFF"/>
                  </a:solidFill>
                </a14:hiddenFill>
              </a:ext>
            </a:extLst>
          </p:spPr>
        </p:pic>
        <p:sp>
          <p:nvSpPr>
            <p:cNvPr id="282" name="Rectangle 281">
              <a:extLst>
                <a:ext uri="{FF2B5EF4-FFF2-40B4-BE49-F238E27FC236}">
                  <a16:creationId xmlns:a16="http://schemas.microsoft.com/office/drawing/2014/main" id="{DC1FE6FA-3E68-40C5-A486-E185CA18E66B}"/>
                </a:ext>
              </a:extLst>
            </p:cNvPr>
            <p:cNvSpPr/>
            <p:nvPr/>
          </p:nvSpPr>
          <p:spPr bwMode="auto">
            <a:xfrm>
              <a:off x="2789295" y="3086330"/>
              <a:ext cx="684606" cy="6392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3" name="Picture 6" descr="Image result for Azure Event Hub icon">
              <a:extLst>
                <a:ext uri="{FF2B5EF4-FFF2-40B4-BE49-F238E27FC236}">
                  <a16:creationId xmlns:a16="http://schemas.microsoft.com/office/drawing/2014/main" id="{EDE25C4A-C250-4148-B80C-0C775DBEB8B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935062" y="3211270"/>
              <a:ext cx="368980" cy="368980"/>
            </a:xfrm>
            <a:prstGeom prst="rect">
              <a:avLst/>
            </a:prstGeom>
            <a:noFill/>
            <a:extLst/>
          </p:spPr>
        </p:pic>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5857792" y="3532114"/>
              <a:ext cx="548640" cy="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0ECFC5EF-E819-4314-A5E0-BD635815D8F5}"/>
                </a:ext>
              </a:extLst>
            </p:cNvPr>
            <p:cNvCxnSpPr/>
            <p:nvPr/>
          </p:nvCxnSpPr>
          <p:spPr>
            <a:xfrm>
              <a:off x="4200473" y="4111699"/>
              <a:ext cx="0" cy="73152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5C8BBBDB-E928-451F-B7D4-903CBC9D159E}"/>
                </a:ext>
              </a:extLst>
            </p:cNvPr>
            <p:cNvCxnSpPr/>
            <p:nvPr/>
          </p:nvCxnSpPr>
          <p:spPr>
            <a:xfrm>
              <a:off x="8113312" y="4116394"/>
              <a:ext cx="0" cy="73152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a:endCxn id="276" idx="0"/>
            </p:cNvCxnSpPr>
            <p:nvPr/>
          </p:nvCxnSpPr>
          <p:spPr>
            <a:xfrm>
              <a:off x="8092818" y="2292841"/>
              <a:ext cx="0" cy="661704"/>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7091255" y="862474"/>
              <a:ext cx="1234953"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ML AND AI</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3366869" y="2543546"/>
              <a:ext cx="204293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STREAM INGESTION</a:t>
              </a:r>
            </a:p>
          </p:txBody>
        </p:sp>
        <p:sp>
          <p:nvSpPr>
            <p:cNvPr id="304" name="TextBox 303">
              <a:extLst>
                <a:ext uri="{FF2B5EF4-FFF2-40B4-BE49-F238E27FC236}">
                  <a16:creationId xmlns:a16="http://schemas.microsoft.com/office/drawing/2014/main" id="{C32C3496-8F3E-440F-98F6-2B9EA42FB749}"/>
                </a:ext>
              </a:extLst>
            </p:cNvPr>
            <p:cNvSpPr txBox="1"/>
            <p:nvPr/>
          </p:nvSpPr>
          <p:spPr>
            <a:xfrm>
              <a:off x="5322469" y="4480564"/>
              <a:ext cx="2141677"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LONG-TERM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210498" y="2543546"/>
              <a:ext cx="1992597"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STREAM  ANALYTICS</a:t>
              </a:r>
            </a:p>
          </p:txBody>
        </p:sp>
      </p:gr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a:off x="1980054" y="3712622"/>
            <a:ext cx="617102" cy="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078DD876-5D3A-48D5-95BF-D0B459240B3F}"/>
              </a:ext>
            </a:extLst>
          </p:cNvPr>
          <p:cNvSpPr>
            <a:spLocks noGrp="1"/>
          </p:cNvSpPr>
          <p:nvPr>
            <p:ph type="title"/>
          </p:nvPr>
        </p:nvSpPr>
        <p:spPr>
          <a:xfrm>
            <a:off x="434366" y="171091"/>
            <a:ext cx="11336039" cy="739343"/>
          </a:xfrm>
        </p:spPr>
        <p:txBody>
          <a:bodyPr/>
          <a:lstStyle/>
          <a:p>
            <a:r>
              <a:rPr lang="en-US" dirty="0"/>
              <a:t>Stream analytics pattern in Azure</a:t>
            </a:r>
            <a:br>
              <a:rPr lang="en-US" dirty="0"/>
            </a:br>
            <a:endParaRPr lang="en-US" dirty="0"/>
          </a:p>
        </p:txBody>
      </p:sp>
      <p:sp>
        <p:nvSpPr>
          <p:cNvPr id="155" name="Text Placeholder 116">
            <a:extLst>
              <a:ext uri="{FF2B5EF4-FFF2-40B4-BE49-F238E27FC236}">
                <a16:creationId xmlns:a16="http://schemas.microsoft.com/office/drawing/2014/main" id="{25B8EF51-190A-4C2F-9657-57ED619CBD13}"/>
              </a:ext>
            </a:extLst>
          </p:cNvPr>
          <p:cNvSpPr>
            <a:spLocks noGrp="1"/>
          </p:cNvSpPr>
          <p:nvPr>
            <p:ph type="body" sz="quarter" idx="10"/>
          </p:nvPr>
        </p:nvSpPr>
        <p:spPr>
          <a:xfrm>
            <a:off x="426424" y="939816"/>
            <a:ext cx="11339774" cy="271613"/>
          </a:xfrm>
        </p:spPr>
        <p:txBody>
          <a:bodyPr/>
          <a:lstStyle/>
          <a:p>
            <a:r>
              <a:rPr lang="en-US" dirty="0"/>
              <a:t>Analyze and enrich stream data as it is ingested</a:t>
            </a:r>
          </a:p>
        </p:txBody>
      </p:sp>
      <p:pic>
        <p:nvPicPr>
          <p:cNvPr id="10" name="Graphic 9">
            <a:extLst>
              <a:ext uri="{FF2B5EF4-FFF2-40B4-BE49-F238E27FC236}">
                <a16:creationId xmlns:a16="http://schemas.microsoft.com/office/drawing/2014/main" id="{4F05AAF8-FE29-4527-B56B-84900CBB119F}"/>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652845" y="1634947"/>
            <a:ext cx="543746" cy="321176"/>
          </a:xfrm>
          <a:prstGeom prst="rect">
            <a:avLst/>
          </a:prstGeom>
        </p:spPr>
      </p:pic>
      <p:sp>
        <p:nvSpPr>
          <p:cNvPr id="158" name="TextBox 329">
            <a:extLst>
              <a:ext uri="{FF2B5EF4-FFF2-40B4-BE49-F238E27FC236}">
                <a16:creationId xmlns:a16="http://schemas.microsoft.com/office/drawing/2014/main" id="{C156A12F-5805-422A-AED2-F7BF3D797893}"/>
              </a:ext>
            </a:extLst>
          </p:cNvPr>
          <p:cNvSpPr txBox="1"/>
          <p:nvPr/>
        </p:nvSpPr>
        <p:spPr>
          <a:xfrm>
            <a:off x="6524264" y="5676263"/>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159" name="TextBox 158">
            <a:extLst>
              <a:ext uri="{FF2B5EF4-FFF2-40B4-BE49-F238E27FC236}">
                <a16:creationId xmlns:a16="http://schemas.microsoft.com/office/drawing/2014/main" id="{37817583-CC8E-45E2-94C8-933F5D603E84}"/>
              </a:ext>
            </a:extLst>
          </p:cNvPr>
          <p:cNvSpPr txBox="1"/>
          <p:nvPr/>
        </p:nvSpPr>
        <p:spPr>
          <a:xfrm>
            <a:off x="7939920" y="5656456"/>
            <a:ext cx="1221809"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050" dirty="0"/>
              <a:t>AZURE STORAGE</a:t>
            </a:r>
          </a:p>
        </p:txBody>
      </p:sp>
      <p:sp>
        <p:nvSpPr>
          <p:cNvPr id="160" name="TextBox 159">
            <a:extLst>
              <a:ext uri="{FF2B5EF4-FFF2-40B4-BE49-F238E27FC236}">
                <a16:creationId xmlns:a16="http://schemas.microsoft.com/office/drawing/2014/main" id="{A1C55190-46E0-4A90-A764-C09353801E72}"/>
              </a:ext>
            </a:extLst>
          </p:cNvPr>
          <p:cNvSpPr txBox="1"/>
          <p:nvPr/>
        </p:nvSpPr>
        <p:spPr>
          <a:xfrm>
            <a:off x="5046661" y="5660933"/>
            <a:ext cx="1091966"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050" dirty="0"/>
              <a:t>AZURE SQL DB</a:t>
            </a:r>
          </a:p>
        </p:txBody>
      </p:sp>
      <p:sp>
        <p:nvSpPr>
          <p:cNvPr id="161" name="TextBox 160">
            <a:extLst>
              <a:ext uri="{FF2B5EF4-FFF2-40B4-BE49-F238E27FC236}">
                <a16:creationId xmlns:a16="http://schemas.microsoft.com/office/drawing/2014/main" id="{C5A6F784-39FC-4886-848F-0D4BA654F1E1}"/>
              </a:ext>
            </a:extLst>
          </p:cNvPr>
          <p:cNvSpPr txBox="1"/>
          <p:nvPr/>
        </p:nvSpPr>
        <p:spPr>
          <a:xfrm>
            <a:off x="3419898" y="5687352"/>
            <a:ext cx="1766830"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050" dirty="0"/>
              <a:t>AZURE DATA LAKE STORE</a:t>
            </a:r>
          </a:p>
        </p:txBody>
      </p:sp>
    </p:spTree>
    <p:extLst>
      <p:ext uri="{BB962C8B-B14F-4D97-AF65-F5344CB8AC3E}">
        <p14:creationId xmlns:p14="http://schemas.microsoft.com/office/powerpoint/2010/main" val="61173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p:txBody>
          <a:bodyPr/>
          <a:lstStyle/>
          <a:p>
            <a:r>
              <a:rPr lang="en-US" dirty="0"/>
              <a:t>Putting the architectures together</a:t>
            </a:r>
          </a:p>
        </p:txBody>
      </p:sp>
      <p:sp>
        <p:nvSpPr>
          <p:cNvPr id="10" name="TextBox 9">
            <a:extLst>
              <a:ext uri="{FF2B5EF4-FFF2-40B4-BE49-F238E27FC236}">
                <a16:creationId xmlns:a16="http://schemas.microsoft.com/office/drawing/2014/main" id="{FF70C72A-C224-4A09-B1F8-5FCB86AC6CD8}"/>
              </a:ext>
            </a:extLst>
          </p:cNvPr>
          <p:cNvSpPr txBox="1"/>
          <p:nvPr/>
        </p:nvSpPr>
        <p:spPr>
          <a:xfrm>
            <a:off x="518160" y="1280160"/>
            <a:ext cx="11421592" cy="464434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Let’s put the various elements of these architectures together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want an architecture with:</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Batch and stream ingest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Batch and stream storage</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Batch processing and preparation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 analytics and scoring/enrichment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Serving to both traditional as well as streaming/real-time consumers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Also… unified storage lets us move toward a “data lake” where all our data is in one place, and we enable different constituencies (e.g. data scientists!)</a:t>
            </a:r>
          </a:p>
        </p:txBody>
      </p:sp>
    </p:spTree>
    <p:extLst>
      <p:ext uri="{BB962C8B-B14F-4D97-AF65-F5344CB8AC3E}">
        <p14:creationId xmlns:p14="http://schemas.microsoft.com/office/powerpoint/2010/main" val="25130976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Picture 124">
            <a:extLst>
              <a:ext uri="{FF2B5EF4-FFF2-40B4-BE49-F238E27FC236}">
                <a16:creationId xmlns:a16="http://schemas.microsoft.com/office/drawing/2014/main" id="{B7AA650A-F981-40CD-B824-1525DC0A31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3798" y="301763"/>
            <a:ext cx="670390" cy="673651"/>
          </a:xfrm>
          <a:prstGeom prst="rect">
            <a:avLst/>
          </a:prstGeom>
          <a:noFill/>
        </p:spPr>
      </p:pic>
      <p:grpSp>
        <p:nvGrpSpPr>
          <p:cNvPr id="8" name="Group 7">
            <a:extLst>
              <a:ext uri="{FF2B5EF4-FFF2-40B4-BE49-F238E27FC236}">
                <a16:creationId xmlns:a16="http://schemas.microsoft.com/office/drawing/2014/main" id="{CFDE9DD5-C6A1-4F94-8C04-F0B22DD263F4}"/>
              </a:ext>
            </a:extLst>
          </p:cNvPr>
          <p:cNvGrpSpPr/>
          <p:nvPr/>
        </p:nvGrpSpPr>
        <p:grpSpPr>
          <a:xfrm>
            <a:off x="45431" y="1985117"/>
            <a:ext cx="1504650" cy="3959614"/>
            <a:chOff x="45431" y="1964492"/>
            <a:chExt cx="1504650" cy="3959614"/>
          </a:xfrm>
        </p:grpSpPr>
        <p:sp>
          <p:nvSpPr>
            <p:cNvPr id="13" name="TextBox 12">
              <a:extLst>
                <a:ext uri="{FF2B5EF4-FFF2-40B4-BE49-F238E27FC236}">
                  <a16:creationId xmlns:a16="http://schemas.microsoft.com/office/drawing/2014/main" id="{B76B5562-EBFD-4C86-AB7F-6862F2AB2FF8}"/>
                </a:ext>
              </a:extLst>
            </p:cNvPr>
            <p:cNvSpPr txBox="1"/>
            <p:nvPr/>
          </p:nvSpPr>
          <p:spPr>
            <a:xfrm>
              <a:off x="70108" y="5347025"/>
              <a:ext cx="1455296" cy="57708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4" name="Group 13">
              <a:extLst>
                <a:ext uri="{FF2B5EF4-FFF2-40B4-BE49-F238E27FC236}">
                  <a16:creationId xmlns:a16="http://schemas.microsoft.com/office/drawing/2014/main" id="{5A105150-25A7-4BB8-B2CD-CCFC813A413B}"/>
                </a:ext>
              </a:extLst>
            </p:cNvPr>
            <p:cNvGrpSpPr/>
            <p:nvPr/>
          </p:nvGrpSpPr>
          <p:grpSpPr>
            <a:xfrm>
              <a:off x="253139" y="4890259"/>
              <a:ext cx="1089234" cy="406914"/>
              <a:chOff x="94228" y="4054674"/>
              <a:chExt cx="1327848" cy="496126"/>
            </a:xfrm>
          </p:grpSpPr>
          <p:grpSp>
            <p:nvGrpSpPr>
              <p:cNvPr id="43" name="Group 42">
                <a:extLst>
                  <a:ext uri="{FF2B5EF4-FFF2-40B4-BE49-F238E27FC236}">
                    <a16:creationId xmlns:a16="http://schemas.microsoft.com/office/drawing/2014/main" id="{D18449EA-D645-455D-8D9E-8BB84B91618B}"/>
                  </a:ext>
                </a:extLst>
              </p:cNvPr>
              <p:cNvGrpSpPr/>
              <p:nvPr/>
            </p:nvGrpSpPr>
            <p:grpSpPr>
              <a:xfrm>
                <a:off x="94228" y="4054674"/>
                <a:ext cx="565043" cy="490322"/>
                <a:chOff x="582887" y="2608468"/>
                <a:chExt cx="565043" cy="490322"/>
              </a:xfrm>
            </p:grpSpPr>
            <p:grpSp>
              <p:nvGrpSpPr>
                <p:cNvPr id="94" name="Group 93">
                  <a:extLst>
                    <a:ext uri="{FF2B5EF4-FFF2-40B4-BE49-F238E27FC236}">
                      <a16:creationId xmlns:a16="http://schemas.microsoft.com/office/drawing/2014/main" id="{CF51FBA0-64CF-4B5E-95F3-1879B5B237EC}"/>
                    </a:ext>
                  </a:extLst>
                </p:cNvPr>
                <p:cNvGrpSpPr/>
                <p:nvPr/>
              </p:nvGrpSpPr>
              <p:grpSpPr>
                <a:xfrm>
                  <a:off x="582887" y="2608468"/>
                  <a:ext cx="565043" cy="490322"/>
                  <a:chOff x="-2759707" y="1099472"/>
                  <a:chExt cx="7926138" cy="6799719"/>
                </a:xfrm>
              </p:grpSpPr>
              <p:sp>
                <p:nvSpPr>
                  <p:cNvPr id="99" name="Rectangle 317">
                    <a:extLst>
                      <a:ext uri="{FF2B5EF4-FFF2-40B4-BE49-F238E27FC236}">
                        <a16:creationId xmlns:a16="http://schemas.microsoft.com/office/drawing/2014/main" id="{65E02145-C2A4-4671-8932-3D9B2397D20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0" name="Rounded Rectangle 439">
                    <a:extLst>
                      <a:ext uri="{FF2B5EF4-FFF2-40B4-BE49-F238E27FC236}">
                        <a16:creationId xmlns:a16="http://schemas.microsoft.com/office/drawing/2014/main" id="{1E963205-07EB-47DD-8E86-AE10CDA6E23D}"/>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1" name="Rectangle 100">
                    <a:extLst>
                      <a:ext uri="{FF2B5EF4-FFF2-40B4-BE49-F238E27FC236}">
                        <a16:creationId xmlns:a16="http://schemas.microsoft.com/office/drawing/2014/main" id="{A359B555-61DA-4B3F-B71C-31FB09C7462F}"/>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2" name="Rectangle 101">
                    <a:extLst>
                      <a:ext uri="{FF2B5EF4-FFF2-40B4-BE49-F238E27FC236}">
                        <a16:creationId xmlns:a16="http://schemas.microsoft.com/office/drawing/2014/main" id="{89317848-2484-41C8-933A-17AD4884A693}"/>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95" name="Freeform 5">
                  <a:extLst>
                    <a:ext uri="{FF2B5EF4-FFF2-40B4-BE49-F238E27FC236}">
                      <a16:creationId xmlns:a16="http://schemas.microsoft.com/office/drawing/2014/main" id="{B1F4ECCC-2FD9-4C5E-A0A1-890968BF11AB}"/>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6" name="Rectangle 6">
                  <a:extLst>
                    <a:ext uri="{FF2B5EF4-FFF2-40B4-BE49-F238E27FC236}">
                      <a16:creationId xmlns:a16="http://schemas.microsoft.com/office/drawing/2014/main" id="{24F2A1D9-CB81-42E8-A1B3-FAE853B4B488}"/>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7" name="Rectangle 7">
                  <a:extLst>
                    <a:ext uri="{FF2B5EF4-FFF2-40B4-BE49-F238E27FC236}">
                      <a16:creationId xmlns:a16="http://schemas.microsoft.com/office/drawing/2014/main" id="{8FF9EE27-28C0-4B6B-B53F-B317798802BA}"/>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8" name="Rectangle 8">
                  <a:extLst>
                    <a:ext uri="{FF2B5EF4-FFF2-40B4-BE49-F238E27FC236}">
                      <a16:creationId xmlns:a16="http://schemas.microsoft.com/office/drawing/2014/main" id="{0DF0EA63-A5A4-4D15-ABB2-E081ACE05FF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44" name="Group 43">
                <a:extLst>
                  <a:ext uri="{FF2B5EF4-FFF2-40B4-BE49-F238E27FC236}">
                    <a16:creationId xmlns:a16="http://schemas.microsoft.com/office/drawing/2014/main" id="{8E6E4967-7A47-4ED6-A3C4-88F376E482C6}"/>
                  </a:ext>
                </a:extLst>
              </p:cNvPr>
              <p:cNvGrpSpPr/>
              <p:nvPr/>
            </p:nvGrpSpPr>
            <p:grpSpPr>
              <a:xfrm>
                <a:off x="833546" y="4054674"/>
                <a:ext cx="588530" cy="496126"/>
                <a:chOff x="493618" y="3055549"/>
                <a:chExt cx="716256" cy="603797"/>
              </a:xfrm>
            </p:grpSpPr>
            <p:grpSp>
              <p:nvGrpSpPr>
                <p:cNvPr id="45" name="Group 44">
                  <a:extLst>
                    <a:ext uri="{FF2B5EF4-FFF2-40B4-BE49-F238E27FC236}">
                      <a16:creationId xmlns:a16="http://schemas.microsoft.com/office/drawing/2014/main" id="{F3395BD5-48B9-48B9-A9E7-FECFE7EA4C56}"/>
                    </a:ext>
                  </a:extLst>
                </p:cNvPr>
                <p:cNvGrpSpPr/>
                <p:nvPr/>
              </p:nvGrpSpPr>
              <p:grpSpPr>
                <a:xfrm>
                  <a:off x="796699" y="3403695"/>
                  <a:ext cx="413175" cy="253655"/>
                  <a:chOff x="-655566" y="3895060"/>
                  <a:chExt cx="761727" cy="430956"/>
                </a:xfrm>
              </p:grpSpPr>
              <p:grpSp>
                <p:nvGrpSpPr>
                  <p:cNvPr id="78" name="Group 77">
                    <a:extLst>
                      <a:ext uri="{FF2B5EF4-FFF2-40B4-BE49-F238E27FC236}">
                        <a16:creationId xmlns:a16="http://schemas.microsoft.com/office/drawing/2014/main" id="{93FBCBA5-D9D0-45DD-8DB8-3E8435B6A37D}"/>
                      </a:ext>
                    </a:extLst>
                  </p:cNvPr>
                  <p:cNvGrpSpPr/>
                  <p:nvPr/>
                </p:nvGrpSpPr>
                <p:grpSpPr>
                  <a:xfrm>
                    <a:off x="-655566" y="3895060"/>
                    <a:ext cx="761727" cy="430956"/>
                    <a:chOff x="10867216" y="6204939"/>
                    <a:chExt cx="791499" cy="447800"/>
                  </a:xfrm>
                </p:grpSpPr>
                <p:sp>
                  <p:nvSpPr>
                    <p:cNvPr id="87" name="Round Same Side Corner Rectangle 206">
                      <a:extLst>
                        <a:ext uri="{FF2B5EF4-FFF2-40B4-BE49-F238E27FC236}">
                          <a16:creationId xmlns:a16="http://schemas.microsoft.com/office/drawing/2014/main" id="{C8E67DB6-81B4-4237-B852-C0C250B07E1D}"/>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88" name="Group 87">
                      <a:extLst>
                        <a:ext uri="{FF2B5EF4-FFF2-40B4-BE49-F238E27FC236}">
                          <a16:creationId xmlns:a16="http://schemas.microsoft.com/office/drawing/2014/main" id="{9D07AE97-8D3B-42ED-A8CA-8D8E996D2D97}"/>
                        </a:ext>
                      </a:extLst>
                    </p:cNvPr>
                    <p:cNvGrpSpPr/>
                    <p:nvPr/>
                  </p:nvGrpSpPr>
                  <p:grpSpPr>
                    <a:xfrm>
                      <a:off x="10924674" y="6204939"/>
                      <a:ext cx="676584" cy="420187"/>
                      <a:chOff x="10924674" y="6204939"/>
                      <a:chExt cx="676584" cy="420187"/>
                    </a:xfrm>
                  </p:grpSpPr>
                  <p:grpSp>
                    <p:nvGrpSpPr>
                      <p:cNvPr id="90" name="Group 89">
                        <a:extLst>
                          <a:ext uri="{FF2B5EF4-FFF2-40B4-BE49-F238E27FC236}">
                            <a16:creationId xmlns:a16="http://schemas.microsoft.com/office/drawing/2014/main" id="{11AE41C4-DD12-4F7A-8FE7-6A1E083A1758}"/>
                          </a:ext>
                        </a:extLst>
                      </p:cNvPr>
                      <p:cNvGrpSpPr/>
                      <p:nvPr/>
                    </p:nvGrpSpPr>
                    <p:grpSpPr>
                      <a:xfrm>
                        <a:off x="10924674" y="6204939"/>
                        <a:ext cx="676584" cy="406447"/>
                        <a:chOff x="15402433" y="3770727"/>
                        <a:chExt cx="3379343" cy="2030084"/>
                      </a:xfrm>
                    </p:grpSpPr>
                    <p:sp>
                      <p:nvSpPr>
                        <p:cNvPr id="92" name="Round Same Side Corner Rectangle 211">
                          <a:extLst>
                            <a:ext uri="{FF2B5EF4-FFF2-40B4-BE49-F238E27FC236}">
                              <a16:creationId xmlns:a16="http://schemas.microsoft.com/office/drawing/2014/main" id="{E76E951B-92A5-4D0B-82C9-9CF8641F6C25}"/>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id="{4AE24D89-B1F9-4CF1-894B-412D7A0ED6E3}"/>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91" name="Round Same Side Corner Rectangle 210">
                        <a:extLst>
                          <a:ext uri="{FF2B5EF4-FFF2-40B4-BE49-F238E27FC236}">
                            <a16:creationId xmlns:a16="http://schemas.microsoft.com/office/drawing/2014/main" id="{9B502965-624A-4DDF-9720-DA6F43D94A0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89" name="Round Same Side Corner Rectangle 139">
                      <a:extLst>
                        <a:ext uri="{FF2B5EF4-FFF2-40B4-BE49-F238E27FC236}">
                          <a16:creationId xmlns:a16="http://schemas.microsoft.com/office/drawing/2014/main" id="{A6F8850C-E8E6-434B-B83C-37CB5BBCB818}"/>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79" name="Group 78">
                    <a:extLst>
                      <a:ext uri="{FF2B5EF4-FFF2-40B4-BE49-F238E27FC236}">
                        <a16:creationId xmlns:a16="http://schemas.microsoft.com/office/drawing/2014/main" id="{2A9891DD-E232-493B-8475-1CAB8C9F4084}"/>
                      </a:ext>
                    </a:extLst>
                  </p:cNvPr>
                  <p:cNvGrpSpPr/>
                  <p:nvPr/>
                </p:nvGrpSpPr>
                <p:grpSpPr>
                  <a:xfrm>
                    <a:off x="-571796" y="3917872"/>
                    <a:ext cx="588901" cy="343249"/>
                    <a:chOff x="11780774" y="6292409"/>
                    <a:chExt cx="518383" cy="373899"/>
                  </a:xfrm>
                </p:grpSpPr>
                <p:sp>
                  <p:nvSpPr>
                    <p:cNvPr id="80" name="Rectangle 79">
                      <a:extLst>
                        <a:ext uri="{FF2B5EF4-FFF2-40B4-BE49-F238E27FC236}">
                          <a16:creationId xmlns:a16="http://schemas.microsoft.com/office/drawing/2014/main" id="{6801C763-D1BD-4463-A64E-3CAC233A8AFF}"/>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1" name="Rectangle 80">
                      <a:extLst>
                        <a:ext uri="{FF2B5EF4-FFF2-40B4-BE49-F238E27FC236}">
                          <a16:creationId xmlns:a16="http://schemas.microsoft.com/office/drawing/2014/main" id="{6A444F93-51E3-4262-90F8-36126B5C1788}"/>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2" name="Rectangle 81">
                      <a:extLst>
                        <a:ext uri="{FF2B5EF4-FFF2-40B4-BE49-F238E27FC236}">
                          <a16:creationId xmlns:a16="http://schemas.microsoft.com/office/drawing/2014/main" id="{076E6432-8B67-48B0-AA29-78B3BA6C1A3C}"/>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3" name="Rectangle 82">
                      <a:extLst>
                        <a:ext uri="{FF2B5EF4-FFF2-40B4-BE49-F238E27FC236}">
                          <a16:creationId xmlns:a16="http://schemas.microsoft.com/office/drawing/2014/main" id="{CDBC52B3-25FC-4B3E-B0DD-C9CE8F830A6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4" name="Rounded Rectangle 203">
                      <a:extLst>
                        <a:ext uri="{FF2B5EF4-FFF2-40B4-BE49-F238E27FC236}">
                          <a16:creationId xmlns:a16="http://schemas.microsoft.com/office/drawing/2014/main" id="{4B96DCA8-916A-4F24-A50E-22395AED87D4}"/>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5" name="Rounded Rectangle 204">
                      <a:extLst>
                        <a:ext uri="{FF2B5EF4-FFF2-40B4-BE49-F238E27FC236}">
                          <a16:creationId xmlns:a16="http://schemas.microsoft.com/office/drawing/2014/main" id="{0FB708BA-1AB1-4F39-BB1C-16D181EB0C2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6" name="Rounded Rectangle 205">
                      <a:extLst>
                        <a:ext uri="{FF2B5EF4-FFF2-40B4-BE49-F238E27FC236}">
                          <a16:creationId xmlns:a16="http://schemas.microsoft.com/office/drawing/2014/main" id="{77A29A81-9865-4879-B738-481C72CCD64F}"/>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46" name="Group 45">
                  <a:extLst>
                    <a:ext uri="{FF2B5EF4-FFF2-40B4-BE49-F238E27FC236}">
                      <a16:creationId xmlns:a16="http://schemas.microsoft.com/office/drawing/2014/main" id="{E02107B8-C178-490C-929D-C8B64CFE1232}"/>
                    </a:ext>
                  </a:extLst>
                </p:cNvPr>
                <p:cNvGrpSpPr/>
                <p:nvPr/>
              </p:nvGrpSpPr>
              <p:grpSpPr>
                <a:xfrm>
                  <a:off x="959876" y="3055549"/>
                  <a:ext cx="217476" cy="328226"/>
                  <a:chOff x="-296232" y="3492549"/>
                  <a:chExt cx="211588" cy="319338"/>
                </a:xfrm>
              </p:grpSpPr>
              <p:sp>
                <p:nvSpPr>
                  <p:cNvPr id="68" name="Rounded Rectangle 182">
                    <a:extLst>
                      <a:ext uri="{FF2B5EF4-FFF2-40B4-BE49-F238E27FC236}">
                        <a16:creationId xmlns:a16="http://schemas.microsoft.com/office/drawing/2014/main" id="{1691450B-756B-4448-BF4B-6BAC2B3CCC99}"/>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050" b="0" i="0" u="none" strike="noStrike" kern="0" cap="none" spc="-52"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9" name="Oval 68">
                    <a:extLst>
                      <a:ext uri="{FF2B5EF4-FFF2-40B4-BE49-F238E27FC236}">
                        <a16:creationId xmlns:a16="http://schemas.microsoft.com/office/drawing/2014/main" id="{8B33C54B-D6A3-471D-8C6D-27B505BD868C}"/>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70" name="Rounded Rectangle 184">
                    <a:extLst>
                      <a:ext uri="{FF2B5EF4-FFF2-40B4-BE49-F238E27FC236}">
                        <a16:creationId xmlns:a16="http://schemas.microsoft.com/office/drawing/2014/main" id="{33733F1F-DA86-4908-890C-E8618700DF65}"/>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nvGrpSpPr>
                  <p:cNvPr id="71" name="Group 70">
                    <a:extLst>
                      <a:ext uri="{FF2B5EF4-FFF2-40B4-BE49-F238E27FC236}">
                        <a16:creationId xmlns:a16="http://schemas.microsoft.com/office/drawing/2014/main" id="{174C524C-2B64-4CC8-B794-F44751557E91}"/>
                      </a:ext>
                    </a:extLst>
                  </p:cNvPr>
                  <p:cNvGrpSpPr/>
                  <p:nvPr/>
                </p:nvGrpSpPr>
                <p:grpSpPr>
                  <a:xfrm>
                    <a:off x="-267082" y="3531358"/>
                    <a:ext cx="152122" cy="225695"/>
                    <a:chOff x="11279466" y="5630123"/>
                    <a:chExt cx="137117" cy="225695"/>
                  </a:xfrm>
                </p:grpSpPr>
                <p:sp>
                  <p:nvSpPr>
                    <p:cNvPr id="72" name="Rectangle 71">
                      <a:extLst>
                        <a:ext uri="{FF2B5EF4-FFF2-40B4-BE49-F238E27FC236}">
                          <a16:creationId xmlns:a16="http://schemas.microsoft.com/office/drawing/2014/main" id="{DB51D945-102F-472D-B1AA-D4239F18188E}"/>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3" name="Rectangle 72">
                      <a:extLst>
                        <a:ext uri="{FF2B5EF4-FFF2-40B4-BE49-F238E27FC236}">
                          <a16:creationId xmlns:a16="http://schemas.microsoft.com/office/drawing/2014/main" id="{C766B45A-516E-44F1-A62E-73D3F0326754}"/>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4" name="Rounded Rectangle 195">
                      <a:extLst>
                        <a:ext uri="{FF2B5EF4-FFF2-40B4-BE49-F238E27FC236}">
                          <a16:creationId xmlns:a16="http://schemas.microsoft.com/office/drawing/2014/main" id="{BAE2D6D1-0737-4411-AB2D-94CDDC64F46E}"/>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5" name="Rounded Rectangle 196">
                      <a:extLst>
                        <a:ext uri="{FF2B5EF4-FFF2-40B4-BE49-F238E27FC236}">
                          <a16:creationId xmlns:a16="http://schemas.microsoft.com/office/drawing/2014/main" id="{5DB3D146-27C2-47A2-A02C-C6E537E4E997}"/>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6" name="Rounded Rectangle 197">
                      <a:extLst>
                        <a:ext uri="{FF2B5EF4-FFF2-40B4-BE49-F238E27FC236}">
                          <a16:creationId xmlns:a16="http://schemas.microsoft.com/office/drawing/2014/main" id="{58397F08-EED7-44B0-A6C7-D3F395FAE802}"/>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7" name="Rounded Rectangle 198">
                      <a:extLst>
                        <a:ext uri="{FF2B5EF4-FFF2-40B4-BE49-F238E27FC236}">
                          <a16:creationId xmlns:a16="http://schemas.microsoft.com/office/drawing/2014/main" id="{6EAF7697-34CF-4E5A-8A54-DA73946C2DE2}"/>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47" name="Group 46">
                  <a:extLst>
                    <a:ext uri="{FF2B5EF4-FFF2-40B4-BE49-F238E27FC236}">
                      <a16:creationId xmlns:a16="http://schemas.microsoft.com/office/drawing/2014/main" id="{B01F78E1-6BCD-47FD-B12B-64F5C7772860}"/>
                    </a:ext>
                  </a:extLst>
                </p:cNvPr>
                <p:cNvGrpSpPr/>
                <p:nvPr/>
              </p:nvGrpSpPr>
              <p:grpSpPr>
                <a:xfrm>
                  <a:off x="505834" y="3069727"/>
                  <a:ext cx="408640" cy="294744"/>
                  <a:chOff x="505834" y="3069727"/>
                  <a:chExt cx="408640" cy="294744"/>
                </a:xfrm>
              </p:grpSpPr>
              <p:sp>
                <p:nvSpPr>
                  <p:cNvPr id="61" name="Rectangle 60">
                    <a:extLst>
                      <a:ext uri="{FF2B5EF4-FFF2-40B4-BE49-F238E27FC236}">
                        <a16:creationId xmlns:a16="http://schemas.microsoft.com/office/drawing/2014/main" id="{ACC95F33-0F4C-49DF-8799-1A03C27CBA82}"/>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2" name="Rectangle 61">
                    <a:extLst>
                      <a:ext uri="{FF2B5EF4-FFF2-40B4-BE49-F238E27FC236}">
                        <a16:creationId xmlns:a16="http://schemas.microsoft.com/office/drawing/2014/main" id="{0F040955-9E7F-4EE7-A254-B9C033E86707}"/>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3" name="Rectangle 62">
                    <a:extLst>
                      <a:ext uri="{FF2B5EF4-FFF2-40B4-BE49-F238E27FC236}">
                        <a16:creationId xmlns:a16="http://schemas.microsoft.com/office/drawing/2014/main" id="{A753C732-6EB8-4923-99AB-83A74CEA25FD}"/>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4" name="Rectangle 63">
                    <a:extLst>
                      <a:ext uri="{FF2B5EF4-FFF2-40B4-BE49-F238E27FC236}">
                        <a16:creationId xmlns:a16="http://schemas.microsoft.com/office/drawing/2014/main" id="{204D4301-3CD6-4925-A933-BEAF42420CD8}"/>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ounded Rectangle 176">
                    <a:extLst>
                      <a:ext uri="{FF2B5EF4-FFF2-40B4-BE49-F238E27FC236}">
                        <a16:creationId xmlns:a16="http://schemas.microsoft.com/office/drawing/2014/main" id="{73E00024-B02C-421C-9C7E-EEF11B6DFCF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ounded Rectangle 177">
                    <a:extLst>
                      <a:ext uri="{FF2B5EF4-FFF2-40B4-BE49-F238E27FC236}">
                        <a16:creationId xmlns:a16="http://schemas.microsoft.com/office/drawing/2014/main" id="{0BA378FB-1F51-40F2-B650-C8EDC4A8AAD4}"/>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7" name="Rounded Rectangle 178">
                    <a:extLst>
                      <a:ext uri="{FF2B5EF4-FFF2-40B4-BE49-F238E27FC236}">
                        <a16:creationId xmlns:a16="http://schemas.microsoft.com/office/drawing/2014/main" id="{3DE2D09D-0081-4584-ADEE-EC0B1BFDEC0B}"/>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48" name="Freeform 179">
                  <a:extLst>
                    <a:ext uri="{FF2B5EF4-FFF2-40B4-BE49-F238E27FC236}">
                      <a16:creationId xmlns:a16="http://schemas.microsoft.com/office/drawing/2014/main" id="{62A23DE7-E2BE-4D18-9568-86BE9108E50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9" name="Group 48">
                  <a:extLst>
                    <a:ext uri="{FF2B5EF4-FFF2-40B4-BE49-F238E27FC236}">
                      <a16:creationId xmlns:a16="http://schemas.microsoft.com/office/drawing/2014/main" id="{D14BFAD0-F649-4D12-95AC-31E466D49A1F}"/>
                    </a:ext>
                  </a:extLst>
                </p:cNvPr>
                <p:cNvGrpSpPr/>
                <p:nvPr/>
              </p:nvGrpSpPr>
              <p:grpSpPr>
                <a:xfrm>
                  <a:off x="501923" y="3414781"/>
                  <a:ext cx="268776" cy="244565"/>
                  <a:chOff x="501923" y="3414781"/>
                  <a:chExt cx="268776" cy="244565"/>
                </a:xfrm>
              </p:grpSpPr>
              <p:sp>
                <p:nvSpPr>
                  <p:cNvPr id="50" name="Rounded Rectangle 182">
                    <a:extLst>
                      <a:ext uri="{FF2B5EF4-FFF2-40B4-BE49-F238E27FC236}">
                        <a16:creationId xmlns:a16="http://schemas.microsoft.com/office/drawing/2014/main" id="{9C7A506A-D108-46F9-8426-6733CB80772B}"/>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050" b="0" i="0" u="none" strike="noStrike" kern="0" cap="none" spc="-52"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1" name="Oval 50">
                    <a:extLst>
                      <a:ext uri="{FF2B5EF4-FFF2-40B4-BE49-F238E27FC236}">
                        <a16:creationId xmlns:a16="http://schemas.microsoft.com/office/drawing/2014/main" id="{DDC04D83-EDDE-4515-B7B6-CDFD51144587}"/>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52" name="Rounded Rectangle 184">
                    <a:extLst>
                      <a:ext uri="{FF2B5EF4-FFF2-40B4-BE49-F238E27FC236}">
                        <a16:creationId xmlns:a16="http://schemas.microsoft.com/office/drawing/2014/main" id="{F546B24B-618C-4CDF-BD97-1615382F1C57}"/>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nvGrpSpPr>
                  <p:cNvPr id="53" name="Group 52">
                    <a:extLst>
                      <a:ext uri="{FF2B5EF4-FFF2-40B4-BE49-F238E27FC236}">
                        <a16:creationId xmlns:a16="http://schemas.microsoft.com/office/drawing/2014/main" id="{E63456DE-7FCF-4C19-B6FB-C31AF2F8693F}"/>
                      </a:ext>
                    </a:extLst>
                  </p:cNvPr>
                  <p:cNvGrpSpPr/>
                  <p:nvPr/>
                </p:nvGrpSpPr>
                <p:grpSpPr>
                  <a:xfrm>
                    <a:off x="518311" y="3459175"/>
                    <a:ext cx="235999" cy="157484"/>
                    <a:chOff x="505834" y="3069727"/>
                    <a:chExt cx="408640" cy="294744"/>
                  </a:xfrm>
                </p:grpSpPr>
                <p:sp>
                  <p:nvSpPr>
                    <p:cNvPr id="54" name="Rectangle 53">
                      <a:extLst>
                        <a:ext uri="{FF2B5EF4-FFF2-40B4-BE49-F238E27FC236}">
                          <a16:creationId xmlns:a16="http://schemas.microsoft.com/office/drawing/2014/main" id="{C2D298AC-C0CF-4EFC-A77A-B3BF45ADE9F2}"/>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a:extLst>
                        <a:ext uri="{FF2B5EF4-FFF2-40B4-BE49-F238E27FC236}">
                          <a16:creationId xmlns:a16="http://schemas.microsoft.com/office/drawing/2014/main" id="{C141E421-C464-4FCE-994A-F98F9CC3B170}"/>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6" name="Rectangle 55">
                      <a:extLst>
                        <a:ext uri="{FF2B5EF4-FFF2-40B4-BE49-F238E27FC236}">
                          <a16:creationId xmlns:a16="http://schemas.microsoft.com/office/drawing/2014/main" id="{47DABFAB-9B0B-46F2-A883-1E952FE0633B}"/>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7" name="Rectangle 56">
                      <a:extLst>
                        <a:ext uri="{FF2B5EF4-FFF2-40B4-BE49-F238E27FC236}">
                          <a16:creationId xmlns:a16="http://schemas.microsoft.com/office/drawing/2014/main" id="{B5D83530-2EB0-4D6C-980C-56E6FD667F2E}"/>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8" name="Rounded Rectangle 176">
                      <a:extLst>
                        <a:ext uri="{FF2B5EF4-FFF2-40B4-BE49-F238E27FC236}">
                          <a16:creationId xmlns:a16="http://schemas.microsoft.com/office/drawing/2014/main" id="{D7D7EA45-EC6E-43F3-9DD7-7DDEF7E9E097}"/>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9" name="Rounded Rectangle 177">
                      <a:extLst>
                        <a:ext uri="{FF2B5EF4-FFF2-40B4-BE49-F238E27FC236}">
                          <a16:creationId xmlns:a16="http://schemas.microsoft.com/office/drawing/2014/main" id="{2ADB391D-F5AC-4628-8E98-84AE681E7640}"/>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ounded Rectangle 178">
                      <a:extLst>
                        <a:ext uri="{FF2B5EF4-FFF2-40B4-BE49-F238E27FC236}">
                          <a16:creationId xmlns:a16="http://schemas.microsoft.com/office/drawing/2014/main" id="{24EC7D38-8C51-4806-B591-1DF78562BAD6}"/>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grpSp>
        <p:sp>
          <p:nvSpPr>
            <p:cNvPr id="15" name="TextBox 14">
              <a:extLst>
                <a:ext uri="{FF2B5EF4-FFF2-40B4-BE49-F238E27FC236}">
                  <a16:creationId xmlns:a16="http://schemas.microsoft.com/office/drawing/2014/main" id="{14F8CBA1-A3D6-4810-8868-280E6DC3828C}"/>
                </a:ext>
              </a:extLst>
            </p:cNvPr>
            <p:cNvSpPr txBox="1"/>
            <p:nvPr/>
          </p:nvSpPr>
          <p:spPr>
            <a:xfrm>
              <a:off x="45431" y="3862175"/>
              <a:ext cx="1504650" cy="57708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FILES AND MEDIA</a:t>
              </a:r>
              <a:b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 name="Group 15">
              <a:extLst>
                <a:ext uri="{FF2B5EF4-FFF2-40B4-BE49-F238E27FC236}">
                  <a16:creationId xmlns:a16="http://schemas.microsoft.com/office/drawing/2014/main" id="{0A8542C1-1E48-41CC-A8E7-69234DF3C963}"/>
                </a:ext>
              </a:extLst>
            </p:cNvPr>
            <p:cNvGrpSpPr/>
            <p:nvPr/>
          </p:nvGrpSpPr>
          <p:grpSpPr>
            <a:xfrm>
              <a:off x="216359" y="3496428"/>
              <a:ext cx="1162794" cy="318190"/>
              <a:chOff x="149010" y="2104220"/>
              <a:chExt cx="1139936" cy="311980"/>
            </a:xfrm>
          </p:grpSpPr>
          <p:pic>
            <p:nvPicPr>
              <p:cNvPr id="40" name="Graphic 39">
                <a:extLst>
                  <a:ext uri="{FF2B5EF4-FFF2-40B4-BE49-F238E27FC236}">
                    <a16:creationId xmlns:a16="http://schemas.microsoft.com/office/drawing/2014/main" id="{4F2A4324-C4BD-4C30-9FF9-7A1450ECE6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010" y="2124261"/>
                <a:ext cx="271899" cy="271899"/>
              </a:xfrm>
              <a:prstGeom prst="rect">
                <a:avLst/>
              </a:prstGeom>
            </p:spPr>
          </p:pic>
          <p:sp>
            <p:nvSpPr>
              <p:cNvPr id="41" name="Freeform: Shape 40">
                <a:extLst>
                  <a:ext uri="{FF2B5EF4-FFF2-40B4-BE49-F238E27FC236}">
                    <a16:creationId xmlns:a16="http://schemas.microsoft.com/office/drawing/2014/main" id="{679F5343-E832-4DA8-A97D-DE6F812A4D4F}"/>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r</a:t>
                </a:r>
              </a:p>
            </p:txBody>
          </p:sp>
          <p:pic>
            <p:nvPicPr>
              <p:cNvPr id="42" name="Picture 41">
                <a:extLst>
                  <a:ext uri="{FF2B5EF4-FFF2-40B4-BE49-F238E27FC236}">
                    <a16:creationId xmlns:a16="http://schemas.microsoft.com/office/drawing/2014/main" id="{C434BF40-86CA-4F20-86F5-A5DB618DE0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17" name="TextBox 16">
              <a:extLst>
                <a:ext uri="{FF2B5EF4-FFF2-40B4-BE49-F238E27FC236}">
                  <a16:creationId xmlns:a16="http://schemas.microsoft.com/office/drawing/2014/main" id="{1278206E-55DD-46CD-A42A-F38B42DCD883}"/>
                </a:ext>
              </a:extLst>
            </p:cNvPr>
            <p:cNvSpPr txBox="1"/>
            <p:nvPr/>
          </p:nvSpPr>
          <p:spPr>
            <a:xfrm>
              <a:off x="146005" y="2437861"/>
              <a:ext cx="1337226" cy="415498"/>
            </a:xfrm>
            <a:prstGeom prst="rect">
              <a:avLst/>
            </a:prstGeom>
            <a:noFill/>
          </p:spPr>
          <p:txBody>
            <a:bodyPr wrap="none" lIns="91440" tIns="45720" rIns="91440" bIns="45720" rtlCol="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8" name="Group 17">
              <a:extLst>
                <a:ext uri="{FF2B5EF4-FFF2-40B4-BE49-F238E27FC236}">
                  <a16:creationId xmlns:a16="http://schemas.microsoft.com/office/drawing/2014/main" id="{EB3757DA-F0B9-416A-B17D-294D53BBCAFB}"/>
                </a:ext>
              </a:extLst>
            </p:cNvPr>
            <p:cNvGrpSpPr/>
            <p:nvPr/>
          </p:nvGrpSpPr>
          <p:grpSpPr>
            <a:xfrm>
              <a:off x="543391" y="1964492"/>
              <a:ext cx="675110" cy="476324"/>
              <a:chOff x="490076" y="4279014"/>
              <a:chExt cx="903210" cy="637350"/>
            </a:xfrm>
          </p:grpSpPr>
          <p:grpSp>
            <p:nvGrpSpPr>
              <p:cNvPr id="20" name="Group 19">
                <a:extLst>
                  <a:ext uri="{FF2B5EF4-FFF2-40B4-BE49-F238E27FC236}">
                    <a16:creationId xmlns:a16="http://schemas.microsoft.com/office/drawing/2014/main" id="{39B273E6-EB30-4CA5-A0F8-27B4BF7D4055}"/>
                  </a:ext>
                </a:extLst>
              </p:cNvPr>
              <p:cNvGrpSpPr/>
              <p:nvPr/>
            </p:nvGrpSpPr>
            <p:grpSpPr>
              <a:xfrm>
                <a:off x="490076" y="4279014"/>
                <a:ext cx="709853" cy="637350"/>
                <a:chOff x="8331639" y="4886641"/>
                <a:chExt cx="1370300" cy="1230341"/>
              </a:xfrm>
            </p:grpSpPr>
            <p:grpSp>
              <p:nvGrpSpPr>
                <p:cNvPr id="31" name="Group 30">
                  <a:extLst>
                    <a:ext uri="{FF2B5EF4-FFF2-40B4-BE49-F238E27FC236}">
                      <a16:creationId xmlns:a16="http://schemas.microsoft.com/office/drawing/2014/main" id="{4DF25DD3-0AED-4E25-A9C1-CE8983F6CFF2}"/>
                    </a:ext>
                  </a:extLst>
                </p:cNvPr>
                <p:cNvGrpSpPr/>
                <p:nvPr/>
              </p:nvGrpSpPr>
              <p:grpSpPr>
                <a:xfrm>
                  <a:off x="8331639" y="4886641"/>
                  <a:ext cx="1370300" cy="1230341"/>
                  <a:chOff x="-2759707" y="1099472"/>
                  <a:chExt cx="7926138" cy="6799719"/>
                </a:xfrm>
              </p:grpSpPr>
              <p:sp>
                <p:nvSpPr>
                  <p:cNvPr id="36" name="Rectangle 317">
                    <a:extLst>
                      <a:ext uri="{FF2B5EF4-FFF2-40B4-BE49-F238E27FC236}">
                        <a16:creationId xmlns:a16="http://schemas.microsoft.com/office/drawing/2014/main" id="{7708ED91-5146-4893-80A1-E802CC5274C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7" name="Rounded Rectangle 162">
                    <a:extLst>
                      <a:ext uri="{FF2B5EF4-FFF2-40B4-BE49-F238E27FC236}">
                        <a16:creationId xmlns:a16="http://schemas.microsoft.com/office/drawing/2014/main" id="{28B3E129-8B5F-4050-9F4A-8C5F54C57C34}"/>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B7F15EE1-18F9-41FA-AEEE-20897D5D98E9}"/>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9" name="Rectangle 38">
                    <a:extLst>
                      <a:ext uri="{FF2B5EF4-FFF2-40B4-BE49-F238E27FC236}">
                        <a16:creationId xmlns:a16="http://schemas.microsoft.com/office/drawing/2014/main" id="{A0F136C3-E7B3-47B4-8B09-ECB4707F73BB}"/>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32" name="Group 31">
                  <a:extLst>
                    <a:ext uri="{FF2B5EF4-FFF2-40B4-BE49-F238E27FC236}">
                      <a16:creationId xmlns:a16="http://schemas.microsoft.com/office/drawing/2014/main" id="{2095F4F0-1D83-4605-A2CE-FBF6A99D9D38}"/>
                    </a:ext>
                  </a:extLst>
                </p:cNvPr>
                <p:cNvGrpSpPr/>
                <p:nvPr/>
              </p:nvGrpSpPr>
              <p:grpSpPr>
                <a:xfrm>
                  <a:off x="8809547" y="5122604"/>
                  <a:ext cx="418607" cy="484954"/>
                  <a:chOff x="8008997" y="3602971"/>
                  <a:chExt cx="1156786" cy="1376926"/>
                </a:xfrm>
              </p:grpSpPr>
              <p:sp>
                <p:nvSpPr>
                  <p:cNvPr id="33" name="Freeform 112">
                    <a:extLst>
                      <a:ext uri="{FF2B5EF4-FFF2-40B4-BE49-F238E27FC236}">
                        <a16:creationId xmlns:a16="http://schemas.microsoft.com/office/drawing/2014/main" id="{A1173771-F968-45D0-8DF7-CA09DC04D295}"/>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4" name="Freeform 113">
                    <a:extLst>
                      <a:ext uri="{FF2B5EF4-FFF2-40B4-BE49-F238E27FC236}">
                        <a16:creationId xmlns:a16="http://schemas.microsoft.com/office/drawing/2014/main" id="{F69A3A14-8CD5-495C-8C71-AAF30A2C2F25}"/>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Freeform 114">
                    <a:extLst>
                      <a:ext uri="{FF2B5EF4-FFF2-40B4-BE49-F238E27FC236}">
                        <a16:creationId xmlns:a16="http://schemas.microsoft.com/office/drawing/2014/main" id="{E4490D46-7B5C-448E-B41B-B12BB91F0CB2}"/>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1" name="Group 20">
                <a:extLst>
                  <a:ext uri="{FF2B5EF4-FFF2-40B4-BE49-F238E27FC236}">
                    <a16:creationId xmlns:a16="http://schemas.microsoft.com/office/drawing/2014/main" id="{5A6510D8-0361-49A1-BC19-72B2E0D595B9}"/>
                  </a:ext>
                </a:extLst>
              </p:cNvPr>
              <p:cNvGrpSpPr/>
              <p:nvPr/>
            </p:nvGrpSpPr>
            <p:grpSpPr>
              <a:xfrm>
                <a:off x="1121287" y="4532810"/>
                <a:ext cx="271999" cy="271999"/>
                <a:chOff x="6734349" y="1631589"/>
                <a:chExt cx="2704850" cy="2704850"/>
              </a:xfrm>
            </p:grpSpPr>
            <p:sp>
              <p:nvSpPr>
                <p:cNvPr id="22" name="Rectangle 21">
                  <a:extLst>
                    <a:ext uri="{FF2B5EF4-FFF2-40B4-BE49-F238E27FC236}">
                      <a16:creationId xmlns:a16="http://schemas.microsoft.com/office/drawing/2014/main" id="{C7AA8EC0-5EF8-43DF-854E-10703BF6D340}"/>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89050422-2216-4014-BF79-0421A92A3E42}"/>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4" name="Group 23">
                  <a:extLst>
                    <a:ext uri="{FF2B5EF4-FFF2-40B4-BE49-F238E27FC236}">
                      <a16:creationId xmlns:a16="http://schemas.microsoft.com/office/drawing/2014/main" id="{5651EE61-837C-4322-BCA9-8A018017913A}"/>
                    </a:ext>
                  </a:extLst>
                </p:cNvPr>
                <p:cNvGrpSpPr/>
                <p:nvPr/>
              </p:nvGrpSpPr>
              <p:grpSpPr>
                <a:xfrm rot="16200000">
                  <a:off x="6733543" y="2161430"/>
                  <a:ext cx="2704850" cy="1645167"/>
                  <a:chOff x="6734349" y="2021473"/>
                  <a:chExt cx="2704850" cy="1645167"/>
                </a:xfrm>
              </p:grpSpPr>
              <p:sp>
                <p:nvSpPr>
                  <p:cNvPr id="29" name="Rectangle 28">
                    <a:extLst>
                      <a:ext uri="{FF2B5EF4-FFF2-40B4-BE49-F238E27FC236}">
                        <a16:creationId xmlns:a16="http://schemas.microsoft.com/office/drawing/2014/main" id="{A659E60B-1144-43E7-AF92-BE2CC72A983F}"/>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Rectangle 29">
                    <a:extLst>
                      <a:ext uri="{FF2B5EF4-FFF2-40B4-BE49-F238E27FC236}">
                        <a16:creationId xmlns:a16="http://schemas.microsoft.com/office/drawing/2014/main" id="{B8D389FC-13BC-4130-BCDB-7E8C9E0D8F98}"/>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5" name="Rectangle 24">
                  <a:extLst>
                    <a:ext uri="{FF2B5EF4-FFF2-40B4-BE49-F238E27FC236}">
                      <a16:creationId xmlns:a16="http://schemas.microsoft.com/office/drawing/2014/main" id="{B59582CE-A811-4DE1-ADF9-09A72345C5D2}"/>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ounded Rectangle 263">
                  <a:extLst>
                    <a:ext uri="{FF2B5EF4-FFF2-40B4-BE49-F238E27FC236}">
                      <a16:creationId xmlns:a16="http://schemas.microsoft.com/office/drawing/2014/main" id="{322F55A1-FA00-4DC8-9CC7-DF4C33156EA6}"/>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ounded Rectangle 264">
                  <a:extLst>
                    <a:ext uri="{FF2B5EF4-FFF2-40B4-BE49-F238E27FC236}">
                      <a16:creationId xmlns:a16="http://schemas.microsoft.com/office/drawing/2014/main" id="{983A108D-F028-415C-92DC-5E8CB86162E1}"/>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265">
                  <a:extLst>
                    <a:ext uri="{FF2B5EF4-FFF2-40B4-BE49-F238E27FC236}">
                      <a16:creationId xmlns:a16="http://schemas.microsoft.com/office/drawing/2014/main" id="{6EC7407E-67C8-4E91-B406-3018F19AEEFE}"/>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pic>
          <p:nvPicPr>
            <p:cNvPr id="19" name="Picture 18">
              <a:extLst>
                <a:ext uri="{FF2B5EF4-FFF2-40B4-BE49-F238E27FC236}">
                  <a16:creationId xmlns:a16="http://schemas.microsoft.com/office/drawing/2014/main" id="{A4084087-BD16-491C-B1CC-4AF88BED392B}"/>
                </a:ext>
              </a:extLst>
            </p:cNvPr>
            <p:cNvPicPr>
              <a:picLocks noChangeAspect="1"/>
            </p:cNvPicPr>
            <p:nvPr/>
          </p:nvPicPr>
          <p:blipFill>
            <a:blip r:embed="rId7"/>
            <a:stretch>
              <a:fillRect/>
            </a:stretch>
          </p:blipFill>
          <p:spPr>
            <a:xfrm>
              <a:off x="859796" y="2292189"/>
              <a:ext cx="274293" cy="177123"/>
            </a:xfrm>
            <a:prstGeom prst="rect">
              <a:avLst/>
            </a:prstGeom>
          </p:spPr>
        </p:pic>
      </p:grpSp>
      <p:cxnSp>
        <p:nvCxnSpPr>
          <p:cNvPr id="103" name="Connector: Elbow 102">
            <a:extLst>
              <a:ext uri="{FF2B5EF4-FFF2-40B4-BE49-F238E27FC236}">
                <a16:creationId xmlns:a16="http://schemas.microsoft.com/office/drawing/2014/main" id="{51A7AA2A-55DB-4FF4-8AD6-A9E562F7EAC3}"/>
              </a:ext>
            </a:extLst>
          </p:cNvPr>
          <p:cNvCxnSpPr>
            <a:cxnSpLocks/>
            <a:stCxn id="17" idx="3"/>
            <a:endCxn id="116" idx="1"/>
          </p:cNvCxnSpPr>
          <p:nvPr/>
        </p:nvCxnSpPr>
        <p:spPr>
          <a:xfrm flipV="1">
            <a:off x="1483231" y="830452"/>
            <a:ext cx="666303" cy="1835783"/>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5C5DE012-83A5-4AE8-ACD6-749A3EE39E9F}"/>
              </a:ext>
            </a:extLst>
          </p:cNvPr>
          <p:cNvPicPr>
            <a:picLocks noChangeAspect="1"/>
          </p:cNvPicPr>
          <p:nvPr/>
        </p:nvPicPr>
        <p:blipFill>
          <a:blip r:embed="rId8"/>
          <a:stretch>
            <a:fillRect/>
          </a:stretch>
        </p:blipFill>
        <p:spPr>
          <a:xfrm>
            <a:off x="2875283" y="487963"/>
            <a:ext cx="395269" cy="395269"/>
          </a:xfrm>
          <a:prstGeom prst="rect">
            <a:avLst/>
          </a:prstGeom>
          <a:noFill/>
        </p:spPr>
      </p:pic>
      <p:sp>
        <p:nvSpPr>
          <p:cNvPr id="113" name="TextBox 112">
            <a:extLst>
              <a:ext uri="{FF2B5EF4-FFF2-40B4-BE49-F238E27FC236}">
                <a16:creationId xmlns:a16="http://schemas.microsoft.com/office/drawing/2014/main" id="{760FA1A8-C022-416A-A05B-A7DAA9065E73}"/>
              </a:ext>
            </a:extLst>
          </p:cNvPr>
          <p:cNvSpPr txBox="1"/>
          <p:nvPr/>
        </p:nvSpPr>
        <p:spPr>
          <a:xfrm>
            <a:off x="2231104" y="853550"/>
            <a:ext cx="58541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HUBS</a:t>
            </a:r>
          </a:p>
        </p:txBody>
      </p:sp>
      <p:sp>
        <p:nvSpPr>
          <p:cNvPr id="114" name="TextBox 113">
            <a:extLst>
              <a:ext uri="{FF2B5EF4-FFF2-40B4-BE49-F238E27FC236}">
                <a16:creationId xmlns:a16="http://schemas.microsoft.com/office/drawing/2014/main" id="{868DB743-CD79-456A-BBFE-6E07B2D7B2CB}"/>
              </a:ext>
            </a:extLst>
          </p:cNvPr>
          <p:cNvSpPr txBox="1"/>
          <p:nvPr/>
        </p:nvSpPr>
        <p:spPr>
          <a:xfrm>
            <a:off x="2848361" y="874888"/>
            <a:ext cx="460382"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a:t>
            </a:r>
          </a:p>
        </p:txBody>
      </p:sp>
      <p:sp>
        <p:nvSpPr>
          <p:cNvPr id="115" name="TextBox 114">
            <a:extLst>
              <a:ext uri="{FF2B5EF4-FFF2-40B4-BE49-F238E27FC236}">
                <a16:creationId xmlns:a16="http://schemas.microsoft.com/office/drawing/2014/main" id="{DF2ACE38-F8CF-40F7-AE49-ACB872B4CC5D}"/>
              </a:ext>
            </a:extLst>
          </p:cNvPr>
          <p:cNvSpPr txBox="1"/>
          <p:nvPr/>
        </p:nvSpPr>
        <p:spPr>
          <a:xfrm>
            <a:off x="3292230" y="905202"/>
            <a:ext cx="1635996" cy="25391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HDINSIGHT </a:t>
            </a:r>
          </a:p>
        </p:txBody>
      </p:sp>
      <p:sp>
        <p:nvSpPr>
          <p:cNvPr id="116" name="Rectangle: Rounded Corners 115">
            <a:extLst>
              <a:ext uri="{FF2B5EF4-FFF2-40B4-BE49-F238E27FC236}">
                <a16:creationId xmlns:a16="http://schemas.microsoft.com/office/drawing/2014/main" id="{F84787BA-90BB-45BC-B983-8305A8576198}"/>
              </a:ext>
            </a:extLst>
          </p:cNvPr>
          <p:cNvSpPr/>
          <p:nvPr/>
        </p:nvSpPr>
        <p:spPr bwMode="auto">
          <a:xfrm>
            <a:off x="2149534" y="356195"/>
            <a:ext cx="2708844" cy="948514"/>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17" name="Picture 8" descr="Image result for Apache Kafka icon">
            <a:extLst>
              <a:ext uri="{FF2B5EF4-FFF2-40B4-BE49-F238E27FC236}">
                <a16:creationId xmlns:a16="http://schemas.microsoft.com/office/drawing/2014/main" id="{497EA3A4-3A58-4A7B-B536-C335AE90AD0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78604" y="404084"/>
            <a:ext cx="930925" cy="558555"/>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6" descr="https://pbs.twimg.com/profile_images/928135110217441280/voCtWZjZ.jpg">
            <a:extLst>
              <a:ext uri="{FF2B5EF4-FFF2-40B4-BE49-F238E27FC236}">
                <a16:creationId xmlns:a16="http://schemas.microsoft.com/office/drawing/2014/main" id="{1018EE6D-3911-4D2C-B96C-E406E7B1AEA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79685" y="459313"/>
            <a:ext cx="456608" cy="45660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 descr="Image result for Azure Event Hub icon">
            <a:extLst>
              <a:ext uri="{FF2B5EF4-FFF2-40B4-BE49-F238E27FC236}">
                <a16:creationId xmlns:a16="http://schemas.microsoft.com/office/drawing/2014/main" id="{3A975C3C-382C-4340-8038-60CBDE97CA1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18979" y="493774"/>
            <a:ext cx="368980" cy="368980"/>
          </a:xfrm>
          <a:prstGeom prst="rect">
            <a:avLst/>
          </a:prstGeom>
          <a:noFill/>
          <a:extLst/>
        </p:spPr>
      </p:pic>
      <p:sp>
        <p:nvSpPr>
          <p:cNvPr id="120" name="TextBox 119">
            <a:extLst>
              <a:ext uri="{FF2B5EF4-FFF2-40B4-BE49-F238E27FC236}">
                <a16:creationId xmlns:a16="http://schemas.microsoft.com/office/drawing/2014/main" id="{05A5A421-817A-4F9F-A99C-1F71DF30D1A5}"/>
              </a:ext>
            </a:extLst>
          </p:cNvPr>
          <p:cNvSpPr txBox="1"/>
          <p:nvPr/>
        </p:nvSpPr>
        <p:spPr>
          <a:xfrm>
            <a:off x="2010632" y="-22498"/>
            <a:ext cx="204293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STREAM INGESTION</a:t>
            </a:r>
          </a:p>
        </p:txBody>
      </p:sp>
      <p:pic>
        <p:nvPicPr>
          <p:cNvPr id="121" name="Picture 120">
            <a:extLst>
              <a:ext uri="{FF2B5EF4-FFF2-40B4-BE49-F238E27FC236}">
                <a16:creationId xmlns:a16="http://schemas.microsoft.com/office/drawing/2014/main" id="{CD77F8C9-5528-4179-B616-0CFA8F483116}"/>
              </a:ext>
            </a:extLst>
          </p:cNvPr>
          <p:cNvPicPr>
            <a:picLocks noChangeAspect="1"/>
          </p:cNvPicPr>
          <p:nvPr/>
        </p:nvPicPr>
        <p:blipFill>
          <a:blip r:embed="rId12"/>
          <a:stretch>
            <a:fillRect/>
          </a:stretch>
        </p:blipFill>
        <p:spPr>
          <a:xfrm>
            <a:off x="5924923" y="313383"/>
            <a:ext cx="649917" cy="649917"/>
          </a:xfrm>
          <a:prstGeom prst="rect">
            <a:avLst/>
          </a:prstGeom>
          <a:noFill/>
        </p:spPr>
      </p:pic>
      <p:sp>
        <p:nvSpPr>
          <p:cNvPr id="122" name="TextBox 121">
            <a:extLst>
              <a:ext uri="{FF2B5EF4-FFF2-40B4-BE49-F238E27FC236}">
                <a16:creationId xmlns:a16="http://schemas.microsoft.com/office/drawing/2014/main" id="{F148E60F-99CE-45F8-A729-9475E96683E6}"/>
              </a:ext>
            </a:extLst>
          </p:cNvPr>
          <p:cNvSpPr txBox="1"/>
          <p:nvPr/>
        </p:nvSpPr>
        <p:spPr>
          <a:xfrm>
            <a:off x="5786384" y="886472"/>
            <a:ext cx="915635" cy="415498"/>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 </a:t>
            </a:r>
          </a:p>
        </p:txBody>
      </p:sp>
      <p:sp>
        <p:nvSpPr>
          <p:cNvPr id="123" name="TextBox 122">
            <a:extLst>
              <a:ext uri="{FF2B5EF4-FFF2-40B4-BE49-F238E27FC236}">
                <a16:creationId xmlns:a16="http://schemas.microsoft.com/office/drawing/2014/main" id="{7F837799-5FD2-4418-81BD-F3A39B9B2F7C}"/>
              </a:ext>
            </a:extLst>
          </p:cNvPr>
          <p:cNvSpPr txBox="1"/>
          <p:nvPr/>
        </p:nvSpPr>
        <p:spPr>
          <a:xfrm>
            <a:off x="8015026" y="897248"/>
            <a:ext cx="93807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124" name="Rectangle 123">
            <a:extLst>
              <a:ext uri="{FF2B5EF4-FFF2-40B4-BE49-F238E27FC236}">
                <a16:creationId xmlns:a16="http://schemas.microsoft.com/office/drawing/2014/main" id="{A4030F3D-373E-4035-AC3A-6ECBD728DDA5}"/>
              </a:ext>
            </a:extLst>
          </p:cNvPr>
          <p:cNvSpPr/>
          <p:nvPr/>
        </p:nvSpPr>
        <p:spPr>
          <a:xfrm>
            <a:off x="6610175" y="877070"/>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sp>
        <p:nvSpPr>
          <p:cNvPr id="126" name="Rectangle: Rounded Corners 125">
            <a:extLst>
              <a:ext uri="{FF2B5EF4-FFF2-40B4-BE49-F238E27FC236}">
                <a16:creationId xmlns:a16="http://schemas.microsoft.com/office/drawing/2014/main" id="{1A802EF5-1024-4479-B15A-32362EBDBB43}"/>
              </a:ext>
            </a:extLst>
          </p:cNvPr>
          <p:cNvSpPr/>
          <p:nvPr/>
        </p:nvSpPr>
        <p:spPr bwMode="auto">
          <a:xfrm>
            <a:off x="5737161" y="318366"/>
            <a:ext cx="3303450" cy="1056045"/>
          </a:xfrm>
          <a:custGeom>
            <a:avLst/>
            <a:gdLst>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176011 w 3303450"/>
              <a:gd name="connsiteY6" fmla="*/ 1056045 h 1056045"/>
              <a:gd name="connsiteX7" fmla="*/ 0 w 3303450"/>
              <a:gd name="connsiteY7" fmla="*/ 880034 h 1056045"/>
              <a:gd name="connsiteX8" fmla="*/ 0 w 3303450"/>
              <a:gd name="connsiteY8"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803339 w 3303450"/>
              <a:gd name="connsiteY6" fmla="*/ 1053234 h 1056045"/>
              <a:gd name="connsiteX7" fmla="*/ 176011 w 3303450"/>
              <a:gd name="connsiteY7" fmla="*/ 1056045 h 1056045"/>
              <a:gd name="connsiteX8" fmla="*/ 0 w 3303450"/>
              <a:gd name="connsiteY8" fmla="*/ 880034 h 1056045"/>
              <a:gd name="connsiteX9" fmla="*/ 0 w 3303450"/>
              <a:gd name="connsiteY9"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2314639 w 3303450"/>
              <a:gd name="connsiteY6" fmla="*/ 1053234 h 1056045"/>
              <a:gd name="connsiteX7" fmla="*/ 803339 w 3303450"/>
              <a:gd name="connsiteY7" fmla="*/ 1053234 h 1056045"/>
              <a:gd name="connsiteX8" fmla="*/ 176011 w 3303450"/>
              <a:gd name="connsiteY8" fmla="*/ 1056045 h 1056045"/>
              <a:gd name="connsiteX9" fmla="*/ 0 w 3303450"/>
              <a:gd name="connsiteY9" fmla="*/ 880034 h 1056045"/>
              <a:gd name="connsiteX10" fmla="*/ 0 w 3303450"/>
              <a:gd name="connsiteY10" fmla="*/ 176011 h 105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3450" h="1056045">
                <a:moveTo>
                  <a:pt x="0" y="176011"/>
                </a:moveTo>
                <a:cubicBezTo>
                  <a:pt x="0" y="78803"/>
                  <a:pt x="78803" y="0"/>
                  <a:pt x="176011" y="0"/>
                </a:cubicBezTo>
                <a:lnTo>
                  <a:pt x="3127439" y="0"/>
                </a:lnTo>
                <a:cubicBezTo>
                  <a:pt x="3224647" y="0"/>
                  <a:pt x="3303450" y="78803"/>
                  <a:pt x="3303450" y="176011"/>
                </a:cubicBezTo>
                <a:lnTo>
                  <a:pt x="3303450" y="880034"/>
                </a:lnTo>
                <a:cubicBezTo>
                  <a:pt x="3303450" y="977242"/>
                  <a:pt x="3224647" y="1056045"/>
                  <a:pt x="3127439" y="1056045"/>
                </a:cubicBezTo>
                <a:lnTo>
                  <a:pt x="2314639" y="1053234"/>
                </a:lnTo>
                <a:lnTo>
                  <a:pt x="803339" y="1053234"/>
                </a:lnTo>
                <a:lnTo>
                  <a:pt x="176011" y="1056045"/>
                </a:lnTo>
                <a:cubicBezTo>
                  <a:pt x="78803" y="1056045"/>
                  <a:pt x="0" y="977242"/>
                  <a:pt x="0" y="880034"/>
                </a:cubicBezTo>
                <a:lnTo>
                  <a:pt x="0" y="176011"/>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27" name="Picture 2" descr="Image result for Apache Storm icon">
            <a:extLst>
              <a:ext uri="{FF2B5EF4-FFF2-40B4-BE49-F238E27FC236}">
                <a16:creationId xmlns:a16="http://schemas.microsoft.com/office/drawing/2014/main" id="{A28DC884-DF94-4BB8-AD35-7972BAE3C22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82481" y="401945"/>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6" descr="https://pbs.twimg.com/profile_images/928135110217441280/voCtWZjZ.jpg">
            <a:extLst>
              <a:ext uri="{FF2B5EF4-FFF2-40B4-BE49-F238E27FC236}">
                <a16:creationId xmlns:a16="http://schemas.microsoft.com/office/drawing/2014/main" id="{9C5B303E-90D3-44F7-8FA3-E349329A884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77123" y="403404"/>
            <a:ext cx="505358" cy="505358"/>
          </a:xfrm>
          <a:prstGeom prst="rect">
            <a:avLst/>
          </a:prstGeom>
          <a:noFill/>
          <a:extLst>
            <a:ext uri="{909E8E84-426E-40DD-AFC4-6F175D3DCCD1}">
              <a14:hiddenFill xmlns:a14="http://schemas.microsoft.com/office/drawing/2010/main">
                <a:solidFill>
                  <a:srgbClr val="FFFFFF"/>
                </a:solidFill>
              </a14:hiddenFill>
            </a:ext>
          </a:extLst>
        </p:spPr>
      </p:pic>
      <p:cxnSp>
        <p:nvCxnSpPr>
          <p:cNvPr id="129" name="Straight Arrow Connector 128">
            <a:extLst>
              <a:ext uri="{FF2B5EF4-FFF2-40B4-BE49-F238E27FC236}">
                <a16:creationId xmlns:a16="http://schemas.microsoft.com/office/drawing/2014/main" id="{914D96C0-516B-4D1D-A97D-C58C20CE61C9}"/>
              </a:ext>
            </a:extLst>
          </p:cNvPr>
          <p:cNvCxnSpPr>
            <a:cxnSpLocks/>
            <a:stCxn id="116" idx="3"/>
          </p:cNvCxnSpPr>
          <p:nvPr/>
        </p:nvCxnSpPr>
        <p:spPr>
          <a:xfrm flipV="1">
            <a:off x="4858378" y="826927"/>
            <a:ext cx="878783" cy="3525"/>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668B144C-8FE5-40A8-918C-99937618EBEC}"/>
              </a:ext>
            </a:extLst>
          </p:cNvPr>
          <p:cNvSpPr txBox="1"/>
          <p:nvPr/>
        </p:nvSpPr>
        <p:spPr>
          <a:xfrm>
            <a:off x="5657002" y="-28872"/>
            <a:ext cx="1992597"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STREAM  ANALYTICS</a:t>
            </a:r>
          </a:p>
        </p:txBody>
      </p:sp>
      <p:sp>
        <p:nvSpPr>
          <p:cNvPr id="131" name="TextBox 130">
            <a:extLst>
              <a:ext uri="{FF2B5EF4-FFF2-40B4-BE49-F238E27FC236}">
                <a16:creationId xmlns:a16="http://schemas.microsoft.com/office/drawing/2014/main" id="{13BDB488-35D3-4FB1-86ED-3F2CFFE36469}"/>
              </a:ext>
            </a:extLst>
          </p:cNvPr>
          <p:cNvSpPr txBox="1"/>
          <p:nvPr/>
        </p:nvSpPr>
        <p:spPr>
          <a:xfrm>
            <a:off x="6137387" y="2553935"/>
            <a:ext cx="1004938" cy="5803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COGNITIVE SERVICES</a:t>
            </a:r>
          </a:p>
        </p:txBody>
      </p:sp>
      <p:pic>
        <p:nvPicPr>
          <p:cNvPr id="132" name="Picture 131">
            <a:extLst>
              <a:ext uri="{FF2B5EF4-FFF2-40B4-BE49-F238E27FC236}">
                <a16:creationId xmlns:a16="http://schemas.microsoft.com/office/drawing/2014/main" id="{B37D6D9E-DC7A-43D1-8C88-22456EB3DA0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405170" y="2172216"/>
            <a:ext cx="670390" cy="647646"/>
          </a:xfrm>
          <a:prstGeom prst="rect">
            <a:avLst/>
          </a:prstGeom>
          <a:noFill/>
        </p:spPr>
      </p:pic>
      <p:sp>
        <p:nvSpPr>
          <p:cNvPr id="133" name="Rectangle 132">
            <a:extLst>
              <a:ext uri="{FF2B5EF4-FFF2-40B4-BE49-F238E27FC236}">
                <a16:creationId xmlns:a16="http://schemas.microsoft.com/office/drawing/2014/main" id="{4D1FBB74-481E-489B-85EE-9E120478EC18}"/>
              </a:ext>
            </a:extLst>
          </p:cNvPr>
          <p:cNvSpPr/>
          <p:nvPr/>
        </p:nvSpPr>
        <p:spPr>
          <a:xfrm>
            <a:off x="7002443" y="2676594"/>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ML)</a:t>
            </a:r>
          </a:p>
        </p:txBody>
      </p:sp>
      <p:sp>
        <p:nvSpPr>
          <p:cNvPr id="134" name="Rectangle 133">
            <a:extLst>
              <a:ext uri="{FF2B5EF4-FFF2-40B4-BE49-F238E27FC236}">
                <a16:creationId xmlns:a16="http://schemas.microsoft.com/office/drawing/2014/main" id="{EB7ECBC1-66A2-4E08-BAF1-78195028D82A}"/>
              </a:ext>
            </a:extLst>
          </p:cNvPr>
          <p:cNvSpPr/>
          <p:nvPr/>
        </p:nvSpPr>
        <p:spPr bwMode="auto">
          <a:xfrm>
            <a:off x="5550651" y="2369206"/>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Rectangle: Rounded Corners 134">
            <a:extLst>
              <a:ext uri="{FF2B5EF4-FFF2-40B4-BE49-F238E27FC236}">
                <a16:creationId xmlns:a16="http://schemas.microsoft.com/office/drawing/2014/main" id="{918A769D-CB50-4F24-894B-93C3F53F4D25}"/>
              </a:ext>
            </a:extLst>
          </p:cNvPr>
          <p:cNvSpPr/>
          <p:nvPr/>
        </p:nvSpPr>
        <p:spPr bwMode="auto">
          <a:xfrm>
            <a:off x="5469175" y="2247899"/>
            <a:ext cx="2845705" cy="863601"/>
          </a:xfrm>
          <a:custGeom>
            <a:avLst/>
            <a:gdLst>
              <a:gd name="connsiteX0" fmla="*/ 0 w 2845705"/>
              <a:gd name="connsiteY0" fmla="*/ 139594 h 837546"/>
              <a:gd name="connsiteX1" fmla="*/ 139594 w 2845705"/>
              <a:gd name="connsiteY1" fmla="*/ 0 h 837546"/>
              <a:gd name="connsiteX2" fmla="*/ 2706111 w 2845705"/>
              <a:gd name="connsiteY2" fmla="*/ 0 h 837546"/>
              <a:gd name="connsiteX3" fmla="*/ 2845705 w 2845705"/>
              <a:gd name="connsiteY3" fmla="*/ 139594 h 837546"/>
              <a:gd name="connsiteX4" fmla="*/ 2845705 w 2845705"/>
              <a:gd name="connsiteY4" fmla="*/ 697952 h 837546"/>
              <a:gd name="connsiteX5" fmla="*/ 2706111 w 2845705"/>
              <a:gd name="connsiteY5" fmla="*/ 837546 h 837546"/>
              <a:gd name="connsiteX6" fmla="*/ 139594 w 2845705"/>
              <a:gd name="connsiteY6" fmla="*/ 837546 h 837546"/>
              <a:gd name="connsiteX7" fmla="*/ 0 w 2845705"/>
              <a:gd name="connsiteY7" fmla="*/ 697952 h 837546"/>
              <a:gd name="connsiteX8" fmla="*/ 0 w 2845705"/>
              <a:gd name="connsiteY8" fmla="*/ 139594 h 837546"/>
              <a:gd name="connsiteX0" fmla="*/ 0 w 2845705"/>
              <a:gd name="connsiteY0" fmla="*/ 162275 h 860227"/>
              <a:gd name="connsiteX1" fmla="*/ 139594 w 2845705"/>
              <a:gd name="connsiteY1" fmla="*/ 22681 h 860227"/>
              <a:gd name="connsiteX2" fmla="*/ 1541225 w 2845705"/>
              <a:gd name="connsiteY2" fmla="*/ 0 h 860227"/>
              <a:gd name="connsiteX3" fmla="*/ 2706111 w 2845705"/>
              <a:gd name="connsiteY3" fmla="*/ 22681 h 860227"/>
              <a:gd name="connsiteX4" fmla="*/ 2845705 w 2845705"/>
              <a:gd name="connsiteY4" fmla="*/ 162275 h 860227"/>
              <a:gd name="connsiteX5" fmla="*/ 2845705 w 2845705"/>
              <a:gd name="connsiteY5" fmla="*/ 720633 h 860227"/>
              <a:gd name="connsiteX6" fmla="*/ 2706111 w 2845705"/>
              <a:gd name="connsiteY6" fmla="*/ 860227 h 860227"/>
              <a:gd name="connsiteX7" fmla="*/ 139594 w 2845705"/>
              <a:gd name="connsiteY7" fmla="*/ 860227 h 860227"/>
              <a:gd name="connsiteX8" fmla="*/ 0 w 2845705"/>
              <a:gd name="connsiteY8" fmla="*/ 720633 h 860227"/>
              <a:gd name="connsiteX9" fmla="*/ 0 w 2845705"/>
              <a:gd name="connsiteY9" fmla="*/ 162275 h 860227"/>
              <a:gd name="connsiteX0" fmla="*/ 0 w 2845705"/>
              <a:gd name="connsiteY0" fmla="*/ 162275 h 863601"/>
              <a:gd name="connsiteX1" fmla="*/ 139594 w 2845705"/>
              <a:gd name="connsiteY1" fmla="*/ 22681 h 863601"/>
              <a:gd name="connsiteX2" fmla="*/ 1541225 w 2845705"/>
              <a:gd name="connsiteY2" fmla="*/ 0 h 863601"/>
              <a:gd name="connsiteX3" fmla="*/ 2706111 w 2845705"/>
              <a:gd name="connsiteY3" fmla="*/ 22681 h 863601"/>
              <a:gd name="connsiteX4" fmla="*/ 2845705 w 2845705"/>
              <a:gd name="connsiteY4" fmla="*/ 162275 h 863601"/>
              <a:gd name="connsiteX5" fmla="*/ 2845705 w 2845705"/>
              <a:gd name="connsiteY5" fmla="*/ 720633 h 863601"/>
              <a:gd name="connsiteX6" fmla="*/ 2706111 w 2845705"/>
              <a:gd name="connsiteY6" fmla="*/ 860227 h 863601"/>
              <a:gd name="connsiteX7" fmla="*/ 1515825 w 2845705"/>
              <a:gd name="connsiteY7" fmla="*/ 863601 h 863601"/>
              <a:gd name="connsiteX8" fmla="*/ 139594 w 2845705"/>
              <a:gd name="connsiteY8" fmla="*/ 860227 h 863601"/>
              <a:gd name="connsiteX9" fmla="*/ 0 w 2845705"/>
              <a:gd name="connsiteY9" fmla="*/ 720633 h 863601"/>
              <a:gd name="connsiteX10" fmla="*/ 0 w 2845705"/>
              <a:gd name="connsiteY10" fmla="*/ 162275 h 86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5705" h="863601">
                <a:moveTo>
                  <a:pt x="0" y="162275"/>
                </a:moveTo>
                <a:cubicBezTo>
                  <a:pt x="0" y="85179"/>
                  <a:pt x="62498" y="22681"/>
                  <a:pt x="139594" y="22681"/>
                </a:cubicBezTo>
                <a:lnTo>
                  <a:pt x="1541225" y="0"/>
                </a:lnTo>
                <a:lnTo>
                  <a:pt x="2706111" y="22681"/>
                </a:lnTo>
                <a:cubicBezTo>
                  <a:pt x="2783207" y="22681"/>
                  <a:pt x="2845705" y="85179"/>
                  <a:pt x="2845705" y="162275"/>
                </a:cubicBezTo>
                <a:lnTo>
                  <a:pt x="2845705" y="720633"/>
                </a:lnTo>
                <a:cubicBezTo>
                  <a:pt x="2845705" y="797729"/>
                  <a:pt x="2783207" y="860227"/>
                  <a:pt x="2706111" y="860227"/>
                </a:cubicBezTo>
                <a:lnTo>
                  <a:pt x="1515825" y="863601"/>
                </a:lnTo>
                <a:lnTo>
                  <a:pt x="139594" y="860227"/>
                </a:lnTo>
                <a:cubicBezTo>
                  <a:pt x="62498" y="860227"/>
                  <a:pt x="0" y="797729"/>
                  <a:pt x="0" y="720633"/>
                </a:cubicBezTo>
                <a:lnTo>
                  <a:pt x="0" y="162275"/>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36" name="Picture 22" descr="Image result for Azure ML icon">
            <a:extLst>
              <a:ext uri="{FF2B5EF4-FFF2-40B4-BE49-F238E27FC236}">
                <a16:creationId xmlns:a16="http://schemas.microsoft.com/office/drawing/2014/main" id="{046089DD-0E25-4662-8347-1318EE6E527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45872" y="2316540"/>
            <a:ext cx="342248" cy="342248"/>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136">
            <a:extLst>
              <a:ext uri="{FF2B5EF4-FFF2-40B4-BE49-F238E27FC236}">
                <a16:creationId xmlns:a16="http://schemas.microsoft.com/office/drawing/2014/main" id="{E116EBDD-A08B-41FA-BD0F-14A28CA3649B}"/>
              </a:ext>
            </a:extLst>
          </p:cNvPr>
          <p:cNvSpPr txBox="1"/>
          <p:nvPr/>
        </p:nvSpPr>
        <p:spPr>
          <a:xfrm>
            <a:off x="5367449" y="1896976"/>
            <a:ext cx="1234953"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ML AND AI</a:t>
            </a:r>
          </a:p>
        </p:txBody>
      </p:sp>
      <p:pic>
        <p:nvPicPr>
          <p:cNvPr id="143" name="Graphic 142">
            <a:extLst>
              <a:ext uri="{FF2B5EF4-FFF2-40B4-BE49-F238E27FC236}">
                <a16:creationId xmlns:a16="http://schemas.microsoft.com/office/drawing/2014/main" id="{FE7DD594-960E-4C6E-A99B-AD817549C087}"/>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88782" y="2319490"/>
            <a:ext cx="543746" cy="321176"/>
          </a:xfrm>
          <a:prstGeom prst="rect">
            <a:avLst/>
          </a:prstGeom>
        </p:spPr>
      </p:pic>
      <p:pic>
        <p:nvPicPr>
          <p:cNvPr id="145" name="Picture 24" descr="Image result for Azure Cosmos DB icon">
            <a:extLst>
              <a:ext uri="{FF2B5EF4-FFF2-40B4-BE49-F238E27FC236}">
                <a16:creationId xmlns:a16="http://schemas.microsoft.com/office/drawing/2014/main" id="{EA8D6AD3-022E-435F-8B48-7037571C473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702360" y="3673047"/>
            <a:ext cx="696688" cy="365760"/>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46" name="Picture 26" descr="Image result for Azure Blob Storage icon">
            <a:extLst>
              <a:ext uri="{FF2B5EF4-FFF2-40B4-BE49-F238E27FC236}">
                <a16:creationId xmlns:a16="http://schemas.microsoft.com/office/drawing/2014/main" id="{3ACE12A6-CBD3-42FE-AFB1-C4C26EDAEBF1}"/>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408193" y="3621846"/>
            <a:ext cx="445027" cy="445027"/>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47" name="Picture 146">
            <a:extLst>
              <a:ext uri="{FF2B5EF4-FFF2-40B4-BE49-F238E27FC236}">
                <a16:creationId xmlns:a16="http://schemas.microsoft.com/office/drawing/2014/main" id="{27C646CC-B8BB-494C-9D99-A99D2D94D6FA}"/>
              </a:ext>
            </a:extLst>
          </p:cNvPr>
          <p:cNvPicPr>
            <a:picLocks noChangeAspect="1"/>
          </p:cNvPicPr>
          <p:nvPr/>
        </p:nvPicPr>
        <p:blipFill>
          <a:blip r:embed="rId21"/>
          <a:stretch>
            <a:fillRect/>
          </a:stretch>
        </p:blipFill>
        <p:spPr>
          <a:xfrm>
            <a:off x="2470364" y="3600619"/>
            <a:ext cx="474405" cy="474405"/>
          </a:xfrm>
          <a:prstGeom prst="rect">
            <a:avLst/>
          </a:prstGeom>
          <a:noFill/>
          <a:ln w="19050" cap="flat" cmpd="sng" algn="ctr">
            <a:solidFill>
              <a:schemeClr val="tx2"/>
            </a:solidFill>
            <a:prstDash val="sysDot"/>
            <a:headEnd type="none"/>
            <a:tailEnd type="none"/>
          </a:ln>
          <a:effectLst/>
        </p:spPr>
      </p:pic>
      <p:pic>
        <p:nvPicPr>
          <p:cNvPr id="148" name="Picture 30" descr="Image result for Azure SQL DB icon">
            <a:extLst>
              <a:ext uri="{FF2B5EF4-FFF2-40B4-BE49-F238E27FC236}">
                <a16:creationId xmlns:a16="http://schemas.microsoft.com/office/drawing/2014/main" id="{9186479C-C0D3-4C01-A0A8-78D5C4F49E33}"/>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169649" y="3636409"/>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149" name="Rectangle: Rounded Corners 148">
            <a:extLst>
              <a:ext uri="{FF2B5EF4-FFF2-40B4-BE49-F238E27FC236}">
                <a16:creationId xmlns:a16="http://schemas.microsoft.com/office/drawing/2014/main" id="{036449CA-FCD7-4C35-8FE4-44CEC141A445}"/>
              </a:ext>
            </a:extLst>
          </p:cNvPr>
          <p:cNvSpPr/>
          <p:nvPr/>
        </p:nvSpPr>
        <p:spPr bwMode="auto">
          <a:xfrm>
            <a:off x="2144392" y="3554672"/>
            <a:ext cx="3541531" cy="948513"/>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sp>
        <p:nvSpPr>
          <p:cNvPr id="150" name="TextBox 149">
            <a:extLst>
              <a:ext uri="{FF2B5EF4-FFF2-40B4-BE49-F238E27FC236}">
                <a16:creationId xmlns:a16="http://schemas.microsoft.com/office/drawing/2014/main" id="{37541465-1D3D-4CBB-B558-BD31C24F43B7}"/>
              </a:ext>
            </a:extLst>
          </p:cNvPr>
          <p:cNvSpPr txBox="1"/>
          <p:nvPr/>
        </p:nvSpPr>
        <p:spPr>
          <a:xfrm>
            <a:off x="2197233" y="3194840"/>
            <a:ext cx="1143646"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STORAGE</a:t>
            </a:r>
          </a:p>
        </p:txBody>
      </p:sp>
      <p:sp>
        <p:nvSpPr>
          <p:cNvPr id="151" name="TextBox 329">
            <a:extLst>
              <a:ext uri="{FF2B5EF4-FFF2-40B4-BE49-F238E27FC236}">
                <a16:creationId xmlns:a16="http://schemas.microsoft.com/office/drawing/2014/main" id="{EFB351B1-C6AD-438A-9B10-BEE31E0A4138}"/>
              </a:ext>
            </a:extLst>
          </p:cNvPr>
          <p:cNvSpPr txBox="1"/>
          <p:nvPr/>
        </p:nvSpPr>
        <p:spPr>
          <a:xfrm>
            <a:off x="4638366" y="4070618"/>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152" name="TextBox 151">
            <a:extLst>
              <a:ext uri="{FF2B5EF4-FFF2-40B4-BE49-F238E27FC236}">
                <a16:creationId xmlns:a16="http://schemas.microsoft.com/office/drawing/2014/main" id="{3D1ACBC3-B8B7-4FDE-8F2B-88FD676DD7F3}"/>
              </a:ext>
            </a:extLst>
          </p:cNvPr>
          <p:cNvSpPr txBox="1"/>
          <p:nvPr/>
        </p:nvSpPr>
        <p:spPr>
          <a:xfrm>
            <a:off x="3245826" y="4078536"/>
            <a:ext cx="769763"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STORAGE</a:t>
            </a:r>
          </a:p>
        </p:txBody>
      </p:sp>
      <p:sp>
        <p:nvSpPr>
          <p:cNvPr id="153" name="TextBox 152">
            <a:extLst>
              <a:ext uri="{FF2B5EF4-FFF2-40B4-BE49-F238E27FC236}">
                <a16:creationId xmlns:a16="http://schemas.microsoft.com/office/drawing/2014/main" id="{556D94CF-A380-4926-A1C2-80B459CA7764}"/>
              </a:ext>
            </a:extLst>
          </p:cNvPr>
          <p:cNvSpPr txBox="1"/>
          <p:nvPr/>
        </p:nvSpPr>
        <p:spPr>
          <a:xfrm>
            <a:off x="4053564" y="4078536"/>
            <a:ext cx="63991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SQL DB</a:t>
            </a:r>
          </a:p>
        </p:txBody>
      </p:sp>
      <p:sp>
        <p:nvSpPr>
          <p:cNvPr id="154" name="TextBox 153">
            <a:extLst>
              <a:ext uri="{FF2B5EF4-FFF2-40B4-BE49-F238E27FC236}">
                <a16:creationId xmlns:a16="http://schemas.microsoft.com/office/drawing/2014/main" id="{DF2464F0-6603-4565-8BFE-56CDA71AA118}"/>
              </a:ext>
            </a:extLst>
          </p:cNvPr>
          <p:cNvSpPr txBox="1"/>
          <p:nvPr/>
        </p:nvSpPr>
        <p:spPr>
          <a:xfrm>
            <a:off x="2197392" y="4087687"/>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LAKE STORE</a:t>
            </a:r>
          </a:p>
        </p:txBody>
      </p:sp>
      <p:sp>
        <p:nvSpPr>
          <p:cNvPr id="165" name="Rectangle: Rounded Corners 528">
            <a:extLst>
              <a:ext uri="{FF2B5EF4-FFF2-40B4-BE49-F238E27FC236}">
                <a16:creationId xmlns:a16="http://schemas.microsoft.com/office/drawing/2014/main" id="{CAEF6C64-CEDF-49D9-B6F4-1428E4239FFA}"/>
              </a:ext>
            </a:extLst>
          </p:cNvPr>
          <p:cNvSpPr/>
          <p:nvPr/>
        </p:nvSpPr>
        <p:spPr bwMode="auto">
          <a:xfrm>
            <a:off x="2052562" y="5183904"/>
            <a:ext cx="3525375"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167" name="Picture 166">
            <a:extLst>
              <a:ext uri="{FF2B5EF4-FFF2-40B4-BE49-F238E27FC236}">
                <a16:creationId xmlns:a16="http://schemas.microsoft.com/office/drawing/2014/main" id="{B884871F-3B0B-40DD-8432-CD7280BE05F9}"/>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278333" y="5306042"/>
            <a:ext cx="426125" cy="426125"/>
          </a:xfrm>
          <a:prstGeom prst="rect">
            <a:avLst/>
          </a:prstGeom>
        </p:spPr>
      </p:pic>
      <p:pic>
        <p:nvPicPr>
          <p:cNvPr id="168" name="Picture 167">
            <a:extLst>
              <a:ext uri="{FF2B5EF4-FFF2-40B4-BE49-F238E27FC236}">
                <a16:creationId xmlns:a16="http://schemas.microsoft.com/office/drawing/2014/main" id="{5B883D2C-8960-47A7-ADAD-F948D503CBA3}"/>
              </a:ext>
            </a:extLst>
          </p:cNvPr>
          <p:cNvPicPr>
            <a:picLocks noChangeAspect="1"/>
          </p:cNvPicPr>
          <p:nvPr/>
        </p:nvPicPr>
        <p:blipFill>
          <a:blip r:embed="rId24">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3155096" y="5306043"/>
            <a:ext cx="426125" cy="426125"/>
          </a:xfrm>
          <a:prstGeom prst="rect">
            <a:avLst/>
          </a:prstGeom>
        </p:spPr>
      </p:pic>
      <p:pic>
        <p:nvPicPr>
          <p:cNvPr id="169" name="Picture 168">
            <a:extLst>
              <a:ext uri="{FF2B5EF4-FFF2-40B4-BE49-F238E27FC236}">
                <a16:creationId xmlns:a16="http://schemas.microsoft.com/office/drawing/2014/main" id="{C35FFA70-9387-42DA-A4AB-B59BFAF3F9B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922710" y="5306042"/>
            <a:ext cx="426125" cy="426125"/>
          </a:xfrm>
          <a:prstGeom prst="rect">
            <a:avLst/>
          </a:prstGeom>
        </p:spPr>
      </p:pic>
      <p:pic>
        <p:nvPicPr>
          <p:cNvPr id="170" name="Picture 169">
            <a:extLst>
              <a:ext uri="{FF2B5EF4-FFF2-40B4-BE49-F238E27FC236}">
                <a16:creationId xmlns:a16="http://schemas.microsoft.com/office/drawing/2014/main" id="{AEADF655-6071-40BF-A576-87A8B2951CD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144738" y="5283869"/>
            <a:ext cx="426125" cy="474825"/>
          </a:xfrm>
          <a:prstGeom prst="rect">
            <a:avLst/>
          </a:prstGeom>
        </p:spPr>
      </p:pic>
      <p:sp>
        <p:nvSpPr>
          <p:cNvPr id="171" name="TextBox 170">
            <a:extLst>
              <a:ext uri="{FF2B5EF4-FFF2-40B4-BE49-F238E27FC236}">
                <a16:creationId xmlns:a16="http://schemas.microsoft.com/office/drawing/2014/main" id="{1FF318CD-EA72-4565-9288-5C31B6B8F823}"/>
              </a:ext>
            </a:extLst>
          </p:cNvPr>
          <p:cNvSpPr txBox="1"/>
          <p:nvPr/>
        </p:nvSpPr>
        <p:spPr>
          <a:xfrm>
            <a:off x="2028473" y="4832313"/>
            <a:ext cx="1639295"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DATA LOADING</a:t>
            </a:r>
          </a:p>
        </p:txBody>
      </p:sp>
      <p:sp>
        <p:nvSpPr>
          <p:cNvPr id="173" name="TextBox 172">
            <a:extLst>
              <a:ext uri="{FF2B5EF4-FFF2-40B4-BE49-F238E27FC236}">
                <a16:creationId xmlns:a16="http://schemas.microsoft.com/office/drawing/2014/main" id="{AEE77D72-71D0-4230-B383-4DD9486F6064}"/>
              </a:ext>
            </a:extLst>
          </p:cNvPr>
          <p:cNvSpPr txBox="1"/>
          <p:nvPr/>
        </p:nvSpPr>
        <p:spPr>
          <a:xfrm>
            <a:off x="1980357" y="5788713"/>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FACTORY</a:t>
            </a:r>
          </a:p>
        </p:txBody>
      </p:sp>
      <p:sp>
        <p:nvSpPr>
          <p:cNvPr id="174" name="TextBox 173">
            <a:extLst>
              <a:ext uri="{FF2B5EF4-FFF2-40B4-BE49-F238E27FC236}">
                <a16:creationId xmlns:a16="http://schemas.microsoft.com/office/drawing/2014/main" id="{CA13323F-5386-47EE-B5C8-0FDF27F99CB2}"/>
              </a:ext>
            </a:extLst>
          </p:cNvPr>
          <p:cNvSpPr txBox="1"/>
          <p:nvPr/>
        </p:nvSpPr>
        <p:spPr>
          <a:xfrm>
            <a:off x="2821942" y="5798780"/>
            <a:ext cx="121379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IMPORT/</a:t>
            </a:r>
          </a:p>
          <a:p>
            <a:pPr algn="ctr"/>
            <a:r>
              <a:rPr lang="en-US" sz="1050" dirty="0"/>
              <a:t>EXPORT SERVICE</a:t>
            </a:r>
          </a:p>
        </p:txBody>
      </p:sp>
      <p:sp>
        <p:nvSpPr>
          <p:cNvPr id="175" name="TextBox 174">
            <a:extLst>
              <a:ext uri="{FF2B5EF4-FFF2-40B4-BE49-F238E27FC236}">
                <a16:creationId xmlns:a16="http://schemas.microsoft.com/office/drawing/2014/main" id="{9FE3C3EB-6F3A-4B46-B8B1-22C2D1AC2739}"/>
              </a:ext>
            </a:extLst>
          </p:cNvPr>
          <p:cNvSpPr txBox="1"/>
          <p:nvPr/>
        </p:nvSpPr>
        <p:spPr>
          <a:xfrm>
            <a:off x="3946542" y="5807776"/>
            <a:ext cx="83708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DATA BOX</a:t>
            </a:r>
          </a:p>
        </p:txBody>
      </p:sp>
      <p:sp>
        <p:nvSpPr>
          <p:cNvPr id="176" name="TextBox 175">
            <a:extLst>
              <a:ext uri="{FF2B5EF4-FFF2-40B4-BE49-F238E27FC236}">
                <a16:creationId xmlns:a16="http://schemas.microsoft.com/office/drawing/2014/main" id="{CD59A822-7A35-47C7-944F-AECC94551DF4}"/>
              </a:ext>
            </a:extLst>
          </p:cNvPr>
          <p:cNvSpPr txBox="1"/>
          <p:nvPr/>
        </p:nvSpPr>
        <p:spPr>
          <a:xfrm>
            <a:off x="4677000" y="5823033"/>
            <a:ext cx="88838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CLI, TOOLS,</a:t>
            </a:r>
          </a:p>
          <a:p>
            <a:pPr algn="ctr"/>
            <a:r>
              <a:rPr lang="en-US" sz="1050" dirty="0"/>
              <a:t>SDKs, APIs</a:t>
            </a:r>
          </a:p>
        </p:txBody>
      </p:sp>
      <p:cxnSp>
        <p:nvCxnSpPr>
          <p:cNvPr id="180" name="Connector: Elbow 179">
            <a:extLst>
              <a:ext uri="{FF2B5EF4-FFF2-40B4-BE49-F238E27FC236}">
                <a16:creationId xmlns:a16="http://schemas.microsoft.com/office/drawing/2014/main" id="{15EA053C-4DC5-4F38-969C-8CA71970C0DE}"/>
              </a:ext>
            </a:extLst>
          </p:cNvPr>
          <p:cNvCxnSpPr>
            <a:cxnSpLocks/>
            <a:endCxn id="149" idx="1"/>
          </p:cNvCxnSpPr>
          <p:nvPr/>
        </p:nvCxnSpPr>
        <p:spPr>
          <a:xfrm flipV="1">
            <a:off x="1550081" y="4028929"/>
            <a:ext cx="594311" cy="543847"/>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CEAB941E-DD00-4434-A7CC-2306C7E9A789}"/>
              </a:ext>
            </a:extLst>
          </p:cNvPr>
          <p:cNvCxnSpPr>
            <a:cxnSpLocks/>
            <a:stCxn id="165" idx="0"/>
            <a:endCxn id="152" idx="2"/>
          </p:cNvCxnSpPr>
          <p:nvPr/>
        </p:nvCxnSpPr>
        <p:spPr>
          <a:xfrm rot="16200000" flipV="1">
            <a:off x="3378044" y="4746698"/>
            <a:ext cx="689870" cy="184542"/>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43ABC19E-6652-4F25-92C0-397AECA4C7CC}"/>
              </a:ext>
            </a:extLst>
          </p:cNvPr>
          <p:cNvPicPr>
            <a:picLocks noChangeAspect="1"/>
          </p:cNvPicPr>
          <p:nvPr/>
        </p:nvPicPr>
        <p:blipFill>
          <a:blip r:embed="rId27"/>
          <a:stretch>
            <a:fillRect/>
          </a:stretch>
        </p:blipFill>
        <p:spPr>
          <a:xfrm>
            <a:off x="10877266" y="756644"/>
            <a:ext cx="857889" cy="856043"/>
          </a:xfrm>
          <a:prstGeom prst="rect">
            <a:avLst/>
          </a:prstGeom>
          <a:effectLst>
            <a:outerShdw blurRad="50800" dist="38100" dir="5400000" algn="t" rotWithShape="0">
              <a:prstClr val="black">
                <a:alpha val="40000"/>
              </a:prstClr>
            </a:outerShdw>
          </a:effectLst>
        </p:spPr>
      </p:pic>
      <p:sp>
        <p:nvSpPr>
          <p:cNvPr id="189" name="TextBox 188">
            <a:extLst>
              <a:ext uri="{FF2B5EF4-FFF2-40B4-BE49-F238E27FC236}">
                <a16:creationId xmlns:a16="http://schemas.microsoft.com/office/drawing/2014/main" id="{677E5923-1FCF-438D-B992-9B40FBD8C7FE}"/>
              </a:ext>
            </a:extLst>
          </p:cNvPr>
          <p:cNvSpPr txBox="1"/>
          <p:nvPr/>
        </p:nvSpPr>
        <p:spPr>
          <a:xfrm>
            <a:off x="10859406" y="1545631"/>
            <a:ext cx="1098378"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sp>
        <p:nvSpPr>
          <p:cNvPr id="190" name="TextBox 189">
            <a:extLst>
              <a:ext uri="{FF2B5EF4-FFF2-40B4-BE49-F238E27FC236}">
                <a16:creationId xmlns:a16="http://schemas.microsoft.com/office/drawing/2014/main" id="{BBCFF84B-B800-4C9E-862D-3016CCEFD5A7}"/>
              </a:ext>
            </a:extLst>
          </p:cNvPr>
          <p:cNvSpPr txBox="1"/>
          <p:nvPr/>
        </p:nvSpPr>
        <p:spPr>
          <a:xfrm>
            <a:off x="10965320" y="2861310"/>
            <a:ext cx="1069524"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191" name="Picture 2" descr="Image result for Azure Power BI icon">
            <a:extLst>
              <a:ext uri="{FF2B5EF4-FFF2-40B4-BE49-F238E27FC236}">
                <a16:creationId xmlns:a16="http://schemas.microsoft.com/office/drawing/2014/main" id="{4EEC9E75-1B1D-46FE-A293-D41A471179F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1009594" y="2035137"/>
            <a:ext cx="791169" cy="791169"/>
          </a:xfrm>
          <a:prstGeom prst="rect">
            <a:avLst/>
          </a:prstGeom>
          <a:noFill/>
          <a:extLst>
            <a:ext uri="{909E8E84-426E-40DD-AFC4-6F175D3DCCD1}">
              <a14:hiddenFill xmlns:a14="http://schemas.microsoft.com/office/drawing/2010/main">
                <a:solidFill>
                  <a:srgbClr val="FFFFFF"/>
                </a:solidFill>
              </a14:hiddenFill>
            </a:ext>
          </a:extLst>
        </p:spPr>
      </p:pic>
      <p:cxnSp>
        <p:nvCxnSpPr>
          <p:cNvPr id="192" name="Straight Connector 191">
            <a:extLst>
              <a:ext uri="{FF2B5EF4-FFF2-40B4-BE49-F238E27FC236}">
                <a16:creationId xmlns:a16="http://schemas.microsoft.com/office/drawing/2014/main" id="{6679F99E-96E9-4949-A0E3-C768561DAE86}"/>
              </a:ext>
            </a:extLst>
          </p:cNvPr>
          <p:cNvCxnSpPr>
            <a:cxnSpLocks/>
          </p:cNvCxnSpPr>
          <p:nvPr/>
        </p:nvCxnSpPr>
        <p:spPr>
          <a:xfrm>
            <a:off x="10643937" y="441222"/>
            <a:ext cx="0" cy="615007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93456B17-2D23-4194-A187-127C219FAD5C}"/>
              </a:ext>
            </a:extLst>
          </p:cNvPr>
          <p:cNvCxnSpPr>
            <a:cxnSpLocks/>
            <a:stCxn id="126" idx="4"/>
          </p:cNvCxnSpPr>
          <p:nvPr/>
        </p:nvCxnSpPr>
        <p:spPr>
          <a:xfrm>
            <a:off x="9040611" y="1198400"/>
            <a:ext cx="1583745" cy="597398"/>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46" name="Connector: Elbow 245">
            <a:extLst>
              <a:ext uri="{FF2B5EF4-FFF2-40B4-BE49-F238E27FC236}">
                <a16:creationId xmlns:a16="http://schemas.microsoft.com/office/drawing/2014/main" id="{8CF312CD-AB87-4AFB-B646-7E2DE2DA101D}"/>
              </a:ext>
            </a:extLst>
          </p:cNvPr>
          <p:cNvCxnSpPr>
            <a:cxnSpLocks/>
            <a:endCxn id="165" idx="1"/>
          </p:cNvCxnSpPr>
          <p:nvPr/>
        </p:nvCxnSpPr>
        <p:spPr>
          <a:xfrm>
            <a:off x="1536616" y="5283869"/>
            <a:ext cx="515946" cy="412205"/>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D22AD5C0-A612-4F32-BC50-AE343B939732}"/>
              </a:ext>
            </a:extLst>
          </p:cNvPr>
          <p:cNvCxnSpPr>
            <a:cxnSpLocks/>
            <a:stCxn id="126" idx="7"/>
            <a:endCxn id="149" idx="0"/>
          </p:cNvCxnSpPr>
          <p:nvPr/>
        </p:nvCxnSpPr>
        <p:spPr>
          <a:xfrm flipH="1">
            <a:off x="3915158" y="1371600"/>
            <a:ext cx="2625342" cy="2183072"/>
          </a:xfrm>
          <a:prstGeom prst="bentConnector4">
            <a:avLst>
              <a:gd name="adj1" fmla="val 484"/>
              <a:gd name="adj2" fmla="val 13996"/>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5" name="Rectangle: Rounded Corners 498">
            <a:extLst>
              <a:ext uri="{FF2B5EF4-FFF2-40B4-BE49-F238E27FC236}">
                <a16:creationId xmlns:a16="http://schemas.microsoft.com/office/drawing/2014/main" id="{CB64BC7D-6298-4CD0-A116-2056BBA7A6E3}"/>
              </a:ext>
            </a:extLst>
          </p:cNvPr>
          <p:cNvSpPr/>
          <p:nvPr/>
        </p:nvSpPr>
        <p:spPr bwMode="auto">
          <a:xfrm>
            <a:off x="6469330" y="4191000"/>
            <a:ext cx="1377450" cy="2574576"/>
          </a:xfrm>
          <a:custGeom>
            <a:avLst/>
            <a:gdLst>
              <a:gd name="connsiteX0" fmla="*/ 0 w 1377450"/>
              <a:gd name="connsiteY0" fmla="*/ 129838 h 2565992"/>
              <a:gd name="connsiteX1" fmla="*/ 129838 w 1377450"/>
              <a:gd name="connsiteY1" fmla="*/ 0 h 2565992"/>
              <a:gd name="connsiteX2" fmla="*/ 1247612 w 1377450"/>
              <a:gd name="connsiteY2" fmla="*/ 0 h 2565992"/>
              <a:gd name="connsiteX3" fmla="*/ 1377450 w 1377450"/>
              <a:gd name="connsiteY3" fmla="*/ 129838 h 2565992"/>
              <a:gd name="connsiteX4" fmla="*/ 1377450 w 1377450"/>
              <a:gd name="connsiteY4" fmla="*/ 2436154 h 2565992"/>
              <a:gd name="connsiteX5" fmla="*/ 1247612 w 1377450"/>
              <a:gd name="connsiteY5" fmla="*/ 2565992 h 2565992"/>
              <a:gd name="connsiteX6" fmla="*/ 129838 w 1377450"/>
              <a:gd name="connsiteY6" fmla="*/ 2565992 h 2565992"/>
              <a:gd name="connsiteX7" fmla="*/ 0 w 1377450"/>
              <a:gd name="connsiteY7" fmla="*/ 2436154 h 2565992"/>
              <a:gd name="connsiteX8" fmla="*/ 0 w 1377450"/>
              <a:gd name="connsiteY8" fmla="*/ 129838 h 2565992"/>
              <a:gd name="connsiteX0" fmla="*/ 0 w 1377450"/>
              <a:gd name="connsiteY0" fmla="*/ 138422 h 2574576"/>
              <a:gd name="connsiteX1" fmla="*/ 129838 w 1377450"/>
              <a:gd name="connsiteY1" fmla="*/ 8584 h 2574576"/>
              <a:gd name="connsiteX2" fmla="*/ 1074470 w 1377450"/>
              <a:gd name="connsiteY2" fmla="*/ 0 h 2574576"/>
              <a:gd name="connsiteX3" fmla="*/ 1247612 w 1377450"/>
              <a:gd name="connsiteY3" fmla="*/ 8584 h 2574576"/>
              <a:gd name="connsiteX4" fmla="*/ 1377450 w 1377450"/>
              <a:gd name="connsiteY4" fmla="*/ 138422 h 2574576"/>
              <a:gd name="connsiteX5" fmla="*/ 1377450 w 1377450"/>
              <a:gd name="connsiteY5" fmla="*/ 2444738 h 2574576"/>
              <a:gd name="connsiteX6" fmla="*/ 1247612 w 1377450"/>
              <a:gd name="connsiteY6" fmla="*/ 2574576 h 2574576"/>
              <a:gd name="connsiteX7" fmla="*/ 129838 w 1377450"/>
              <a:gd name="connsiteY7" fmla="*/ 2574576 h 2574576"/>
              <a:gd name="connsiteX8" fmla="*/ 0 w 1377450"/>
              <a:gd name="connsiteY8" fmla="*/ 2444738 h 2574576"/>
              <a:gd name="connsiteX9" fmla="*/ 0 w 1377450"/>
              <a:gd name="connsiteY9" fmla="*/ 138422 h 257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450" h="2574576">
                <a:moveTo>
                  <a:pt x="0" y="138422"/>
                </a:moveTo>
                <a:cubicBezTo>
                  <a:pt x="0" y="66714"/>
                  <a:pt x="58130" y="8584"/>
                  <a:pt x="129838" y="8584"/>
                </a:cubicBezTo>
                <a:lnTo>
                  <a:pt x="1074470" y="0"/>
                </a:lnTo>
                <a:lnTo>
                  <a:pt x="1247612" y="8584"/>
                </a:lnTo>
                <a:cubicBezTo>
                  <a:pt x="1319320" y="8584"/>
                  <a:pt x="1377450" y="66714"/>
                  <a:pt x="1377450" y="138422"/>
                </a:cubicBezTo>
                <a:lnTo>
                  <a:pt x="1377450" y="2444738"/>
                </a:lnTo>
                <a:cubicBezTo>
                  <a:pt x="1377450" y="2516446"/>
                  <a:pt x="1319320" y="2574576"/>
                  <a:pt x="1247612" y="2574576"/>
                </a:cubicBezTo>
                <a:lnTo>
                  <a:pt x="129838" y="2574576"/>
                </a:lnTo>
                <a:cubicBezTo>
                  <a:pt x="58130" y="2574576"/>
                  <a:pt x="0" y="2516446"/>
                  <a:pt x="0" y="2444738"/>
                </a:cubicBezTo>
                <a:lnTo>
                  <a:pt x="0" y="138422"/>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261" name="Group 260">
            <a:extLst>
              <a:ext uri="{FF2B5EF4-FFF2-40B4-BE49-F238E27FC236}">
                <a16:creationId xmlns:a16="http://schemas.microsoft.com/office/drawing/2014/main" id="{69F9E1E3-6EFE-4A59-A9A6-501CEE41B439}"/>
              </a:ext>
            </a:extLst>
          </p:cNvPr>
          <p:cNvGrpSpPr/>
          <p:nvPr/>
        </p:nvGrpSpPr>
        <p:grpSpPr>
          <a:xfrm>
            <a:off x="6826697" y="4993162"/>
            <a:ext cx="504826" cy="381083"/>
            <a:chOff x="7996238" y="2078038"/>
            <a:chExt cx="731838" cy="552450"/>
          </a:xfrm>
          <a:solidFill>
            <a:srgbClr val="0078D7"/>
          </a:solidFill>
        </p:grpSpPr>
        <p:sp>
          <p:nvSpPr>
            <p:cNvPr id="262" name="Freeform 5">
              <a:extLst>
                <a:ext uri="{FF2B5EF4-FFF2-40B4-BE49-F238E27FC236}">
                  <a16:creationId xmlns:a16="http://schemas.microsoft.com/office/drawing/2014/main" id="{7A4F43AD-AA8E-4B25-9BC1-03E2B8CD9FD5}"/>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3" name="Freeform 6">
              <a:extLst>
                <a:ext uri="{FF2B5EF4-FFF2-40B4-BE49-F238E27FC236}">
                  <a16:creationId xmlns:a16="http://schemas.microsoft.com/office/drawing/2014/main" id="{B4921C56-C7DE-4411-ACFF-2201DAD46B91}"/>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4" name="Freeform 7">
              <a:extLst>
                <a:ext uri="{FF2B5EF4-FFF2-40B4-BE49-F238E27FC236}">
                  <a16:creationId xmlns:a16="http://schemas.microsoft.com/office/drawing/2014/main" id="{B521E4F2-6BB4-465A-8F5A-527A57E3829C}"/>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5" name="Freeform 8">
              <a:extLst>
                <a:ext uri="{FF2B5EF4-FFF2-40B4-BE49-F238E27FC236}">
                  <a16:creationId xmlns:a16="http://schemas.microsoft.com/office/drawing/2014/main" id="{D931C988-69C0-41F5-81A1-8DF99DB57EF5}"/>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6" name="Freeform 9">
              <a:extLst>
                <a:ext uri="{FF2B5EF4-FFF2-40B4-BE49-F238E27FC236}">
                  <a16:creationId xmlns:a16="http://schemas.microsoft.com/office/drawing/2014/main" id="{41BAAF3B-3079-4F0A-8465-3C63D43B4050}"/>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7" name="Freeform 10">
              <a:extLst>
                <a:ext uri="{FF2B5EF4-FFF2-40B4-BE49-F238E27FC236}">
                  <a16:creationId xmlns:a16="http://schemas.microsoft.com/office/drawing/2014/main" id="{FA4738DA-7FE2-4D48-AD8E-FB8F0DF08C7A}"/>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8" name="Freeform 11">
              <a:extLst>
                <a:ext uri="{FF2B5EF4-FFF2-40B4-BE49-F238E27FC236}">
                  <a16:creationId xmlns:a16="http://schemas.microsoft.com/office/drawing/2014/main" id="{D7438B30-A16F-495D-B03F-E8C98B0E4D84}"/>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9" name="Freeform 12">
              <a:extLst>
                <a:ext uri="{FF2B5EF4-FFF2-40B4-BE49-F238E27FC236}">
                  <a16:creationId xmlns:a16="http://schemas.microsoft.com/office/drawing/2014/main" id="{2E47D3BD-B54A-49C2-8C12-942680E785AF}"/>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70" name="Freeform 13">
              <a:extLst>
                <a:ext uri="{FF2B5EF4-FFF2-40B4-BE49-F238E27FC236}">
                  <a16:creationId xmlns:a16="http://schemas.microsoft.com/office/drawing/2014/main" id="{26FB0922-14A4-48C4-8A40-51CA90025C94}"/>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71" name="Freeform 14">
              <a:extLst>
                <a:ext uri="{FF2B5EF4-FFF2-40B4-BE49-F238E27FC236}">
                  <a16:creationId xmlns:a16="http://schemas.microsoft.com/office/drawing/2014/main" id="{7EF6F4E5-A589-43BD-92C1-E6603520C070}"/>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272" name="Picture 271">
            <a:extLst>
              <a:ext uri="{FF2B5EF4-FFF2-40B4-BE49-F238E27FC236}">
                <a16:creationId xmlns:a16="http://schemas.microsoft.com/office/drawing/2014/main" id="{D96B91BC-DEF2-413F-AC78-D3523A3249BA}"/>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669447" y="4231746"/>
            <a:ext cx="860866" cy="451476"/>
          </a:xfrm>
          <a:prstGeom prst="rect">
            <a:avLst/>
          </a:prstGeom>
        </p:spPr>
      </p:pic>
      <p:sp>
        <p:nvSpPr>
          <p:cNvPr id="273" name="Rectangle 272">
            <a:extLst>
              <a:ext uri="{FF2B5EF4-FFF2-40B4-BE49-F238E27FC236}">
                <a16:creationId xmlns:a16="http://schemas.microsoft.com/office/drawing/2014/main" id="{798E0484-026D-447A-8CC6-069B4D6A5C6F}"/>
              </a:ext>
            </a:extLst>
          </p:cNvPr>
          <p:cNvSpPr/>
          <p:nvPr/>
        </p:nvSpPr>
        <p:spPr>
          <a:xfrm>
            <a:off x="6446626" y="4684322"/>
            <a:ext cx="1428596"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274" name="Rectangle 273">
            <a:extLst>
              <a:ext uri="{FF2B5EF4-FFF2-40B4-BE49-F238E27FC236}">
                <a16:creationId xmlns:a16="http://schemas.microsoft.com/office/drawing/2014/main" id="{73FDE3B8-9EC6-47CB-A077-B8767336FD97}"/>
              </a:ext>
            </a:extLst>
          </p:cNvPr>
          <p:cNvSpPr/>
          <p:nvPr/>
        </p:nvSpPr>
        <p:spPr>
          <a:xfrm>
            <a:off x="6651336" y="5424625"/>
            <a:ext cx="901209"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75" name="Rectangle 274">
            <a:extLst>
              <a:ext uri="{FF2B5EF4-FFF2-40B4-BE49-F238E27FC236}">
                <a16:creationId xmlns:a16="http://schemas.microsoft.com/office/drawing/2014/main" id="{CC21D383-16A0-448F-8574-4FDBE3CBE44B}"/>
              </a:ext>
            </a:extLst>
          </p:cNvPr>
          <p:cNvSpPr/>
          <p:nvPr/>
        </p:nvSpPr>
        <p:spPr>
          <a:xfrm>
            <a:off x="6604543" y="6188495"/>
            <a:ext cx="986167" cy="577081"/>
          </a:xfrm>
          <a:prstGeom prst="rect">
            <a:avLst/>
          </a:prstGeom>
        </p:spPr>
        <p:txBody>
          <a:bodyPr wrap="none">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FA</a:t>
            </a: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CTORY</a:t>
            </a:r>
            <a:b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IR/SSIS</a:t>
            </a:r>
          </a:p>
        </p:txBody>
      </p:sp>
      <p:sp>
        <p:nvSpPr>
          <p:cNvPr id="276" name="TextBox 275">
            <a:extLst>
              <a:ext uri="{FF2B5EF4-FFF2-40B4-BE49-F238E27FC236}">
                <a16:creationId xmlns:a16="http://schemas.microsoft.com/office/drawing/2014/main" id="{C5EA6F7B-1F5E-44B7-A2D1-D03E05835FAB}"/>
              </a:ext>
            </a:extLst>
          </p:cNvPr>
          <p:cNvSpPr txBox="1"/>
          <p:nvPr/>
        </p:nvSpPr>
        <p:spPr>
          <a:xfrm>
            <a:off x="6239792" y="3652886"/>
            <a:ext cx="1484653" cy="683264"/>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DATA PROCESSING</a:t>
            </a:r>
          </a:p>
        </p:txBody>
      </p:sp>
      <p:cxnSp>
        <p:nvCxnSpPr>
          <p:cNvPr id="279" name="Connector: Elbow 278">
            <a:extLst>
              <a:ext uri="{FF2B5EF4-FFF2-40B4-BE49-F238E27FC236}">
                <a16:creationId xmlns:a16="http://schemas.microsoft.com/office/drawing/2014/main" id="{D081E393-B036-465F-BDD6-076057C1BB41}"/>
              </a:ext>
            </a:extLst>
          </p:cNvPr>
          <p:cNvCxnSpPr>
            <a:cxnSpLocks/>
            <a:stCxn id="149" idx="3"/>
            <a:endCxn id="255" idx="0"/>
          </p:cNvCxnSpPr>
          <p:nvPr/>
        </p:nvCxnSpPr>
        <p:spPr>
          <a:xfrm>
            <a:off x="5685923" y="4028929"/>
            <a:ext cx="783407" cy="300493"/>
          </a:xfrm>
          <a:prstGeom prst="bentConnector3">
            <a:avLst>
              <a:gd name="adj1" fmla="val 3428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84" name="Rectangle: Rounded Corners 514">
            <a:extLst>
              <a:ext uri="{FF2B5EF4-FFF2-40B4-BE49-F238E27FC236}">
                <a16:creationId xmlns:a16="http://schemas.microsoft.com/office/drawing/2014/main" id="{2A9C1260-C830-45C1-A90F-DFA410CDC6AE}"/>
              </a:ext>
            </a:extLst>
          </p:cNvPr>
          <p:cNvSpPr/>
          <p:nvPr/>
        </p:nvSpPr>
        <p:spPr bwMode="auto">
          <a:xfrm>
            <a:off x="8561473" y="3352449"/>
            <a:ext cx="1377451" cy="34195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289" name="Picture 288">
            <a:extLst>
              <a:ext uri="{FF2B5EF4-FFF2-40B4-BE49-F238E27FC236}">
                <a16:creationId xmlns:a16="http://schemas.microsoft.com/office/drawing/2014/main" id="{0656F87D-AE80-4F69-B07F-FC6AE0B4A1D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939429" y="3401249"/>
            <a:ext cx="548415" cy="548415"/>
          </a:xfrm>
          <a:prstGeom prst="rect">
            <a:avLst/>
          </a:prstGeom>
        </p:spPr>
      </p:pic>
      <p:pic>
        <p:nvPicPr>
          <p:cNvPr id="290" name="Picture 56">
            <a:extLst>
              <a:ext uri="{FF2B5EF4-FFF2-40B4-BE49-F238E27FC236}">
                <a16:creationId xmlns:a16="http://schemas.microsoft.com/office/drawing/2014/main" id="{0A825E95-4724-4DBA-964E-0422807E0FB0}"/>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987293" y="4426100"/>
            <a:ext cx="551140" cy="426125"/>
          </a:xfrm>
          <a:prstGeom prst="rect">
            <a:avLst/>
          </a:prstGeom>
        </p:spPr>
      </p:pic>
      <p:pic>
        <p:nvPicPr>
          <p:cNvPr id="291" name="Picture 290">
            <a:extLst>
              <a:ext uri="{FF2B5EF4-FFF2-40B4-BE49-F238E27FC236}">
                <a16:creationId xmlns:a16="http://schemas.microsoft.com/office/drawing/2014/main" id="{85D198B0-CFC5-46D3-A400-8A02D3277E7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012551" y="6145276"/>
            <a:ext cx="475293" cy="426125"/>
          </a:xfrm>
          <a:prstGeom prst="rect">
            <a:avLst/>
          </a:prstGeom>
        </p:spPr>
      </p:pic>
      <p:sp>
        <p:nvSpPr>
          <p:cNvPr id="307" name="TextBox 306">
            <a:extLst>
              <a:ext uri="{FF2B5EF4-FFF2-40B4-BE49-F238E27FC236}">
                <a16:creationId xmlns:a16="http://schemas.microsoft.com/office/drawing/2014/main" id="{B1293AA3-071B-4FA8-98CD-5038686FB3E5}"/>
              </a:ext>
            </a:extLst>
          </p:cNvPr>
          <p:cNvSpPr txBox="1"/>
          <p:nvPr/>
        </p:nvSpPr>
        <p:spPr>
          <a:xfrm>
            <a:off x="5391732" y="2575081"/>
            <a:ext cx="1004938" cy="434918"/>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AZURE ML</a:t>
            </a:r>
          </a:p>
        </p:txBody>
      </p:sp>
      <p:sp>
        <p:nvSpPr>
          <p:cNvPr id="318" name="TextBox 317">
            <a:extLst>
              <a:ext uri="{FF2B5EF4-FFF2-40B4-BE49-F238E27FC236}">
                <a16:creationId xmlns:a16="http://schemas.microsoft.com/office/drawing/2014/main" id="{636B34AD-0DA6-4902-823B-9752CBE9A950}"/>
              </a:ext>
            </a:extLst>
          </p:cNvPr>
          <p:cNvSpPr txBox="1"/>
          <p:nvPr/>
        </p:nvSpPr>
        <p:spPr>
          <a:xfrm>
            <a:off x="8392108" y="3014455"/>
            <a:ext cx="1930447" cy="4893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SERVING STORAGE</a:t>
            </a:r>
          </a:p>
        </p:txBody>
      </p:sp>
      <p:pic>
        <p:nvPicPr>
          <p:cNvPr id="321" name="Picture 320">
            <a:extLst>
              <a:ext uri="{FF2B5EF4-FFF2-40B4-BE49-F238E27FC236}">
                <a16:creationId xmlns:a16="http://schemas.microsoft.com/office/drawing/2014/main" id="{88502D51-6036-4309-B8D6-258229FCC872}"/>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863671" y="5749289"/>
            <a:ext cx="426125" cy="426125"/>
          </a:xfrm>
          <a:prstGeom prst="rect">
            <a:avLst/>
          </a:prstGeom>
        </p:spPr>
      </p:pic>
      <p:pic>
        <p:nvPicPr>
          <p:cNvPr id="324" name="Picture 30" descr="Image result for Azure SQL DB icon">
            <a:extLst>
              <a:ext uri="{FF2B5EF4-FFF2-40B4-BE49-F238E27FC236}">
                <a16:creationId xmlns:a16="http://schemas.microsoft.com/office/drawing/2014/main" id="{FC32AE42-A9C2-465F-949A-7164CDC2CDA4}"/>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054564" y="5444484"/>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325" name="TextBox 324">
            <a:extLst>
              <a:ext uri="{FF2B5EF4-FFF2-40B4-BE49-F238E27FC236}">
                <a16:creationId xmlns:a16="http://schemas.microsoft.com/office/drawing/2014/main" id="{B3BB199B-3491-4538-BAA6-9BFA23D32215}"/>
              </a:ext>
            </a:extLst>
          </p:cNvPr>
          <p:cNvSpPr txBox="1"/>
          <p:nvPr/>
        </p:nvSpPr>
        <p:spPr>
          <a:xfrm>
            <a:off x="8712456" y="5886611"/>
            <a:ext cx="1091966"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 DB</a:t>
            </a:r>
          </a:p>
        </p:txBody>
      </p:sp>
      <p:sp>
        <p:nvSpPr>
          <p:cNvPr id="326" name="TextBox 329">
            <a:extLst>
              <a:ext uri="{FF2B5EF4-FFF2-40B4-BE49-F238E27FC236}">
                <a16:creationId xmlns:a16="http://schemas.microsoft.com/office/drawing/2014/main" id="{7A62137A-2810-4205-865C-745F53BC1D84}"/>
              </a:ext>
            </a:extLst>
          </p:cNvPr>
          <p:cNvSpPr txBox="1"/>
          <p:nvPr/>
        </p:nvSpPr>
        <p:spPr>
          <a:xfrm>
            <a:off x="8791483" y="6519614"/>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327" name="TextBox 326">
            <a:extLst>
              <a:ext uri="{FF2B5EF4-FFF2-40B4-BE49-F238E27FC236}">
                <a16:creationId xmlns:a16="http://schemas.microsoft.com/office/drawing/2014/main" id="{43F5B79B-7E22-46B1-A049-8A3DEA9B23EE}"/>
              </a:ext>
            </a:extLst>
          </p:cNvPr>
          <p:cNvSpPr txBox="1"/>
          <p:nvPr/>
        </p:nvSpPr>
        <p:spPr>
          <a:xfrm>
            <a:off x="8509680" y="3952815"/>
            <a:ext cx="138050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a:t>
            </a:r>
          </a:p>
          <a:p>
            <a:pPr algn="ctr"/>
            <a:r>
              <a:rPr lang="en-US" sz="1050" dirty="0"/>
              <a:t>DATA WAREHOUSE</a:t>
            </a:r>
          </a:p>
        </p:txBody>
      </p:sp>
      <p:sp>
        <p:nvSpPr>
          <p:cNvPr id="328" name="TextBox 327">
            <a:extLst>
              <a:ext uri="{FF2B5EF4-FFF2-40B4-BE49-F238E27FC236}">
                <a16:creationId xmlns:a16="http://schemas.microsoft.com/office/drawing/2014/main" id="{D2AAC65E-0488-4D3C-AF93-A8F22FD62694}"/>
              </a:ext>
            </a:extLst>
          </p:cNvPr>
          <p:cNvSpPr txBox="1"/>
          <p:nvPr/>
        </p:nvSpPr>
        <p:spPr>
          <a:xfrm>
            <a:off x="8643816" y="4870007"/>
            <a:ext cx="124745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ANALYSIS</a:t>
            </a:r>
          </a:p>
          <a:p>
            <a:pPr algn="ctr"/>
            <a:r>
              <a:rPr lang="en-US" sz="1050" dirty="0"/>
              <a:t>SERVICES</a:t>
            </a:r>
          </a:p>
        </p:txBody>
      </p:sp>
      <p:cxnSp>
        <p:nvCxnSpPr>
          <p:cNvPr id="329" name="Connector: Elbow 328">
            <a:extLst>
              <a:ext uri="{FF2B5EF4-FFF2-40B4-BE49-F238E27FC236}">
                <a16:creationId xmlns:a16="http://schemas.microsoft.com/office/drawing/2014/main" id="{5B311507-6F83-49BF-BC83-D74B448F3241}"/>
              </a:ext>
            </a:extLst>
          </p:cNvPr>
          <p:cNvCxnSpPr>
            <a:cxnSpLocks/>
            <a:endCxn id="284" idx="1"/>
          </p:cNvCxnSpPr>
          <p:nvPr/>
        </p:nvCxnSpPr>
        <p:spPr>
          <a:xfrm flipV="1">
            <a:off x="7889458" y="5062202"/>
            <a:ext cx="672015" cy="473278"/>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332" name="Picture 331">
            <a:extLst>
              <a:ext uri="{FF2B5EF4-FFF2-40B4-BE49-F238E27FC236}">
                <a16:creationId xmlns:a16="http://schemas.microsoft.com/office/drawing/2014/main" id="{F7EF0BD6-C86F-4FAF-B2F5-0530C30407A6}"/>
              </a:ext>
            </a:extLst>
          </p:cNvPr>
          <p:cNvPicPr>
            <a:picLocks noChangeAspect="1"/>
          </p:cNvPicPr>
          <p:nvPr/>
        </p:nvPicPr>
        <p:blipFill>
          <a:blip r:embed="rId27"/>
          <a:stretch>
            <a:fillRect/>
          </a:stretch>
        </p:blipFill>
        <p:spPr>
          <a:xfrm>
            <a:off x="10894115" y="4005638"/>
            <a:ext cx="857889" cy="856043"/>
          </a:xfrm>
          <a:prstGeom prst="rect">
            <a:avLst/>
          </a:prstGeom>
          <a:effectLst>
            <a:outerShdw blurRad="50800" dist="38100" dir="5400000" algn="t" rotWithShape="0">
              <a:prstClr val="black">
                <a:alpha val="40000"/>
              </a:prstClr>
            </a:outerShdw>
          </a:effectLst>
        </p:spPr>
      </p:pic>
      <p:sp>
        <p:nvSpPr>
          <p:cNvPr id="333" name="TextBox 332">
            <a:extLst>
              <a:ext uri="{FF2B5EF4-FFF2-40B4-BE49-F238E27FC236}">
                <a16:creationId xmlns:a16="http://schemas.microsoft.com/office/drawing/2014/main" id="{DE926462-A668-4700-B93E-A815C339A54E}"/>
              </a:ext>
            </a:extLst>
          </p:cNvPr>
          <p:cNvSpPr txBox="1"/>
          <p:nvPr/>
        </p:nvSpPr>
        <p:spPr>
          <a:xfrm>
            <a:off x="10876255" y="4794625"/>
            <a:ext cx="1098378"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a:p>
            <a:pPr marL="0" marR="0" lvl="0" indent="0" algn="l" defTabSz="950973" rtl="0" eaLnBrk="1" fontAlgn="auto" latinLnBrk="0" hangingPunct="1">
              <a:lnSpc>
                <a:spcPct val="100000"/>
              </a:lnSpc>
              <a:spcBef>
                <a:spcPts val="0"/>
              </a:spcBef>
              <a:spcAft>
                <a:spcPts val="0"/>
              </a:spcAft>
              <a:buClrTx/>
              <a:buSzTx/>
              <a:buFontTx/>
              <a:buNone/>
              <a:tabLst/>
              <a:defRPr/>
            </a:pPr>
            <a:r>
              <a:rPr lang="en-US" sz="1050" dirty="0">
                <a:solidFill>
                  <a:srgbClr val="505050"/>
                </a:solidFill>
              </a:rPr>
              <a:t>APIs</a:t>
            </a:r>
            <a:endPar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34" name="TextBox 333">
            <a:extLst>
              <a:ext uri="{FF2B5EF4-FFF2-40B4-BE49-F238E27FC236}">
                <a16:creationId xmlns:a16="http://schemas.microsoft.com/office/drawing/2014/main" id="{0A958FA1-C2B8-406B-97D0-CB3D445C26A8}"/>
              </a:ext>
            </a:extLst>
          </p:cNvPr>
          <p:cNvSpPr txBox="1"/>
          <p:nvPr/>
        </p:nvSpPr>
        <p:spPr>
          <a:xfrm>
            <a:off x="10934444" y="6147490"/>
            <a:ext cx="1069524"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REPORTS</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335" name="Picture 2" descr="Image result for Azure Power BI icon">
            <a:extLst>
              <a:ext uri="{FF2B5EF4-FFF2-40B4-BE49-F238E27FC236}">
                <a16:creationId xmlns:a16="http://schemas.microsoft.com/office/drawing/2014/main" id="{D98FBD93-EA3B-4742-96C9-6D02A254A17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0978718" y="5321317"/>
            <a:ext cx="791169" cy="791169"/>
          </a:xfrm>
          <a:prstGeom prst="rect">
            <a:avLst/>
          </a:prstGeom>
          <a:noFill/>
          <a:extLst>
            <a:ext uri="{909E8E84-426E-40DD-AFC4-6F175D3DCCD1}">
              <a14:hiddenFill xmlns:a14="http://schemas.microsoft.com/office/drawing/2010/main">
                <a:solidFill>
                  <a:srgbClr val="FFFFFF"/>
                </a:solidFill>
              </a14:hiddenFill>
            </a:ext>
          </a:extLst>
        </p:spPr>
      </p:pic>
      <p:cxnSp>
        <p:nvCxnSpPr>
          <p:cNvPr id="336" name="Connector: Elbow 335">
            <a:extLst>
              <a:ext uri="{FF2B5EF4-FFF2-40B4-BE49-F238E27FC236}">
                <a16:creationId xmlns:a16="http://schemas.microsoft.com/office/drawing/2014/main" id="{D5387D5D-A89E-4E0E-AE26-E490F45B4E26}"/>
              </a:ext>
            </a:extLst>
          </p:cNvPr>
          <p:cNvCxnSpPr>
            <a:cxnSpLocks/>
            <a:stCxn id="284" idx="3"/>
          </p:cNvCxnSpPr>
          <p:nvPr/>
        </p:nvCxnSpPr>
        <p:spPr>
          <a:xfrm>
            <a:off x="9938924" y="5062202"/>
            <a:ext cx="705013" cy="8822"/>
          </a:xfrm>
          <a:prstGeom prst="straightConnector1">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89E9F262-759E-4CE1-BB5E-BCD8718418DF}"/>
              </a:ext>
            </a:extLst>
          </p:cNvPr>
          <p:cNvCxnSpPr>
            <a:cxnSpLocks/>
          </p:cNvCxnSpPr>
          <p:nvPr/>
        </p:nvCxnSpPr>
        <p:spPr>
          <a:xfrm>
            <a:off x="1521015" y="432652"/>
            <a:ext cx="0" cy="615007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Connector: Elbow 370">
            <a:extLst>
              <a:ext uri="{FF2B5EF4-FFF2-40B4-BE49-F238E27FC236}">
                <a16:creationId xmlns:a16="http://schemas.microsoft.com/office/drawing/2014/main" id="{DA68F87A-6505-4045-A446-04F5AAF11350}"/>
              </a:ext>
            </a:extLst>
          </p:cNvPr>
          <p:cNvCxnSpPr>
            <a:cxnSpLocks/>
            <a:endCxn id="135" idx="2"/>
          </p:cNvCxnSpPr>
          <p:nvPr/>
        </p:nvCxnSpPr>
        <p:spPr>
          <a:xfrm rot="5400000">
            <a:off x="6775883" y="1634892"/>
            <a:ext cx="847525" cy="378489"/>
          </a:xfrm>
          <a:prstGeom prst="bentConnector4">
            <a:avLst>
              <a:gd name="adj1" fmla="val 50000"/>
              <a:gd name="adj2" fmla="val 100956"/>
            </a:avLst>
          </a:prstGeom>
          <a:ln w="25400">
            <a:solidFill>
              <a:srgbClr val="0070C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9" name="Connector: Elbow 378">
            <a:extLst>
              <a:ext uri="{FF2B5EF4-FFF2-40B4-BE49-F238E27FC236}">
                <a16:creationId xmlns:a16="http://schemas.microsoft.com/office/drawing/2014/main" id="{268BB29E-2D5F-42E2-ABE1-576B3CF86EBE}"/>
              </a:ext>
            </a:extLst>
          </p:cNvPr>
          <p:cNvCxnSpPr>
            <a:cxnSpLocks/>
            <a:stCxn id="135" idx="7"/>
          </p:cNvCxnSpPr>
          <p:nvPr/>
        </p:nvCxnSpPr>
        <p:spPr>
          <a:xfrm>
            <a:off x="6985000" y="3111500"/>
            <a:ext cx="618871" cy="1095689"/>
          </a:xfrm>
          <a:prstGeom prst="bentConnector4">
            <a:avLst>
              <a:gd name="adj1" fmla="val 0"/>
              <a:gd name="adj2" fmla="val 50000"/>
            </a:avLst>
          </a:prstGeom>
          <a:ln w="25400">
            <a:solidFill>
              <a:srgbClr val="0070C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5365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427980" y="0"/>
            <a:ext cx="11336039" cy="739343"/>
          </a:xfrm>
        </p:spPr>
        <p:txBody>
          <a:bodyPr/>
          <a:lstStyle/>
          <a:p>
            <a:r>
              <a:rPr lang="en-US" dirty="0"/>
              <a:t>A few points about our architecture</a:t>
            </a:r>
          </a:p>
        </p:txBody>
      </p:sp>
      <p:sp>
        <p:nvSpPr>
          <p:cNvPr id="10" name="TextBox 9">
            <a:extLst>
              <a:ext uri="{FF2B5EF4-FFF2-40B4-BE49-F238E27FC236}">
                <a16:creationId xmlns:a16="http://schemas.microsoft.com/office/drawing/2014/main" id="{FF70C72A-C224-4A09-B1F8-5FCB86AC6CD8}"/>
              </a:ext>
            </a:extLst>
          </p:cNvPr>
          <p:cNvSpPr txBox="1"/>
          <p:nvPr/>
        </p:nvSpPr>
        <p:spPr>
          <a:xfrm>
            <a:off x="0" y="884715"/>
            <a:ext cx="11813628" cy="53029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That is a complex-</a:t>
            </a:r>
            <a:r>
              <a:rPr lang="en-US" sz="2400" i="1" dirty="0">
                <a:gradFill>
                  <a:gsLst>
                    <a:gs pos="2917">
                      <a:schemeClr val="tx1"/>
                    </a:gs>
                    <a:gs pos="30000">
                      <a:schemeClr val="tx1"/>
                    </a:gs>
                  </a:gsLst>
                  <a:lin ang="5400000" scaled="0"/>
                </a:gradFill>
              </a:rPr>
              <a:t>looking</a:t>
            </a:r>
            <a:r>
              <a:rPr lang="en-US" sz="2400" dirty="0">
                <a:gradFill>
                  <a:gsLst>
                    <a:gs pos="2917">
                      <a:schemeClr val="tx1"/>
                    </a:gs>
                    <a:gs pos="30000">
                      <a:schemeClr val="tx1"/>
                    </a:gs>
                  </a:gsLst>
                  <a:lin ang="5400000" scaled="0"/>
                </a:gradFill>
              </a:rPr>
              <a:t> diagram!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However – remember we are showing multiple choices at each stage.</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are focusing on the data architecture. Not shown and not central today, but also very important: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Identity (authentication, authorization)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Security (auditing, data protection)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Operations (diagnostics, monitoring, alerting, automation, scaling)</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offers integrated approaches and technologies for each of those areas, that work with all the data technologies we’re looking at today.</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Now let’s consider some of the choices shown in each of the stages.</a:t>
            </a:r>
          </a:p>
          <a:p>
            <a:pPr marL="1257300" lvl="2" indent="-342900">
              <a:lnSpc>
                <a:spcPct val="90000"/>
              </a:lnSpc>
              <a:spcAft>
                <a:spcPts val="600"/>
              </a:spcAft>
              <a:buFont typeface="Arial" panose="020B0604020202020204" pitchFamily="34" charset="0"/>
              <a:buChar char="•"/>
            </a:pPr>
            <a:r>
              <a:rPr lang="en-US" i="1" dirty="0">
                <a:gradFill>
                  <a:gsLst>
                    <a:gs pos="2917">
                      <a:schemeClr val="tx1"/>
                    </a:gs>
                    <a:gs pos="30000">
                      <a:schemeClr val="tx1"/>
                    </a:gs>
                  </a:gsLst>
                  <a:lin ang="5400000" scaled="0"/>
                </a:gradFill>
              </a:rPr>
              <a:t>Then we’ll get you building some of this!</a:t>
            </a:r>
          </a:p>
        </p:txBody>
      </p:sp>
    </p:spTree>
    <p:extLst>
      <p:ext uri="{BB962C8B-B14F-4D97-AF65-F5344CB8AC3E}">
        <p14:creationId xmlns:p14="http://schemas.microsoft.com/office/powerpoint/2010/main" val="131843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Data Loading</a:t>
            </a:r>
          </a:p>
        </p:txBody>
      </p:sp>
      <p:sp>
        <p:nvSpPr>
          <p:cNvPr id="4" name="Rectangle: Rounded Corners 528">
            <a:extLst>
              <a:ext uri="{FF2B5EF4-FFF2-40B4-BE49-F238E27FC236}">
                <a16:creationId xmlns:a16="http://schemas.microsoft.com/office/drawing/2014/main" id="{E7E7049B-612B-4A65-88C0-7129497CE176}"/>
              </a:ext>
            </a:extLst>
          </p:cNvPr>
          <p:cNvSpPr/>
          <p:nvPr/>
        </p:nvSpPr>
        <p:spPr bwMode="auto">
          <a:xfrm>
            <a:off x="4247122" y="1495824"/>
            <a:ext cx="3525375"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5" name="Picture 4">
            <a:extLst>
              <a:ext uri="{FF2B5EF4-FFF2-40B4-BE49-F238E27FC236}">
                <a16:creationId xmlns:a16="http://schemas.microsoft.com/office/drawing/2014/main" id="{284486DC-0645-4032-980D-6D09926AC9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2893" y="1617962"/>
            <a:ext cx="426125" cy="426125"/>
          </a:xfrm>
          <a:prstGeom prst="rect">
            <a:avLst/>
          </a:prstGeom>
        </p:spPr>
      </p:pic>
      <p:pic>
        <p:nvPicPr>
          <p:cNvPr id="6" name="Picture 5">
            <a:extLst>
              <a:ext uri="{FF2B5EF4-FFF2-40B4-BE49-F238E27FC236}">
                <a16:creationId xmlns:a16="http://schemas.microsoft.com/office/drawing/2014/main" id="{F85345AA-4DC0-42CB-B861-5EDD0D580023}"/>
              </a:ext>
            </a:extLst>
          </p:cNvPr>
          <p:cNvPicPr>
            <a:picLocks noChangeAspect="1"/>
          </p:cNvPicPr>
          <p:nvPr/>
        </p:nvPicPr>
        <p:blipFill>
          <a:blip r:embed="rId3">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5349656" y="1617963"/>
            <a:ext cx="426125" cy="426125"/>
          </a:xfrm>
          <a:prstGeom prst="rect">
            <a:avLst/>
          </a:prstGeom>
        </p:spPr>
      </p:pic>
      <p:pic>
        <p:nvPicPr>
          <p:cNvPr id="7" name="Picture 6">
            <a:extLst>
              <a:ext uri="{FF2B5EF4-FFF2-40B4-BE49-F238E27FC236}">
                <a16:creationId xmlns:a16="http://schemas.microsoft.com/office/drawing/2014/main" id="{F0F7A85E-92D5-45E4-9F0D-79CB5C545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7270" y="1617962"/>
            <a:ext cx="426125" cy="426125"/>
          </a:xfrm>
          <a:prstGeom prst="rect">
            <a:avLst/>
          </a:prstGeom>
        </p:spPr>
      </p:pic>
      <p:pic>
        <p:nvPicPr>
          <p:cNvPr id="9" name="Picture 8">
            <a:extLst>
              <a:ext uri="{FF2B5EF4-FFF2-40B4-BE49-F238E27FC236}">
                <a16:creationId xmlns:a16="http://schemas.microsoft.com/office/drawing/2014/main" id="{38F787B4-B735-4046-9713-0341E5E42A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9298" y="1595789"/>
            <a:ext cx="426125" cy="474825"/>
          </a:xfrm>
          <a:prstGeom prst="rect">
            <a:avLst/>
          </a:prstGeom>
        </p:spPr>
      </p:pic>
      <p:sp>
        <p:nvSpPr>
          <p:cNvPr id="11" name="TextBox 10">
            <a:extLst>
              <a:ext uri="{FF2B5EF4-FFF2-40B4-BE49-F238E27FC236}">
                <a16:creationId xmlns:a16="http://schemas.microsoft.com/office/drawing/2014/main" id="{F7CC2135-C09A-4077-A317-5DF3EB812B27}"/>
              </a:ext>
            </a:extLst>
          </p:cNvPr>
          <p:cNvSpPr txBox="1"/>
          <p:nvPr/>
        </p:nvSpPr>
        <p:spPr>
          <a:xfrm>
            <a:off x="4223033" y="1144233"/>
            <a:ext cx="1639295"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DATA LOADING</a:t>
            </a:r>
          </a:p>
        </p:txBody>
      </p:sp>
      <p:sp>
        <p:nvSpPr>
          <p:cNvPr id="12" name="TextBox 11">
            <a:extLst>
              <a:ext uri="{FF2B5EF4-FFF2-40B4-BE49-F238E27FC236}">
                <a16:creationId xmlns:a16="http://schemas.microsoft.com/office/drawing/2014/main" id="{F70D0EC3-1CF4-497D-A0CE-364320A14A41}"/>
              </a:ext>
            </a:extLst>
          </p:cNvPr>
          <p:cNvSpPr txBox="1"/>
          <p:nvPr/>
        </p:nvSpPr>
        <p:spPr>
          <a:xfrm>
            <a:off x="4174917" y="2100633"/>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FACTORY</a:t>
            </a:r>
          </a:p>
        </p:txBody>
      </p:sp>
      <p:sp>
        <p:nvSpPr>
          <p:cNvPr id="13" name="TextBox 12">
            <a:extLst>
              <a:ext uri="{FF2B5EF4-FFF2-40B4-BE49-F238E27FC236}">
                <a16:creationId xmlns:a16="http://schemas.microsoft.com/office/drawing/2014/main" id="{4CAF6718-0C17-459E-B6A9-6F3D93A82F76}"/>
              </a:ext>
            </a:extLst>
          </p:cNvPr>
          <p:cNvSpPr txBox="1"/>
          <p:nvPr/>
        </p:nvSpPr>
        <p:spPr>
          <a:xfrm>
            <a:off x="5016502" y="2110700"/>
            <a:ext cx="121379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IMPORT/</a:t>
            </a:r>
          </a:p>
          <a:p>
            <a:pPr algn="ctr"/>
            <a:r>
              <a:rPr lang="en-US" sz="1050" dirty="0"/>
              <a:t>EXPORT SERVICE</a:t>
            </a:r>
          </a:p>
        </p:txBody>
      </p:sp>
      <p:sp>
        <p:nvSpPr>
          <p:cNvPr id="14" name="TextBox 13">
            <a:extLst>
              <a:ext uri="{FF2B5EF4-FFF2-40B4-BE49-F238E27FC236}">
                <a16:creationId xmlns:a16="http://schemas.microsoft.com/office/drawing/2014/main" id="{565E4561-09B3-4242-9BDD-7ECE509BCA53}"/>
              </a:ext>
            </a:extLst>
          </p:cNvPr>
          <p:cNvSpPr txBox="1"/>
          <p:nvPr/>
        </p:nvSpPr>
        <p:spPr>
          <a:xfrm>
            <a:off x="6141102" y="2119696"/>
            <a:ext cx="83708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DATA BOX</a:t>
            </a:r>
          </a:p>
        </p:txBody>
      </p:sp>
      <p:sp>
        <p:nvSpPr>
          <p:cNvPr id="15" name="TextBox 14">
            <a:extLst>
              <a:ext uri="{FF2B5EF4-FFF2-40B4-BE49-F238E27FC236}">
                <a16:creationId xmlns:a16="http://schemas.microsoft.com/office/drawing/2014/main" id="{38C9A2A8-A293-46A6-895C-2861B5523110}"/>
              </a:ext>
            </a:extLst>
          </p:cNvPr>
          <p:cNvSpPr txBox="1"/>
          <p:nvPr/>
        </p:nvSpPr>
        <p:spPr>
          <a:xfrm>
            <a:off x="6871560" y="2134953"/>
            <a:ext cx="88838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CLI, TOOLS,</a:t>
            </a:r>
          </a:p>
          <a:p>
            <a:pPr algn="ctr"/>
            <a:r>
              <a:rPr lang="en-US" sz="1050" dirty="0"/>
              <a:t>SDKs, APIs</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4559903" cy="226523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Oh, and connectivity!</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Factory</a:t>
            </a:r>
          </a:p>
          <a:p>
            <a:pPr marL="342900" indent="-342900">
              <a:lnSpc>
                <a:spcPct val="90000"/>
              </a:lnSpc>
              <a:spcAft>
                <a:spcPts val="600"/>
              </a:spcAft>
              <a:buFont typeface="Arial" panose="020B0604020202020204" pitchFamily="34" charset="0"/>
              <a:buChar char="•"/>
            </a:pPr>
            <a:r>
              <a:rPr lang="en-US" sz="2400" dirty="0">
                <a:solidFill>
                  <a:srgbClr val="0070C0"/>
                </a:solidFill>
              </a:rPr>
              <a:t>Azure Import/Export Service</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Box</a:t>
            </a:r>
          </a:p>
          <a:p>
            <a:pPr marL="342900" indent="-342900">
              <a:lnSpc>
                <a:spcPct val="90000"/>
              </a:lnSpc>
              <a:spcAft>
                <a:spcPts val="600"/>
              </a:spcAft>
              <a:buFont typeface="Arial" panose="020B0604020202020204" pitchFamily="34" charset="0"/>
              <a:buChar char="•"/>
            </a:pPr>
            <a:r>
              <a:rPr lang="en-US" sz="2400" dirty="0">
                <a:solidFill>
                  <a:srgbClr val="0070C0"/>
                </a:solidFill>
              </a:rPr>
              <a:t>CLI, Tools, SDKs, APIs</a:t>
            </a:r>
          </a:p>
        </p:txBody>
      </p:sp>
    </p:spTree>
    <p:extLst>
      <p:ext uri="{BB962C8B-B14F-4D97-AF65-F5344CB8AC3E}">
        <p14:creationId xmlns:p14="http://schemas.microsoft.com/office/powerpoint/2010/main" val="1611898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2C6C11B-442C-46DA-B321-13A6148F1C9F}"/>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2" name="Title 1">
            <a:extLst>
              <a:ext uri="{FF2B5EF4-FFF2-40B4-BE49-F238E27FC236}">
                <a16:creationId xmlns:a16="http://schemas.microsoft.com/office/drawing/2014/main" id="{3DCD9C7E-B83F-41F0-92CC-35E176A3222A}"/>
              </a:ext>
            </a:extLst>
          </p:cNvPr>
          <p:cNvSpPr>
            <a:spLocks noGrp="1"/>
          </p:cNvSpPr>
          <p:nvPr>
            <p:ph type="title"/>
          </p:nvPr>
        </p:nvSpPr>
        <p:spPr/>
        <p:txBody>
          <a:bodyPr/>
          <a:lstStyle/>
          <a:p>
            <a:r>
              <a:rPr lang="en-US" dirty="0"/>
              <a:t>Connectivity - Network data transfer</a:t>
            </a:r>
          </a:p>
        </p:txBody>
      </p:sp>
      <p:graphicFrame>
        <p:nvGraphicFramePr>
          <p:cNvPr id="11" name="Table 10">
            <a:extLst>
              <a:ext uri="{FF2B5EF4-FFF2-40B4-BE49-F238E27FC236}">
                <a16:creationId xmlns:a16="http://schemas.microsoft.com/office/drawing/2014/main" id="{23CEAD89-3635-4DE5-957E-92B107FBC224}"/>
              </a:ext>
            </a:extLst>
          </p:cNvPr>
          <p:cNvGraphicFramePr>
            <a:graphicFrameLocks noGrp="1"/>
          </p:cNvGraphicFramePr>
          <p:nvPr>
            <p:extLst/>
          </p:nvPr>
        </p:nvGraphicFramePr>
        <p:xfrm>
          <a:off x="457200" y="1773973"/>
          <a:ext cx="11018848" cy="2072640"/>
        </p:xfrm>
        <a:graphic>
          <a:graphicData uri="http://schemas.openxmlformats.org/drawingml/2006/table">
            <a:tbl>
              <a:tblPr firstRow="1" bandRow="1">
                <a:tableStyleId>{5C22544A-7EE6-4342-B048-85BDC9FD1C3A}</a:tableStyleId>
              </a:tblPr>
              <a:tblGrid>
                <a:gridCol w="1766848">
                  <a:extLst>
                    <a:ext uri="{9D8B030D-6E8A-4147-A177-3AD203B41FA5}">
                      <a16:colId xmlns:a16="http://schemas.microsoft.com/office/drawing/2014/main" val="3085090280"/>
                    </a:ext>
                  </a:extLst>
                </a:gridCol>
                <a:gridCol w="3492000">
                  <a:extLst>
                    <a:ext uri="{9D8B030D-6E8A-4147-A177-3AD203B41FA5}">
                      <a16:colId xmlns:a16="http://schemas.microsoft.com/office/drawing/2014/main" val="3474397759"/>
                    </a:ext>
                  </a:extLst>
                </a:gridCol>
                <a:gridCol w="2880000">
                  <a:extLst>
                    <a:ext uri="{9D8B030D-6E8A-4147-A177-3AD203B41FA5}">
                      <a16:colId xmlns:a16="http://schemas.microsoft.com/office/drawing/2014/main" val="3841136276"/>
                    </a:ext>
                  </a:extLst>
                </a:gridCol>
                <a:gridCol w="2880000">
                  <a:extLst>
                    <a:ext uri="{9D8B030D-6E8A-4147-A177-3AD203B41FA5}">
                      <a16:colId xmlns:a16="http://schemas.microsoft.com/office/drawing/2014/main" val="3338578390"/>
                    </a:ext>
                  </a:extLst>
                </a:gridCol>
              </a:tblGrid>
              <a:tr h="304800">
                <a:tc>
                  <a:txBody>
                    <a:bodyPr/>
                    <a:lstStyle/>
                    <a:p>
                      <a:pPr algn="l"/>
                      <a:r>
                        <a:rPr lang="en-US" sz="1400" dirty="0">
                          <a:solidFill>
                            <a:schemeClr val="tx1"/>
                          </a:solidFill>
                          <a:latin typeface="+mj-lt"/>
                        </a:rPr>
                        <a:t>Requirement</a:t>
                      </a:r>
                    </a:p>
                  </a:txBody>
                  <a:tcPr marL="137160" marR="137160" marT="137160" marB="137160" anchor="ctr">
                    <a:solidFill>
                      <a:schemeClr val="bg2"/>
                    </a:solidFill>
                  </a:tcPr>
                </a:tc>
                <a:tc>
                  <a:txBody>
                    <a:bodyPr/>
                    <a:lstStyle/>
                    <a:p>
                      <a:pPr algn="l"/>
                      <a:r>
                        <a:rPr lang="en-US" sz="1600" b="0" dirty="0">
                          <a:latin typeface="+mj-lt"/>
                        </a:rPr>
                        <a:t>Dedicated low latency (5 to 10 ms)</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Secure transfer</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Reliability</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Public internet</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VPN</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ExpressRoute</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r>
                        <a:rPr lang="en-US" sz="1200" dirty="0">
                          <a:solidFill>
                            <a:schemeClr val="tx1"/>
                          </a:solidFill>
                          <a:latin typeface="+mn-lt"/>
                        </a:rPr>
                        <a:t>X</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Best</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Tree>
    <p:custDataLst>
      <p:tags r:id="rId1"/>
    </p:custDataLst>
    <p:extLst>
      <p:ext uri="{BB962C8B-B14F-4D97-AF65-F5344CB8AC3E}">
        <p14:creationId xmlns:p14="http://schemas.microsoft.com/office/powerpoint/2010/main" val="30985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D62E0E6-4E56-4F5B-ADF0-D9926EB1E449}"/>
              </a:ext>
            </a:extLst>
          </p:cNvPr>
          <p:cNvGraphicFramePr>
            <a:graphicFrameLocks noGrp="1"/>
          </p:cNvGraphicFramePr>
          <p:nvPr>
            <p:extLst/>
          </p:nvPr>
        </p:nvGraphicFramePr>
        <p:xfrm>
          <a:off x="457200" y="1773973"/>
          <a:ext cx="11366499" cy="3339002"/>
        </p:xfrm>
        <a:graphic>
          <a:graphicData uri="http://schemas.openxmlformats.org/drawingml/2006/table">
            <a:tbl>
              <a:tblPr firstRow="1" bandCol="1">
                <a:tableStyleId>{5C22544A-7EE6-4342-B048-85BDC9FD1C3A}</a:tableStyleId>
              </a:tblPr>
              <a:tblGrid>
                <a:gridCol w="2762133">
                  <a:extLst>
                    <a:ext uri="{9D8B030D-6E8A-4147-A177-3AD203B41FA5}">
                      <a16:colId xmlns:a16="http://schemas.microsoft.com/office/drawing/2014/main" val="2605117768"/>
                    </a:ext>
                  </a:extLst>
                </a:gridCol>
                <a:gridCol w="1112284">
                  <a:extLst>
                    <a:ext uri="{9D8B030D-6E8A-4147-A177-3AD203B41FA5}">
                      <a16:colId xmlns:a16="http://schemas.microsoft.com/office/drawing/2014/main" val="1687366084"/>
                    </a:ext>
                  </a:extLst>
                </a:gridCol>
                <a:gridCol w="910809">
                  <a:extLst>
                    <a:ext uri="{9D8B030D-6E8A-4147-A177-3AD203B41FA5}">
                      <a16:colId xmlns:a16="http://schemas.microsoft.com/office/drawing/2014/main" val="827483219"/>
                    </a:ext>
                  </a:extLst>
                </a:gridCol>
                <a:gridCol w="1103192">
                  <a:extLst>
                    <a:ext uri="{9D8B030D-6E8A-4147-A177-3AD203B41FA5}">
                      <a16:colId xmlns:a16="http://schemas.microsoft.com/office/drawing/2014/main" val="3845148712"/>
                    </a:ext>
                  </a:extLst>
                </a:gridCol>
                <a:gridCol w="966721">
                  <a:extLst>
                    <a:ext uri="{9D8B030D-6E8A-4147-A177-3AD203B41FA5}">
                      <a16:colId xmlns:a16="http://schemas.microsoft.com/office/drawing/2014/main" val="1317945503"/>
                    </a:ext>
                  </a:extLst>
                </a:gridCol>
                <a:gridCol w="1047280">
                  <a:extLst>
                    <a:ext uri="{9D8B030D-6E8A-4147-A177-3AD203B41FA5}">
                      <a16:colId xmlns:a16="http://schemas.microsoft.com/office/drawing/2014/main" val="2735727015"/>
                    </a:ext>
                  </a:extLst>
                </a:gridCol>
                <a:gridCol w="1047280">
                  <a:extLst>
                    <a:ext uri="{9D8B030D-6E8A-4147-A177-3AD203B41FA5}">
                      <a16:colId xmlns:a16="http://schemas.microsoft.com/office/drawing/2014/main" val="2371751211"/>
                    </a:ext>
                  </a:extLst>
                </a:gridCol>
                <a:gridCol w="1127840">
                  <a:extLst>
                    <a:ext uri="{9D8B030D-6E8A-4147-A177-3AD203B41FA5}">
                      <a16:colId xmlns:a16="http://schemas.microsoft.com/office/drawing/2014/main" val="1324062276"/>
                    </a:ext>
                  </a:extLst>
                </a:gridCol>
                <a:gridCol w="1288960">
                  <a:extLst>
                    <a:ext uri="{9D8B030D-6E8A-4147-A177-3AD203B41FA5}">
                      <a16:colId xmlns:a16="http://schemas.microsoft.com/office/drawing/2014/main" val="3530290545"/>
                    </a:ext>
                  </a:extLst>
                </a:gridCol>
              </a:tblGrid>
              <a:tr h="518400">
                <a:tc>
                  <a:txBody>
                    <a:bodyPr/>
                    <a:lstStyle/>
                    <a:p>
                      <a:endParaRPr lang="en-US" sz="1100" dirty="0"/>
                    </a:p>
                  </a:txBody>
                  <a:tcPr anchor="ctr">
                    <a:solidFill>
                      <a:schemeClr val="bg2"/>
                    </a:solidFill>
                  </a:tcPr>
                </a:tc>
                <a:tc>
                  <a:txBody>
                    <a:bodyPr/>
                    <a:lstStyle/>
                    <a:p>
                      <a:pPr algn="l"/>
                      <a:r>
                        <a:rPr lang="en-US" sz="1100" b="0" dirty="0">
                          <a:effectLst/>
                          <a:latin typeface="+mj-lt"/>
                        </a:rPr>
                        <a:t>Azure CLI</a:t>
                      </a:r>
                    </a:p>
                  </a:txBody>
                  <a:tcPr anchor="ctr">
                    <a:solidFill>
                      <a:schemeClr val="tx1"/>
                    </a:solidFill>
                  </a:tcPr>
                </a:tc>
                <a:tc>
                  <a:txBody>
                    <a:bodyPr/>
                    <a:lstStyle/>
                    <a:p>
                      <a:pPr algn="l"/>
                      <a:r>
                        <a:rPr lang="en-US" sz="1100" b="0" dirty="0">
                          <a:effectLst/>
                          <a:latin typeface="+mj-lt"/>
                        </a:rPr>
                        <a:t>AzCopy</a:t>
                      </a:r>
                    </a:p>
                  </a:txBody>
                  <a:tcPr anchor="ctr">
                    <a:solidFill>
                      <a:schemeClr val="tx1"/>
                    </a:solidFill>
                  </a:tcPr>
                </a:tc>
                <a:tc>
                  <a:txBody>
                    <a:bodyPr/>
                    <a:lstStyle/>
                    <a:p>
                      <a:pPr algn="l"/>
                      <a:r>
                        <a:rPr lang="en-US" sz="1100" b="0" dirty="0">
                          <a:effectLst/>
                          <a:latin typeface="+mj-lt"/>
                        </a:rPr>
                        <a:t>PowerShell</a:t>
                      </a:r>
                    </a:p>
                  </a:txBody>
                  <a:tcPr anchor="ctr">
                    <a:solidFill>
                      <a:schemeClr val="tx1"/>
                    </a:solidFill>
                  </a:tcPr>
                </a:tc>
                <a:tc>
                  <a:txBody>
                    <a:bodyPr/>
                    <a:lstStyle/>
                    <a:p>
                      <a:pPr algn="l"/>
                      <a:r>
                        <a:rPr lang="en-US" sz="1100" b="0" dirty="0">
                          <a:effectLst/>
                          <a:latin typeface="+mj-lt"/>
                        </a:rPr>
                        <a:t>AdlCopy</a:t>
                      </a:r>
                    </a:p>
                  </a:txBody>
                  <a:tcPr anchor="ctr">
                    <a:solidFill>
                      <a:schemeClr val="tx1"/>
                    </a:solidFill>
                  </a:tcPr>
                </a:tc>
                <a:tc>
                  <a:txBody>
                    <a:bodyPr/>
                    <a:lstStyle/>
                    <a:p>
                      <a:pPr algn="l"/>
                      <a:r>
                        <a:rPr lang="en-US" sz="1100" b="0" dirty="0">
                          <a:effectLst/>
                          <a:latin typeface="+mj-lt"/>
                        </a:rPr>
                        <a:t>Distcp</a:t>
                      </a:r>
                    </a:p>
                  </a:txBody>
                  <a:tcPr anchor="ctr">
                    <a:solidFill>
                      <a:schemeClr val="tx1"/>
                    </a:solidFill>
                  </a:tcPr>
                </a:tc>
                <a:tc>
                  <a:txBody>
                    <a:bodyPr/>
                    <a:lstStyle/>
                    <a:p>
                      <a:pPr algn="l"/>
                      <a:r>
                        <a:rPr lang="en-US" sz="1100" b="0" dirty="0">
                          <a:effectLst/>
                          <a:latin typeface="+mj-lt"/>
                        </a:rPr>
                        <a:t>Sqoop</a:t>
                      </a:r>
                    </a:p>
                  </a:txBody>
                  <a:tcPr anchor="ctr">
                    <a:solidFill>
                      <a:schemeClr val="tx1"/>
                    </a:solidFill>
                  </a:tcPr>
                </a:tc>
                <a:tc>
                  <a:txBody>
                    <a:bodyPr/>
                    <a:lstStyle/>
                    <a:p>
                      <a:pPr algn="l"/>
                      <a:r>
                        <a:rPr lang="en-US" sz="1100" b="0" dirty="0">
                          <a:effectLst/>
                          <a:latin typeface="+mj-lt"/>
                        </a:rPr>
                        <a:t>PolyBase</a:t>
                      </a:r>
                    </a:p>
                  </a:txBody>
                  <a:tcPr anchor="ctr">
                    <a:solidFill>
                      <a:schemeClr val="tx1"/>
                    </a:solidFill>
                  </a:tcPr>
                </a:tc>
                <a:tc>
                  <a:txBody>
                    <a:bodyPr/>
                    <a:lstStyle/>
                    <a:p>
                      <a:pPr algn="l"/>
                      <a:r>
                        <a:rPr lang="en-US" sz="1100" b="0" dirty="0">
                          <a:effectLst/>
                          <a:latin typeface="+mj-lt"/>
                        </a:rPr>
                        <a:t>Hadoop command line</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4017787135"/>
                  </a:ext>
                </a:extLst>
              </a:tr>
              <a:tr h="1128431">
                <a:tc>
                  <a:txBody>
                    <a:bodyPr/>
                    <a:lstStyle/>
                    <a:p>
                      <a:r>
                        <a:rPr lang="en-US" sz="1050" dirty="0">
                          <a:solidFill>
                            <a:schemeClr val="bg1"/>
                          </a:solidFill>
                          <a:effectLst/>
                          <a:latin typeface="+mj-lt"/>
                        </a:rPr>
                        <a:t>Compatible platforms</a:t>
                      </a:r>
                    </a:p>
                  </a:txBody>
                  <a:tcPr anchor="ctr">
                    <a:solidFill>
                      <a:schemeClr val="tx2"/>
                    </a:solidFill>
                  </a:tcPr>
                </a:tc>
                <a:tc>
                  <a:txBody>
                    <a:bodyPr/>
                    <a:lstStyle/>
                    <a:p>
                      <a:r>
                        <a:rPr lang="en-US" sz="1050" dirty="0">
                          <a:effectLst/>
                        </a:rPr>
                        <a:t>Linux, OS X, Windows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OS 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 with SQL Server instance, Azure 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15932846"/>
                  </a:ext>
                </a:extLst>
              </a:tr>
              <a:tr h="342961">
                <a:tc>
                  <a:txBody>
                    <a:bodyPr/>
                    <a:lstStyle/>
                    <a:p>
                      <a:r>
                        <a:rPr lang="en-US" sz="1050" dirty="0">
                          <a:solidFill>
                            <a:schemeClr val="bg1"/>
                          </a:solidFill>
                          <a:effectLst/>
                          <a:latin typeface="+mj-lt"/>
                        </a:rPr>
                        <a:t>Copy to and from relational database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223571498"/>
                  </a:ext>
                </a:extLst>
              </a:tr>
              <a:tr h="269842">
                <a:tc>
                  <a:txBody>
                    <a:bodyPr/>
                    <a:lstStyle/>
                    <a:p>
                      <a:r>
                        <a:rPr lang="en-US" sz="1050" dirty="0">
                          <a:solidFill>
                            <a:schemeClr val="bg1"/>
                          </a:solidFill>
                          <a:effectLst/>
                          <a:latin typeface="+mj-lt"/>
                        </a:rPr>
                        <a:t>Copy to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99501914"/>
                  </a:ext>
                </a:extLst>
              </a:tr>
              <a:tr h="269842">
                <a:tc>
                  <a:txBody>
                    <a:bodyPr/>
                    <a:lstStyle/>
                    <a:p>
                      <a:r>
                        <a:rPr lang="en-US" sz="1050" dirty="0">
                          <a:solidFill>
                            <a:schemeClr val="bg1"/>
                          </a:solidFill>
                          <a:effectLst/>
                          <a:latin typeface="+mj-lt"/>
                        </a:rPr>
                        <a:t>Copy from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94978179"/>
                  </a:ext>
                </a:extLst>
              </a:tr>
              <a:tr h="269842">
                <a:tc>
                  <a:txBody>
                    <a:bodyPr/>
                    <a:lstStyle/>
                    <a:p>
                      <a:r>
                        <a:rPr lang="en-US" sz="1050" dirty="0">
                          <a:solidFill>
                            <a:schemeClr val="bg1"/>
                          </a:solidFill>
                          <a:effectLst/>
                          <a:latin typeface="+mj-lt"/>
                        </a:rPr>
                        <a:t>Copy to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96235599"/>
                  </a:ext>
                </a:extLst>
              </a:tr>
              <a:tr h="269842">
                <a:tc>
                  <a:txBody>
                    <a:bodyPr/>
                    <a:lstStyle/>
                    <a:p>
                      <a:r>
                        <a:rPr lang="en-US" sz="1050" dirty="0">
                          <a:solidFill>
                            <a:schemeClr val="bg1"/>
                          </a:solidFill>
                          <a:effectLst/>
                          <a:latin typeface="+mj-lt"/>
                        </a:rPr>
                        <a:t>Copy from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206701"/>
                  </a:ext>
                </a:extLst>
              </a:tr>
              <a:tr h="269842">
                <a:tc>
                  <a:txBody>
                    <a:bodyPr/>
                    <a:lstStyle/>
                    <a:p>
                      <a:r>
                        <a:rPr lang="en-US" sz="1050" dirty="0">
                          <a:solidFill>
                            <a:schemeClr val="bg1"/>
                          </a:solidFill>
                          <a:effectLst/>
                          <a:latin typeface="+mj-lt"/>
                        </a:rPr>
                        <a:t>Optimized for Big Data</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16765024"/>
                  </a:ext>
                </a:extLst>
              </a:tr>
            </a:tbl>
          </a:graphicData>
        </a:graphic>
      </p:graphicFrame>
      <p:sp>
        <p:nvSpPr>
          <p:cNvPr id="5" name="Rectangle 4">
            <a:extLst>
              <a:ext uri="{FF2B5EF4-FFF2-40B4-BE49-F238E27FC236}">
                <a16:creationId xmlns:a16="http://schemas.microsoft.com/office/drawing/2014/main" id="{F2747566-FFD3-4223-9800-5607D86BF40A}"/>
              </a:ext>
            </a:extLst>
          </p:cNvPr>
          <p:cNvSpPr/>
          <p:nvPr/>
        </p:nvSpPr>
        <p:spPr>
          <a:xfrm>
            <a:off x="-19692" y="5810925"/>
            <a:ext cx="11843391" cy="507831"/>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Can be run from a command line or shell session invoked from Linux, OS X, or Windows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AdlCopy is optimized for transferring Big Data when used with a Azure Data Lake Analytics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PolyBase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4"/>
              </a:rPr>
              <a:t>performance can be increased</a:t>
            </a:r>
            <a:r>
              <a:rPr kumimoji="0" lang="en-US" sz="900" b="0" i="0" u="none" strike="noStrike" kern="1200" cap="none" spc="0" normalizeH="0" baseline="0" noProof="0" dirty="0">
                <a:ln>
                  <a:noFill/>
                </a:ln>
                <a:solidFill>
                  <a:srgbClr val="24292E"/>
                </a:solidFill>
                <a:effectLst/>
                <a:uLnTx/>
                <a:uFillTx/>
                <a:latin typeface="Segoe UI"/>
                <a:ea typeface="+mn-ea"/>
                <a:cs typeface="+mn-cs"/>
              </a:rPr>
              <a:t> by pushing computation to Hadoop and using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5"/>
              </a:rPr>
              <a:t>PolyBase scale-out groups</a:t>
            </a:r>
            <a:r>
              <a:rPr kumimoji="0" lang="en-US" sz="900" b="0" i="0" u="none" strike="noStrike" kern="1200" cap="none" spc="0" normalizeH="0" baseline="0" noProof="0" dirty="0">
                <a:ln>
                  <a:noFill/>
                </a:ln>
                <a:solidFill>
                  <a:srgbClr val="24292E"/>
                </a:solidFill>
                <a:effectLst/>
                <a:uLnTx/>
                <a:uFillTx/>
                <a:latin typeface="Segoe UI"/>
                <a:ea typeface="+mn-ea"/>
                <a:cs typeface="+mn-cs"/>
              </a:rPr>
              <a:t> to enable parallel data transfer between SQL Server instances and Hadoop nodes</a:t>
            </a:r>
          </a:p>
        </p:txBody>
      </p:sp>
      <p:sp>
        <p:nvSpPr>
          <p:cNvPr id="10" name="Text Placeholder 9">
            <a:extLst>
              <a:ext uri="{FF2B5EF4-FFF2-40B4-BE49-F238E27FC236}">
                <a16:creationId xmlns:a16="http://schemas.microsoft.com/office/drawing/2014/main" id="{970AE689-A655-4C69-9AE4-FBEF74532897}"/>
              </a:ext>
            </a:extLst>
          </p:cNvPr>
          <p:cNvSpPr>
            <a:spLocks noGrp="1"/>
          </p:cNvSpPr>
          <p:nvPr>
            <p:ph type="body" sz="quarter" idx="10"/>
          </p:nvPr>
        </p:nvSpPr>
        <p:spPr/>
        <p:txBody>
          <a:bodyPr/>
          <a:lstStyle/>
          <a:p>
            <a:pPr marL="0" indent="0">
              <a:buNone/>
            </a:pPr>
            <a:r>
              <a:rPr lang="en-US" dirty="0"/>
              <a:t>A side-by-side comparison of the capabilities and features</a:t>
            </a:r>
          </a:p>
          <a:p>
            <a:pPr marL="0" indent="0">
              <a:buNone/>
            </a:pPr>
            <a:endParaRPr lang="en-US" dirty="0"/>
          </a:p>
        </p:txBody>
      </p:sp>
      <p:sp>
        <p:nvSpPr>
          <p:cNvPr id="7" name="Title 1">
            <a:extLst>
              <a:ext uri="{FF2B5EF4-FFF2-40B4-BE49-F238E27FC236}">
                <a16:creationId xmlns:a16="http://schemas.microsoft.com/office/drawing/2014/main" id="{13BEBEBE-35D3-481D-AAC3-7E67721C6926}"/>
              </a:ext>
            </a:extLst>
          </p:cNvPr>
          <p:cNvSpPr>
            <a:spLocks noGrp="1"/>
          </p:cNvSpPr>
          <p:nvPr>
            <p:ph type="title"/>
          </p:nvPr>
        </p:nvSpPr>
        <p:spPr/>
        <p:txBody>
          <a:bodyPr/>
          <a:lstStyle/>
          <a:p>
            <a:r>
              <a:rPr lang="en-US" dirty="0"/>
              <a:t>Command line tools and APIs to copy and manage data</a:t>
            </a:r>
          </a:p>
        </p:txBody>
      </p:sp>
      <p:sp>
        <p:nvSpPr>
          <p:cNvPr id="8" name="Text Placeholder 2">
            <a:extLst>
              <a:ext uri="{FF2B5EF4-FFF2-40B4-BE49-F238E27FC236}">
                <a16:creationId xmlns:a16="http://schemas.microsoft.com/office/drawing/2014/main" id="{C9C05B11-EA18-4A74-A0ED-8E1003D3B10E}"/>
              </a:ext>
            </a:extLst>
          </p:cNvPr>
          <p:cNvSpPr txBox="1">
            <a:spLocks/>
          </p:cNvSpPr>
          <p:nvPr/>
        </p:nvSpPr>
        <p:spPr>
          <a:xfrm>
            <a:off x="268843" y="963482"/>
            <a:ext cx="11655078" cy="461665"/>
          </a:xfrm>
          <a:prstGeom prst="rect">
            <a:avLst/>
          </a:prstGeom>
        </p:spPr>
        <p:txBody>
          <a:bodyPr anchor="ct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78D7"/>
              </a:solidFill>
              <a:effectLst/>
              <a:uLnTx/>
              <a:uFillTx/>
              <a:latin typeface="Segoe UI Semilight"/>
              <a:ea typeface="+mn-ea"/>
              <a:cs typeface="Segoe UI Semilight" panose="020B0402040204020203" pitchFamily="34" charset="0"/>
            </a:endParaRPr>
          </a:p>
        </p:txBody>
      </p:sp>
    </p:spTree>
    <p:custDataLst>
      <p:tags r:id="rId1"/>
    </p:custDataLst>
    <p:extLst>
      <p:ext uri="{BB962C8B-B14F-4D97-AF65-F5344CB8AC3E}">
        <p14:creationId xmlns:p14="http://schemas.microsoft.com/office/powerpoint/2010/main" val="967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907322" cy="6295291"/>
          </a:xfrm>
        </p:spPr>
        <p:txBody>
          <a:bodyPr anchor="ctr"/>
          <a:lstStyle/>
          <a:p>
            <a:r>
              <a:rPr lang="en-US" sz="3600" dirty="0"/>
              <a:t>About Today</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857625" y="316524"/>
            <a:ext cx="7877176" cy="6295290"/>
          </a:xfrm>
        </p:spPr>
        <p:txBody>
          <a:bodyPr anchor="ctr"/>
          <a:lstStyle/>
          <a:p>
            <a:pPr marL="457200" indent="-457200">
              <a:buClr>
                <a:schemeClr val="tx1"/>
              </a:buClr>
              <a:buFont typeface="Arial" panose="020B0604020202020204" pitchFamily="34" charset="0"/>
              <a:buChar char="•"/>
            </a:pPr>
            <a:r>
              <a:rPr lang="en-US" dirty="0"/>
              <a:t>You:</a:t>
            </a:r>
          </a:p>
          <a:p>
            <a:pPr marL="746125" lvl="2" indent="-457200">
              <a:buClr>
                <a:schemeClr val="tx1"/>
              </a:buClr>
              <a:buFont typeface="Arial" panose="020B0604020202020204" pitchFamily="34" charset="0"/>
              <a:buChar char="•"/>
            </a:pPr>
            <a:r>
              <a:rPr lang="en-US" dirty="0"/>
              <a:t>Are Technical; data, dev, architect, …</a:t>
            </a:r>
          </a:p>
          <a:p>
            <a:pPr marL="746125" lvl="2" indent="-457200">
              <a:buClr>
                <a:schemeClr val="tx1"/>
              </a:buClr>
              <a:buFont typeface="Arial" panose="020B0604020202020204" pitchFamily="34" charset="0"/>
              <a:buChar char="•"/>
            </a:pPr>
            <a:r>
              <a:rPr lang="en-US" dirty="0"/>
              <a:t>Do NOT need to be an Azure expert</a:t>
            </a:r>
          </a:p>
          <a:p>
            <a:pPr marL="746125" lvl="2" indent="-457200">
              <a:buClr>
                <a:schemeClr val="tx1"/>
              </a:buClr>
              <a:buFont typeface="Arial" panose="020B0604020202020204" pitchFamily="34" charset="0"/>
              <a:buChar char="•"/>
            </a:pPr>
            <a:r>
              <a:rPr lang="en-US" dirty="0"/>
              <a:t>Are looking for a broad overview and guided hands-on work with help from proctors (if needed)</a:t>
            </a:r>
          </a:p>
          <a:p>
            <a:pPr marL="457200" indent="-457200">
              <a:buClr>
                <a:schemeClr val="tx1"/>
              </a:buClr>
              <a:buFont typeface="Arial" panose="020B0604020202020204" pitchFamily="34" charset="0"/>
              <a:buChar char="•"/>
            </a:pPr>
            <a:r>
              <a:rPr lang="en-US" dirty="0"/>
              <a:t>Pre-Requisites: </a:t>
            </a:r>
            <a:r>
              <a:rPr lang="en-US" dirty="0">
                <a:solidFill>
                  <a:srgbClr val="00B050"/>
                </a:solidFill>
              </a:rPr>
              <a:t>None</a:t>
            </a:r>
          </a:p>
          <a:p>
            <a:pPr marL="746125" lvl="2" indent="-457200">
              <a:buClr>
                <a:schemeClr val="tx1"/>
              </a:buClr>
              <a:buFont typeface="Arial" panose="020B0604020202020204" pitchFamily="34" charset="0"/>
              <a:buChar char="•"/>
            </a:pPr>
            <a:r>
              <a:rPr lang="en-US" dirty="0"/>
              <a:t>We will provide you with Azure resources (or use your own)</a:t>
            </a:r>
          </a:p>
          <a:p>
            <a:pPr marL="746125" lvl="2" indent="-457200">
              <a:buClr>
                <a:schemeClr val="tx1"/>
              </a:buClr>
              <a:buFont typeface="Arial" panose="020B0604020202020204" pitchFamily="34" charset="0"/>
              <a:buChar char="•"/>
            </a:pPr>
            <a:r>
              <a:rPr lang="en-US" dirty="0"/>
              <a:t>There is nothing to install on your laptop if you use the provided Azure resources</a:t>
            </a:r>
          </a:p>
          <a:p>
            <a:pPr marL="457200" indent="-457200">
              <a:buClr>
                <a:schemeClr val="tx1"/>
              </a:buClr>
              <a:buFont typeface="Arial" panose="020B0604020202020204" pitchFamily="34" charset="0"/>
              <a:buChar char="•"/>
            </a:pPr>
            <a:r>
              <a:rPr lang="en-US" dirty="0"/>
              <a:t>~25% Presentation / ~75% Hands-On Labs</a:t>
            </a:r>
          </a:p>
          <a:p>
            <a:pPr marL="457200" indent="-457200">
              <a:buClr>
                <a:schemeClr val="tx1"/>
              </a:buClr>
              <a:buFont typeface="Arial" panose="020B0604020202020204" pitchFamily="34" charset="0"/>
              <a:buChar char="•"/>
            </a:pPr>
            <a:r>
              <a:rPr lang="en-US" dirty="0"/>
              <a:t>Lab docs = very detailed guidance</a:t>
            </a:r>
          </a:p>
          <a:p>
            <a:pPr marL="457200" indent="-457200">
              <a:buClr>
                <a:schemeClr val="tx1"/>
              </a:buClr>
              <a:buFont typeface="Arial" panose="020B0604020202020204" pitchFamily="34" charset="0"/>
              <a:buChar char="•"/>
            </a:pPr>
            <a:r>
              <a:rPr lang="en-US" dirty="0"/>
              <a:t>Our goal is for you to finish all the labs!</a:t>
            </a:r>
          </a:p>
        </p:txBody>
      </p:sp>
    </p:spTree>
    <p:extLst>
      <p:ext uri="{BB962C8B-B14F-4D97-AF65-F5344CB8AC3E}">
        <p14:creationId xmlns:p14="http://schemas.microsoft.com/office/powerpoint/2010/main" val="135422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08FFB3-5A8F-4E09-BBE3-EF38E7AE371D}"/>
              </a:ext>
            </a:extLst>
          </p:cNvPr>
          <p:cNvGraphicFramePr>
            <a:graphicFrameLocks noGrp="1"/>
          </p:cNvGraphicFramePr>
          <p:nvPr>
            <p:extLst/>
          </p:nvPr>
        </p:nvGraphicFramePr>
        <p:xfrm>
          <a:off x="426422" y="1551231"/>
          <a:ext cx="11336040" cy="4389440"/>
        </p:xfrm>
        <a:graphic>
          <a:graphicData uri="http://schemas.openxmlformats.org/drawingml/2006/table">
            <a:tbl>
              <a:tblPr firstRow="1" bandRow="1">
                <a:tableStyleId>{5C22544A-7EE6-4342-B048-85BDC9FD1C3A}</a:tableStyleId>
              </a:tblPr>
              <a:tblGrid>
                <a:gridCol w="2834010">
                  <a:extLst>
                    <a:ext uri="{9D8B030D-6E8A-4147-A177-3AD203B41FA5}">
                      <a16:colId xmlns:a16="http://schemas.microsoft.com/office/drawing/2014/main" val="1923759784"/>
                    </a:ext>
                  </a:extLst>
                </a:gridCol>
                <a:gridCol w="2834010">
                  <a:extLst>
                    <a:ext uri="{9D8B030D-6E8A-4147-A177-3AD203B41FA5}">
                      <a16:colId xmlns:a16="http://schemas.microsoft.com/office/drawing/2014/main" val="2316363654"/>
                    </a:ext>
                  </a:extLst>
                </a:gridCol>
                <a:gridCol w="2834010">
                  <a:extLst>
                    <a:ext uri="{9D8B030D-6E8A-4147-A177-3AD203B41FA5}">
                      <a16:colId xmlns:a16="http://schemas.microsoft.com/office/drawing/2014/main" val="2846684469"/>
                    </a:ext>
                  </a:extLst>
                </a:gridCol>
                <a:gridCol w="2834010">
                  <a:extLst>
                    <a:ext uri="{9D8B030D-6E8A-4147-A177-3AD203B41FA5}">
                      <a16:colId xmlns:a16="http://schemas.microsoft.com/office/drawing/2014/main" val="3479355519"/>
                    </a:ext>
                  </a:extLst>
                </a:gridCol>
              </a:tblGrid>
              <a:tr h="438944">
                <a:tc>
                  <a:txBody>
                    <a:bodyPr/>
                    <a:lstStyle/>
                    <a:p>
                      <a:pPr marL="0" algn="ctr" defTabSz="932742" rtl="0" eaLnBrk="1" latinLnBrk="0" hangingPunct="1"/>
                      <a:endParaRPr lang="en-US" sz="1400" b="1" kern="1200" dirty="0">
                        <a:solidFill>
                          <a:schemeClr val="tx1"/>
                        </a:solidFill>
                        <a:latin typeface="+mn-lt"/>
                        <a:ea typeface="+mn-ea"/>
                        <a:cs typeface="+mn-cs"/>
                      </a:endParaRPr>
                    </a:p>
                  </a:txBody>
                  <a:tcPr anchor="ctr">
                    <a:solidFill>
                      <a:schemeClr val="bg2"/>
                    </a:solidFill>
                  </a:tcPr>
                </a:tc>
                <a:tc>
                  <a:txBody>
                    <a:bodyPr/>
                    <a:lstStyle/>
                    <a:p>
                      <a:pPr marL="0" algn="l" defTabSz="932742" rtl="0" eaLnBrk="1" latinLnBrk="0" hangingPunct="1"/>
                      <a:r>
                        <a:rPr lang="en-US" sz="1400" b="0" kern="1200" dirty="0">
                          <a:latin typeface="+mj-lt"/>
                        </a:rPr>
                        <a:t>Azure Storage Explorer</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Portal*</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Data Factory</a:t>
                      </a:r>
                      <a:endParaRPr lang="en-US" sz="1400" b="0" kern="1200" dirty="0">
                        <a:solidFill>
                          <a:schemeClr val="lt1"/>
                        </a:solidFill>
                        <a:latin typeface="+mj-lt"/>
                        <a:ea typeface="+mn-ea"/>
                        <a:cs typeface="+mn-cs"/>
                      </a:endParaRP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615270012"/>
                  </a:ext>
                </a:extLst>
              </a:tr>
              <a:tr h="438944">
                <a:tc>
                  <a:txBody>
                    <a:bodyPr/>
                    <a:lstStyle/>
                    <a:p>
                      <a:pPr marL="0" algn="l" defTabSz="932742" rtl="0" eaLnBrk="1" latinLnBrk="0" hangingPunct="1"/>
                      <a:r>
                        <a:rPr lang="en-US" sz="1200" kern="1200" dirty="0">
                          <a:solidFill>
                            <a:schemeClr val="bg1"/>
                          </a:solidFill>
                          <a:latin typeface="+mj-lt"/>
                        </a:rPr>
                        <a:t>Copy to and from relational database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16467444"/>
                  </a:ext>
                </a:extLst>
              </a:tr>
              <a:tr h="438944">
                <a:tc>
                  <a:txBody>
                    <a:bodyPr/>
                    <a:lstStyle/>
                    <a:p>
                      <a:pPr marL="0" algn="l" defTabSz="932742" rtl="0" eaLnBrk="1" latinLnBrk="0" hangingPunct="1"/>
                      <a:r>
                        <a:rPr lang="en-US" sz="1200" kern="1200" dirty="0">
                          <a:solidFill>
                            <a:schemeClr val="bg1"/>
                          </a:solidFill>
                          <a:latin typeface="+mj-lt"/>
                        </a:rPr>
                        <a:t>Copy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608712899"/>
                  </a:ext>
                </a:extLst>
              </a:tr>
              <a:tr h="438944">
                <a:tc>
                  <a:txBody>
                    <a:bodyPr/>
                    <a:lstStyle/>
                    <a:p>
                      <a:pPr marL="0" algn="l" defTabSz="932742" rtl="0" eaLnBrk="1" latinLnBrk="0" hangingPunct="1"/>
                      <a:r>
                        <a:rPr lang="en-US" sz="1200" kern="1200" dirty="0">
                          <a:solidFill>
                            <a:schemeClr val="bg1"/>
                          </a:solidFill>
                          <a:latin typeface="+mj-lt"/>
                        </a:rPr>
                        <a:t>Copy from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10826211"/>
                  </a:ext>
                </a:extLst>
              </a:tr>
              <a:tr h="438944">
                <a:tc>
                  <a:txBody>
                    <a:bodyPr/>
                    <a:lstStyle/>
                    <a:p>
                      <a:pPr marL="0" algn="l" defTabSz="932742" rtl="0" eaLnBrk="1" latinLnBrk="0" hangingPunct="1"/>
                      <a:r>
                        <a:rPr lang="en-US" sz="1200" kern="1200" dirty="0">
                          <a:solidFill>
                            <a:schemeClr val="bg1"/>
                          </a:solidFill>
                          <a:latin typeface="+mj-lt"/>
                        </a:rPr>
                        <a:t>Copy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51546966"/>
                  </a:ext>
                </a:extLst>
              </a:tr>
              <a:tr h="438944">
                <a:tc>
                  <a:txBody>
                    <a:bodyPr/>
                    <a:lstStyle/>
                    <a:p>
                      <a:pPr marL="0" algn="l" defTabSz="932742" rtl="0" eaLnBrk="1" latinLnBrk="0" hangingPunct="1"/>
                      <a:r>
                        <a:rPr lang="en-US" sz="1200" kern="1200" dirty="0">
                          <a:solidFill>
                            <a:schemeClr val="bg1"/>
                          </a:solidFill>
                          <a:latin typeface="+mj-lt"/>
                        </a:rPr>
                        <a:t>Copy from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6472979"/>
                  </a:ext>
                </a:extLst>
              </a:tr>
              <a:tr h="438944">
                <a:tc>
                  <a:txBody>
                    <a:bodyPr/>
                    <a:lstStyle/>
                    <a:p>
                      <a:pPr marL="0" algn="l" defTabSz="932742" rtl="0" eaLnBrk="1" latinLnBrk="0" hangingPunct="1"/>
                      <a:r>
                        <a:rPr lang="en-US" sz="1200" kern="1200" dirty="0">
                          <a:solidFill>
                            <a:schemeClr val="bg1"/>
                          </a:solidFill>
                          <a:latin typeface="+mj-lt"/>
                        </a:rPr>
                        <a:t>Upload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79432561"/>
                  </a:ext>
                </a:extLst>
              </a:tr>
              <a:tr h="438944">
                <a:tc>
                  <a:txBody>
                    <a:bodyPr/>
                    <a:lstStyle/>
                    <a:p>
                      <a:pPr marL="0" algn="l" defTabSz="932742" rtl="0" eaLnBrk="1" latinLnBrk="0" hangingPunct="1"/>
                      <a:r>
                        <a:rPr lang="en-US" sz="1200" kern="1200" dirty="0">
                          <a:solidFill>
                            <a:schemeClr val="bg1"/>
                          </a:solidFill>
                          <a:latin typeface="+mj-lt"/>
                        </a:rPr>
                        <a:t>Upload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96315727"/>
                  </a:ext>
                </a:extLst>
              </a:tr>
              <a:tr h="438944">
                <a:tc>
                  <a:txBody>
                    <a:bodyPr/>
                    <a:lstStyle/>
                    <a:p>
                      <a:pPr marL="0" algn="l" defTabSz="932742" rtl="0" eaLnBrk="1" latinLnBrk="0" hangingPunct="1"/>
                      <a:r>
                        <a:rPr lang="en-US" sz="1200" kern="1200" dirty="0">
                          <a:solidFill>
                            <a:schemeClr val="bg1"/>
                          </a:solidFill>
                          <a:latin typeface="+mj-lt"/>
                        </a:rPr>
                        <a:t>Orchestrate data transfers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99983640"/>
                  </a:ext>
                </a:extLst>
              </a:tr>
              <a:tr h="438944">
                <a:tc>
                  <a:txBody>
                    <a:bodyPr/>
                    <a:lstStyle/>
                    <a:p>
                      <a:pPr marL="0" algn="l" defTabSz="932742" rtl="0" eaLnBrk="1" latinLnBrk="0" hangingPunct="1"/>
                      <a:r>
                        <a:rPr lang="en-US" sz="1200" kern="1200" dirty="0">
                          <a:solidFill>
                            <a:schemeClr val="bg1"/>
                          </a:solidFill>
                          <a:latin typeface="+mj-lt"/>
                        </a:rPr>
                        <a:t>Custom data transformations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028813454"/>
                  </a:ext>
                </a:extLst>
              </a:tr>
            </a:tbl>
          </a:graphicData>
        </a:graphic>
      </p:graphicFrame>
      <p:sp>
        <p:nvSpPr>
          <p:cNvPr id="13" name="Text Placeholder 12">
            <a:extLst>
              <a:ext uri="{FF2B5EF4-FFF2-40B4-BE49-F238E27FC236}">
                <a16:creationId xmlns:a16="http://schemas.microsoft.com/office/drawing/2014/main" id="{EBB9C821-01BB-482F-B7AF-EE7F816A07AC}"/>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9" name="Title 8">
            <a:extLst>
              <a:ext uri="{FF2B5EF4-FFF2-40B4-BE49-F238E27FC236}">
                <a16:creationId xmlns:a16="http://schemas.microsoft.com/office/drawing/2014/main" id="{EE376666-11FC-42C1-9CC2-95B675D3301D}"/>
              </a:ext>
            </a:extLst>
          </p:cNvPr>
          <p:cNvSpPr>
            <a:spLocks noGrp="1"/>
          </p:cNvSpPr>
          <p:nvPr>
            <p:ph type="title"/>
          </p:nvPr>
        </p:nvSpPr>
        <p:spPr/>
        <p:txBody>
          <a:bodyPr/>
          <a:lstStyle/>
          <a:p>
            <a:r>
              <a:rPr lang="en-US" dirty="0"/>
              <a:t>Graphical user interface tools to copy and manage data</a:t>
            </a:r>
          </a:p>
        </p:txBody>
      </p:sp>
      <p:sp>
        <p:nvSpPr>
          <p:cNvPr id="8" name="Rectangle 7">
            <a:extLst>
              <a:ext uri="{FF2B5EF4-FFF2-40B4-BE49-F238E27FC236}">
                <a16:creationId xmlns:a16="http://schemas.microsoft.com/office/drawing/2014/main" id="{F2747566-FFD3-4223-9800-5607D86BF40A}"/>
              </a:ext>
            </a:extLst>
          </p:cNvPr>
          <p:cNvSpPr/>
          <p:nvPr/>
        </p:nvSpPr>
        <p:spPr>
          <a:xfrm>
            <a:off x="-19692" y="6104000"/>
            <a:ext cx="11843391" cy="230832"/>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Azure Portal in this case means using the web-based exploration tools for blob storage and data lake store. This excludes using the portal for other services, such as Azure Data Factory.</a:t>
            </a:r>
          </a:p>
        </p:txBody>
      </p:sp>
    </p:spTree>
    <p:custDataLst>
      <p:tags r:id="rId1"/>
    </p:custDataLst>
    <p:extLst>
      <p:ext uri="{BB962C8B-B14F-4D97-AF65-F5344CB8AC3E}">
        <p14:creationId xmlns:p14="http://schemas.microsoft.com/office/powerpoint/2010/main" val="2063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3D6FD52-0AB6-4EE2-89E1-7BB679E0B91B}"/>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084BCB83-D846-45C0-A499-CBDA5C579FDB}"/>
              </a:ext>
            </a:extLst>
          </p:cNvPr>
          <p:cNvSpPr>
            <a:spLocks noGrp="1"/>
          </p:cNvSpPr>
          <p:nvPr>
            <p:ph type="title"/>
          </p:nvPr>
        </p:nvSpPr>
        <p:spPr/>
        <p:txBody>
          <a:bodyPr/>
          <a:lstStyle/>
          <a:p>
            <a:r>
              <a:rPr lang="en-US" dirty="0"/>
              <a:t>Physical data transfer</a:t>
            </a:r>
          </a:p>
        </p:txBody>
      </p:sp>
      <p:graphicFrame>
        <p:nvGraphicFramePr>
          <p:cNvPr id="10" name="Table 9">
            <a:extLst>
              <a:ext uri="{FF2B5EF4-FFF2-40B4-BE49-F238E27FC236}">
                <a16:creationId xmlns:a16="http://schemas.microsoft.com/office/drawing/2014/main" id="{639CC0CC-8A4D-41E1-85DC-4759446C55D3}"/>
              </a:ext>
            </a:extLst>
          </p:cNvPr>
          <p:cNvGraphicFramePr>
            <a:graphicFrameLocks noGrp="1"/>
          </p:cNvGraphicFramePr>
          <p:nvPr>
            <p:extLst>
              <p:ext uri="{D42A27DB-BD31-4B8C-83A1-F6EECF244321}">
                <p14:modId xmlns:p14="http://schemas.microsoft.com/office/powerpoint/2010/main" val="225324458"/>
              </p:ext>
            </p:extLst>
          </p:nvPr>
        </p:nvGraphicFramePr>
        <p:xfrm>
          <a:off x="457200" y="1773973"/>
          <a:ext cx="11366500" cy="2932176"/>
        </p:xfrm>
        <a:graphic>
          <a:graphicData uri="http://schemas.openxmlformats.org/drawingml/2006/table">
            <a:tbl>
              <a:tblPr firstRow="1" bandRow="1">
                <a:tableStyleId>{5C22544A-7EE6-4342-B048-85BDC9FD1C3A}</a:tableStyleId>
              </a:tblPr>
              <a:tblGrid>
                <a:gridCol w="3771104">
                  <a:extLst>
                    <a:ext uri="{9D8B030D-6E8A-4147-A177-3AD203B41FA5}">
                      <a16:colId xmlns:a16="http://schemas.microsoft.com/office/drawing/2014/main" val="3085090280"/>
                    </a:ext>
                  </a:extLst>
                </a:gridCol>
                <a:gridCol w="3797698">
                  <a:extLst>
                    <a:ext uri="{9D8B030D-6E8A-4147-A177-3AD203B41FA5}">
                      <a16:colId xmlns:a16="http://schemas.microsoft.com/office/drawing/2014/main" val="3474397759"/>
                    </a:ext>
                  </a:extLst>
                </a:gridCol>
                <a:gridCol w="3797698">
                  <a:extLst>
                    <a:ext uri="{9D8B030D-6E8A-4147-A177-3AD203B41FA5}">
                      <a16:colId xmlns:a16="http://schemas.microsoft.com/office/drawing/2014/main" val="3841136276"/>
                    </a:ext>
                  </a:extLst>
                </a:gridCol>
              </a:tblGrid>
              <a:tr h="482492">
                <a:tc>
                  <a:txBody>
                    <a:bodyPr/>
                    <a:lstStyle/>
                    <a:p>
                      <a:pPr algn="l"/>
                      <a:endParaRPr lang="en-US" sz="1400" dirty="0">
                        <a:solidFill>
                          <a:schemeClr val="tx1"/>
                        </a:solidFill>
                      </a:endParaRPr>
                    </a:p>
                  </a:txBody>
                  <a:tcPr marL="137160" marR="137160" marT="137160" marB="137160" anchor="ctr">
                    <a:solidFill>
                      <a:schemeClr val="bg2"/>
                    </a:solidFill>
                  </a:tcPr>
                </a:tc>
                <a:tc>
                  <a:txBody>
                    <a:bodyPr/>
                    <a:lstStyle/>
                    <a:p>
                      <a:pPr algn="l"/>
                      <a:r>
                        <a:rPr lang="en-US" sz="1600" b="0" dirty="0">
                          <a:latin typeface="+mj-lt"/>
                        </a:rPr>
                        <a:t>Azure Import/Export service</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Azure Data Box</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82492">
                <a:tc>
                  <a:txBody>
                    <a:bodyPr/>
                    <a:lstStyle/>
                    <a:p>
                      <a:pPr>
                        <a:lnSpc>
                          <a:spcPct val="90000"/>
                        </a:lnSpc>
                      </a:pPr>
                      <a:r>
                        <a:rPr lang="en-US" sz="1600" dirty="0">
                          <a:solidFill>
                            <a:schemeClr val="bg1"/>
                          </a:solidFill>
                          <a:effectLst/>
                          <a:latin typeface="+mj-lt"/>
                        </a:rPr>
                        <a:t>Form factor</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HDDs or SSDs</a:t>
                      </a: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Secure, tamper-proof, single hardware appliance</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82492">
                <a:tc>
                  <a:txBody>
                    <a:bodyPr/>
                    <a:lstStyle/>
                    <a:p>
                      <a:pPr>
                        <a:lnSpc>
                          <a:spcPct val="90000"/>
                        </a:lnSpc>
                      </a:pPr>
                      <a:r>
                        <a:rPr lang="en-US" sz="1600" dirty="0">
                          <a:solidFill>
                            <a:schemeClr val="bg1"/>
                          </a:solidFill>
                          <a:effectLst/>
                          <a:latin typeface="+mj-lt"/>
                        </a:rPr>
                        <a:t>Microsoft manages shipping logistics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82492">
                <a:tc>
                  <a:txBody>
                    <a:bodyPr/>
                    <a:lstStyle/>
                    <a:p>
                      <a:pPr>
                        <a:lnSpc>
                          <a:spcPct val="90000"/>
                        </a:lnSpc>
                      </a:pPr>
                      <a:r>
                        <a:rPr lang="en-US" sz="1600" dirty="0">
                          <a:solidFill>
                            <a:schemeClr val="bg1"/>
                          </a:solidFill>
                          <a:effectLst/>
                          <a:latin typeface="+mj-lt"/>
                        </a:rPr>
                        <a:t>Integrates with partner products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r h="904672">
                <a:tc>
                  <a:txBody>
                    <a:bodyPr/>
                    <a:lstStyle/>
                    <a:p>
                      <a:pPr>
                        <a:lnSpc>
                          <a:spcPct val="90000"/>
                        </a:lnSpc>
                      </a:pPr>
                      <a:r>
                        <a:rPr lang="en-US" sz="1600" dirty="0">
                          <a:solidFill>
                            <a:schemeClr val="bg1"/>
                          </a:solidFill>
                          <a:effectLst/>
                          <a:latin typeface="+mj-lt"/>
                        </a:rPr>
                        <a:t>Reduces administrative overhead of purchasing, preparing, and copying data to multiple drives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9841727"/>
                  </a:ext>
                </a:extLst>
              </a:tr>
            </a:tbl>
          </a:graphicData>
        </a:graphic>
      </p:graphicFrame>
    </p:spTree>
    <p:custDataLst>
      <p:tags r:id="rId1"/>
    </p:custDataLst>
    <p:extLst>
      <p:ext uri="{BB962C8B-B14F-4D97-AF65-F5344CB8AC3E}">
        <p14:creationId xmlns:p14="http://schemas.microsoft.com/office/powerpoint/2010/main" val="1528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ext uri="{D42A27DB-BD31-4B8C-83A1-F6EECF244321}">
                <p14:modId xmlns:p14="http://schemas.microsoft.com/office/powerpoint/2010/main" val="2988323189"/>
              </p:ext>
            </p:extLst>
          </p:nvPr>
        </p:nvGraphicFramePr>
        <p:xfrm>
          <a:off x="457200" y="1773973"/>
          <a:ext cx="11366500" cy="3974400"/>
        </p:xfrm>
        <a:graphic>
          <a:graphicData uri="http://schemas.openxmlformats.org/drawingml/2006/table">
            <a:tbl>
              <a:tblPr firstRow="1" bandRow="1">
                <a:tableStyleId>{5C22544A-7EE6-4342-B048-85BDC9FD1C3A}</a:tableStyleId>
              </a:tblPr>
              <a:tblGrid>
                <a:gridCol w="3083016">
                  <a:extLst>
                    <a:ext uri="{9D8B030D-6E8A-4147-A177-3AD203B41FA5}">
                      <a16:colId xmlns:a16="http://schemas.microsoft.com/office/drawing/2014/main" val="3272501966"/>
                    </a:ext>
                  </a:extLst>
                </a:gridCol>
                <a:gridCol w="8283484">
                  <a:extLst>
                    <a:ext uri="{9D8B030D-6E8A-4147-A177-3AD203B41FA5}">
                      <a16:colId xmlns:a16="http://schemas.microsoft.com/office/drawing/2014/main" val="2459301866"/>
                    </a:ext>
                  </a:extLst>
                </a:gridCol>
              </a:tblGrid>
              <a:tr h="518400">
                <a:tc>
                  <a:txBody>
                    <a:bodyPr/>
                    <a:lstStyle/>
                    <a:p>
                      <a:r>
                        <a:rPr lang="en-US" sz="1600" b="0" dirty="0">
                          <a:latin typeface="+mj-lt"/>
                        </a:rPr>
                        <a:t>When you want…</a:t>
                      </a:r>
                    </a:p>
                  </a:txBody>
                  <a:tcPr anchor="ctr">
                    <a:solidFill>
                      <a:schemeClr val="tx1"/>
                    </a:solidFill>
                  </a:tcPr>
                </a:tc>
                <a:tc>
                  <a:txBody>
                    <a:bodyPr/>
                    <a:lstStyle/>
                    <a:p>
                      <a:r>
                        <a:rPr lang="en-US" sz="1600" b="0" dirty="0">
                          <a:latin typeface="+mj-lt"/>
                        </a:rPr>
                        <a:t>Description</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389207413"/>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orchestrate your data pipeline on-premises and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Use Azure Data Factory to move data between both cloud and self-hosted environments. Data is compressed and transferred in parallel, and resilient to intermittent network issues through auto retry logic. You can connect on-premises data to cloud services to benefit from cloud services while keeping the business running with on-premises data.</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212888764"/>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execute your SQL Server Integration Services (SSIS) packages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When you provision an Azure and SSIS integration runtime (IR) in Azure Data Factory, you can deploy your SSIS packages to the runtime in Azure. Azure Data Factory orchestrates the SSIS package execution, which creates new opportunities for shifting existing on-premises data workflows to Azure.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73402847"/>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move your non-relational data to Azure for processing and transformation</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Create and schedule data-driven workflows—pipelines—in Azure Data Factory that move your non-relational and unstructured data to Azure, then process and transform the data using compute services such as Azure HDInsight Hadoop, Spark, Azure Data Lake Analytics, and Azure Machine Learning.</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622420946"/>
                  </a:ext>
                </a:extLst>
              </a:tr>
            </a:tbl>
          </a:graphicData>
        </a:graphic>
      </p:graphicFrame>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Build and orchestrate data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Tree>
    <p:custDataLst>
      <p:tags r:id="rId1"/>
    </p:custDataLst>
    <p:extLst>
      <p:ext uri="{BB962C8B-B14F-4D97-AF65-F5344CB8AC3E}">
        <p14:creationId xmlns:p14="http://schemas.microsoft.com/office/powerpoint/2010/main" val="4388800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Storage</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3689793" cy="1855893"/>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Storage</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Lake Store</a:t>
            </a:r>
          </a:p>
          <a:p>
            <a:pPr marL="342900" indent="-342900">
              <a:lnSpc>
                <a:spcPct val="90000"/>
              </a:lnSpc>
              <a:spcAft>
                <a:spcPts val="600"/>
              </a:spcAft>
              <a:buFont typeface="Arial" panose="020B0604020202020204" pitchFamily="34" charset="0"/>
              <a:buChar char="•"/>
            </a:pPr>
            <a:r>
              <a:rPr lang="en-US" sz="2400" dirty="0">
                <a:solidFill>
                  <a:srgbClr val="0070C0"/>
                </a:solidFill>
              </a:rPr>
              <a:t>Azure SQL Database</a:t>
            </a:r>
          </a:p>
          <a:p>
            <a:pPr marL="342900" indent="-342900">
              <a:lnSpc>
                <a:spcPct val="90000"/>
              </a:lnSpc>
              <a:spcAft>
                <a:spcPts val="600"/>
              </a:spcAft>
              <a:buFont typeface="Arial" panose="020B0604020202020204" pitchFamily="34" charset="0"/>
              <a:buChar char="•"/>
            </a:pPr>
            <a:r>
              <a:rPr lang="en-US" sz="2400" dirty="0">
                <a:solidFill>
                  <a:srgbClr val="0070C0"/>
                </a:solidFill>
              </a:rPr>
              <a:t>Cosmos DB</a:t>
            </a:r>
          </a:p>
        </p:txBody>
      </p:sp>
      <p:pic>
        <p:nvPicPr>
          <p:cNvPr id="16" name="Picture 24" descr="Image result for Azure Cosmos DB icon">
            <a:extLst>
              <a:ext uri="{FF2B5EF4-FFF2-40B4-BE49-F238E27FC236}">
                <a16:creationId xmlns:a16="http://schemas.microsoft.com/office/drawing/2014/main" id="{4AD29FFA-AC20-4987-A206-923FA8956C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2885" y="1705055"/>
            <a:ext cx="696688" cy="365760"/>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7" name="Picture 26" descr="Image result for Azure Blob Storage icon">
            <a:extLst>
              <a:ext uri="{FF2B5EF4-FFF2-40B4-BE49-F238E27FC236}">
                <a16:creationId xmlns:a16="http://schemas.microsoft.com/office/drawing/2014/main" id="{1B364295-ACEF-4194-8A78-B3A7A37306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8718" y="1653854"/>
            <a:ext cx="445027" cy="445027"/>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EE34E47-7E05-48C5-893A-363EF6B4559B}"/>
              </a:ext>
            </a:extLst>
          </p:cNvPr>
          <p:cNvPicPr>
            <a:picLocks noChangeAspect="1"/>
          </p:cNvPicPr>
          <p:nvPr/>
        </p:nvPicPr>
        <p:blipFill>
          <a:blip r:embed="rId4"/>
          <a:stretch>
            <a:fillRect/>
          </a:stretch>
        </p:blipFill>
        <p:spPr>
          <a:xfrm>
            <a:off x="4500889" y="1632627"/>
            <a:ext cx="474405" cy="474405"/>
          </a:xfrm>
          <a:prstGeom prst="rect">
            <a:avLst/>
          </a:prstGeom>
          <a:noFill/>
          <a:ln w="19050" cap="flat" cmpd="sng" algn="ctr">
            <a:solidFill>
              <a:schemeClr val="tx2"/>
            </a:solidFill>
            <a:prstDash val="sysDot"/>
            <a:headEnd type="none"/>
            <a:tailEnd type="none"/>
          </a:ln>
          <a:effectLst/>
        </p:spPr>
      </p:pic>
      <p:pic>
        <p:nvPicPr>
          <p:cNvPr id="19" name="Picture 30" descr="Image result for Azure SQL DB icon">
            <a:extLst>
              <a:ext uri="{FF2B5EF4-FFF2-40B4-BE49-F238E27FC236}">
                <a16:creationId xmlns:a16="http://schemas.microsoft.com/office/drawing/2014/main" id="{7788F0D6-7243-415D-964C-3F5F99E361F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0174" y="1668417"/>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20" name="Rectangle: Rounded Corners 19">
            <a:extLst>
              <a:ext uri="{FF2B5EF4-FFF2-40B4-BE49-F238E27FC236}">
                <a16:creationId xmlns:a16="http://schemas.microsoft.com/office/drawing/2014/main" id="{9B44719A-DBAA-4CEA-8FCD-BB49741ED231}"/>
              </a:ext>
            </a:extLst>
          </p:cNvPr>
          <p:cNvSpPr/>
          <p:nvPr/>
        </p:nvSpPr>
        <p:spPr bwMode="auto">
          <a:xfrm>
            <a:off x="4174917" y="1586680"/>
            <a:ext cx="3541531" cy="948513"/>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sp>
        <p:nvSpPr>
          <p:cNvPr id="21" name="TextBox 20">
            <a:extLst>
              <a:ext uri="{FF2B5EF4-FFF2-40B4-BE49-F238E27FC236}">
                <a16:creationId xmlns:a16="http://schemas.microsoft.com/office/drawing/2014/main" id="{81270BA8-182B-439B-8F54-0F403DA834CE}"/>
              </a:ext>
            </a:extLst>
          </p:cNvPr>
          <p:cNvSpPr txBox="1"/>
          <p:nvPr/>
        </p:nvSpPr>
        <p:spPr>
          <a:xfrm>
            <a:off x="4227758" y="1226848"/>
            <a:ext cx="1143646"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STORAGE</a:t>
            </a:r>
          </a:p>
        </p:txBody>
      </p:sp>
      <p:sp>
        <p:nvSpPr>
          <p:cNvPr id="22" name="TextBox 329">
            <a:extLst>
              <a:ext uri="{FF2B5EF4-FFF2-40B4-BE49-F238E27FC236}">
                <a16:creationId xmlns:a16="http://schemas.microsoft.com/office/drawing/2014/main" id="{C2A2A80A-87B9-4F99-9B77-E1347EF4E2FE}"/>
              </a:ext>
            </a:extLst>
          </p:cNvPr>
          <p:cNvSpPr txBox="1"/>
          <p:nvPr/>
        </p:nvSpPr>
        <p:spPr>
          <a:xfrm>
            <a:off x="6668891" y="2102626"/>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23" name="TextBox 22">
            <a:extLst>
              <a:ext uri="{FF2B5EF4-FFF2-40B4-BE49-F238E27FC236}">
                <a16:creationId xmlns:a16="http://schemas.microsoft.com/office/drawing/2014/main" id="{A43EEEBF-1F41-4281-B713-B52F62EAB9ED}"/>
              </a:ext>
            </a:extLst>
          </p:cNvPr>
          <p:cNvSpPr txBox="1"/>
          <p:nvPr/>
        </p:nvSpPr>
        <p:spPr>
          <a:xfrm>
            <a:off x="5276351" y="2110544"/>
            <a:ext cx="769763"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STORAGE</a:t>
            </a:r>
          </a:p>
        </p:txBody>
      </p:sp>
      <p:sp>
        <p:nvSpPr>
          <p:cNvPr id="24" name="TextBox 23">
            <a:extLst>
              <a:ext uri="{FF2B5EF4-FFF2-40B4-BE49-F238E27FC236}">
                <a16:creationId xmlns:a16="http://schemas.microsoft.com/office/drawing/2014/main" id="{13A5E3ED-11B3-412E-9630-34E7E9F7E471}"/>
              </a:ext>
            </a:extLst>
          </p:cNvPr>
          <p:cNvSpPr txBox="1"/>
          <p:nvPr/>
        </p:nvSpPr>
        <p:spPr>
          <a:xfrm>
            <a:off x="6084089" y="2110544"/>
            <a:ext cx="63991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SQL DB</a:t>
            </a:r>
          </a:p>
        </p:txBody>
      </p:sp>
      <p:sp>
        <p:nvSpPr>
          <p:cNvPr id="25" name="TextBox 24">
            <a:extLst>
              <a:ext uri="{FF2B5EF4-FFF2-40B4-BE49-F238E27FC236}">
                <a16:creationId xmlns:a16="http://schemas.microsoft.com/office/drawing/2014/main" id="{19B5633C-42E5-437C-B16E-3B6D1C5C0F11}"/>
              </a:ext>
            </a:extLst>
          </p:cNvPr>
          <p:cNvSpPr txBox="1"/>
          <p:nvPr/>
        </p:nvSpPr>
        <p:spPr>
          <a:xfrm>
            <a:off x="4227917" y="2119695"/>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LAKE STORE</a:t>
            </a:r>
          </a:p>
        </p:txBody>
      </p:sp>
    </p:spTree>
    <p:extLst>
      <p:ext uri="{BB962C8B-B14F-4D97-AF65-F5344CB8AC3E}">
        <p14:creationId xmlns:p14="http://schemas.microsoft.com/office/powerpoint/2010/main" val="9663093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6AE0846-2452-4CEE-8701-48D1BA790058}"/>
              </a:ext>
            </a:extLst>
          </p:cNvPr>
          <p:cNvGraphicFramePr>
            <a:graphicFrameLocks noGrp="1"/>
          </p:cNvGraphicFramePr>
          <p:nvPr>
            <p:extLst>
              <p:ext uri="{D42A27DB-BD31-4B8C-83A1-F6EECF244321}">
                <p14:modId xmlns:p14="http://schemas.microsoft.com/office/powerpoint/2010/main" val="2350682269"/>
              </p:ext>
            </p:extLst>
          </p:nvPr>
        </p:nvGraphicFramePr>
        <p:xfrm>
          <a:off x="547724" y="1358984"/>
          <a:ext cx="11096552" cy="4827965"/>
        </p:xfrm>
        <a:graphic>
          <a:graphicData uri="http://schemas.openxmlformats.org/drawingml/2006/table">
            <a:tbl>
              <a:tblPr firstRow="1" bandRow="1">
                <a:tableStyleId>{00A15C55-8517-42AA-B614-E9B94910E393}</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dirty="0"/>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600"/>
                        <a:t>Capacity</a:t>
                      </a:r>
                      <a:endParaRPr lang="en-US" sz="1600">
                        <a:latin typeface="+mn-lt"/>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t>Should be able to store TBs or PBs of data economically. Long term data stores should be able to store any number of objects and associated metadata.</a:t>
                      </a:r>
                      <a:endParaRPr lang="en-US" sz="1600">
                        <a:latin typeface="+mn-lt"/>
                      </a:endParaRPr>
                    </a:p>
                  </a:txBody>
                  <a:tcPr anchor="ctr"/>
                </a:tc>
                <a:extLst>
                  <a:ext uri="{0D108BD9-81ED-4DB2-BD59-A6C34878D82A}">
                    <a16:rowId xmlns:a16="http://schemas.microsoft.com/office/drawing/2014/main" val="2884594221"/>
                  </a:ext>
                </a:extLst>
              </a:tr>
              <a:tr h="652226">
                <a:tc>
                  <a:txBody>
                    <a:bodyPr/>
                    <a:lstStyle/>
                    <a:p>
                      <a:r>
                        <a:rPr lang="en-US" sz="1600"/>
                        <a:t>Performance</a:t>
                      </a:r>
                      <a:endParaRPr lang="en-US" sz="1600">
                        <a:latin typeface="+mn-lt"/>
                      </a:endParaRPr>
                    </a:p>
                  </a:txBody>
                  <a:tcPr anchor="ctr"/>
                </a:tc>
                <a:tc>
                  <a:txBody>
                    <a:bodyPr/>
                    <a:lstStyle/>
                    <a:p>
                      <a:r>
                        <a:rPr lang="en-US" sz="1600"/>
                        <a:t>Should be able to store the incoming data as fast as it arrives— should support high bandwidth, high throughput and low-latency writes.  </a:t>
                      </a:r>
                      <a:endParaRPr lang="en-US" sz="1600">
                        <a:latin typeface="+mn-lt"/>
                      </a:endParaRPr>
                    </a:p>
                  </a:txBody>
                  <a:tcPr anchor="ctr"/>
                </a:tc>
                <a:extLst>
                  <a:ext uri="{0D108BD9-81ED-4DB2-BD59-A6C34878D82A}">
                    <a16:rowId xmlns:a16="http://schemas.microsoft.com/office/drawing/2014/main" val="3119771194"/>
                  </a:ext>
                </a:extLst>
              </a:tr>
              <a:tr h="652226">
                <a:tc>
                  <a:txBody>
                    <a:bodyPr/>
                    <a:lstStyle/>
                    <a:p>
                      <a:r>
                        <a:rPr lang="en-US" sz="1600"/>
                        <a:t>Multiple Tiers</a:t>
                      </a:r>
                      <a:endParaRPr lang="en-US" sz="1600">
                        <a:latin typeface="+mn-lt"/>
                      </a:endParaRPr>
                    </a:p>
                  </a:txBody>
                  <a:tcPr anchor="ctr"/>
                </a:tc>
                <a:tc>
                  <a:txBody>
                    <a:bodyPr/>
                    <a:lstStyle/>
                    <a:p>
                      <a:r>
                        <a:rPr lang="en-US" sz="1600"/>
                        <a:t>Should supports storing the data for extended periods of time i.e. months, years economically. So should have with multiple storage tiers (hot, cold, archival).</a:t>
                      </a:r>
                      <a:endParaRPr lang="en-US" sz="1600">
                        <a:latin typeface="+mn-lt"/>
                      </a:endParaRPr>
                    </a:p>
                  </a:txBody>
                  <a:tcPr anchor="ctr"/>
                </a:tc>
                <a:extLst>
                  <a:ext uri="{0D108BD9-81ED-4DB2-BD59-A6C34878D82A}">
                    <a16:rowId xmlns:a16="http://schemas.microsoft.com/office/drawing/2014/main" val="1815463641"/>
                  </a:ext>
                </a:extLst>
              </a:tr>
              <a:tr h="608880">
                <a:tc>
                  <a:txBody>
                    <a:bodyPr/>
                    <a:lstStyle/>
                    <a:p>
                      <a:r>
                        <a:rPr lang="en-US" sz="1600"/>
                        <a:t>Multiple Object Sizes</a:t>
                      </a:r>
                      <a:endParaRPr lang="en-US" sz="1600">
                        <a:latin typeface="+mn-lt"/>
                      </a:endParaRPr>
                    </a:p>
                  </a:txBody>
                  <a:tcPr anchor="ctr"/>
                </a:tc>
                <a:tc>
                  <a:txBody>
                    <a:bodyPr/>
                    <a:lstStyle/>
                    <a:p>
                      <a:r>
                        <a:rPr lang="en-US" sz="1600"/>
                        <a:t>Objects may be stored individually (could be as small as few tens of bytes) or as data sets that create large object (several GBs to TB’s).  </a:t>
                      </a:r>
                      <a:endParaRPr lang="en-US" sz="1600">
                        <a:latin typeface="+mn-lt"/>
                      </a:endParaRPr>
                    </a:p>
                  </a:txBody>
                  <a:tcPr anchor="ctr"/>
                </a:tc>
                <a:extLst>
                  <a:ext uri="{0D108BD9-81ED-4DB2-BD59-A6C34878D82A}">
                    <a16:rowId xmlns:a16="http://schemas.microsoft.com/office/drawing/2014/main" val="4267466376"/>
                  </a:ext>
                </a:extLst>
              </a:tr>
              <a:tr h="608880">
                <a:tc>
                  <a:txBody>
                    <a:bodyPr/>
                    <a:lstStyle/>
                    <a:p>
                      <a:r>
                        <a:rPr lang="en-US" sz="1600"/>
                        <a:t>Parallel I/O</a:t>
                      </a:r>
                      <a:endParaRPr lang="en-US" sz="1600">
                        <a:latin typeface="+mn-lt"/>
                      </a:endParaRPr>
                    </a:p>
                  </a:txBody>
                  <a:tcPr anchor="ctr"/>
                </a:tc>
                <a:tc>
                  <a:txBody>
                    <a:bodyPr/>
                    <a:lstStyle/>
                    <a:p>
                      <a:r>
                        <a:rPr lang="en-US" sz="1600"/>
                        <a:t>Many analytics frameworks can consume large amounts of data in parallel, running on multi-node clusters. </a:t>
                      </a:r>
                      <a:endParaRPr lang="en-US" sz="1600">
                        <a:latin typeface="+mn-lt"/>
                      </a:endParaRPr>
                    </a:p>
                  </a:txBody>
                  <a:tcPr anchor="ctr"/>
                </a:tc>
                <a:extLst>
                  <a:ext uri="{0D108BD9-81ED-4DB2-BD59-A6C34878D82A}">
                    <a16:rowId xmlns:a16="http://schemas.microsoft.com/office/drawing/2014/main" val="3486309687"/>
                  </a:ext>
                </a:extLst>
              </a:tr>
              <a:tr h="608880">
                <a:tc>
                  <a:txBody>
                    <a:bodyPr/>
                    <a:lstStyle/>
                    <a:p>
                      <a:r>
                        <a:rPr lang="en-US" sz="1600"/>
                        <a:t>HDFS Compatible</a:t>
                      </a:r>
                      <a:endParaRPr lang="en-US" sz="1600">
                        <a:latin typeface="+mn-lt"/>
                      </a:endParaRPr>
                    </a:p>
                  </a:txBody>
                  <a:tcPr anchor="ctr"/>
                </a:tc>
                <a:tc>
                  <a:txBody>
                    <a:bodyPr/>
                    <a:lstStyle/>
                    <a:p>
                      <a:r>
                        <a:rPr lang="en-US" sz="1600"/>
                        <a:t>HDFS is supported—and often expected—by most big data analytics framework. It has emerged as the de-factor protocol for storing and sharing big data. </a:t>
                      </a:r>
                      <a:endParaRPr lang="en-US" sz="1600">
                        <a:latin typeface="+mn-lt"/>
                      </a:endParaRPr>
                    </a:p>
                  </a:txBody>
                  <a:tcPr anchor="ctr"/>
                </a:tc>
                <a:extLst>
                  <a:ext uri="{0D108BD9-81ED-4DB2-BD59-A6C34878D82A}">
                    <a16:rowId xmlns:a16="http://schemas.microsoft.com/office/drawing/2014/main" val="3925366304"/>
                  </a:ext>
                </a:extLst>
              </a:tr>
              <a:tr h="608880">
                <a:tc>
                  <a:txBody>
                    <a:bodyPr/>
                    <a:lstStyle/>
                    <a:p>
                      <a:r>
                        <a:rPr lang="en-US" sz="1600"/>
                        <a:t>Encryption</a:t>
                      </a:r>
                      <a:endParaRPr lang="en-US" sz="1600">
                        <a:latin typeface="+mn-lt"/>
                      </a:endParaRPr>
                    </a:p>
                  </a:txBody>
                  <a:tcPr anchor="ctr"/>
                </a:tc>
                <a:tc>
                  <a:txBody>
                    <a:bodyPr/>
                    <a:lstStyle/>
                    <a:p>
                      <a:r>
                        <a:rPr lang="en-US" sz="1600" dirty="0"/>
                        <a:t>Data may contain sensitive data (PII) and need to be encrypted during rest and in-flight.</a:t>
                      </a:r>
                      <a:endParaRPr lang="en-US" sz="1600" dirty="0">
                        <a:latin typeface="+mn-lt"/>
                      </a:endParaRPr>
                    </a:p>
                  </a:txBody>
                  <a:tcPr anchor="ctr"/>
                </a:tc>
                <a:extLst>
                  <a:ext uri="{0D108BD9-81ED-4DB2-BD59-A6C34878D82A}">
                    <a16:rowId xmlns:a16="http://schemas.microsoft.com/office/drawing/2014/main" val="289331940"/>
                  </a:ext>
                </a:extLst>
              </a:tr>
            </a:tbl>
          </a:graphicData>
        </a:graphic>
      </p:graphicFrame>
      <p:sp>
        <p:nvSpPr>
          <p:cNvPr id="7" name="Title 3">
            <a:extLst>
              <a:ext uri="{FF2B5EF4-FFF2-40B4-BE49-F238E27FC236}">
                <a16:creationId xmlns:a16="http://schemas.microsoft.com/office/drawing/2014/main" id="{9A98F6A7-4F66-4E25-B859-56EA7FA0AF0C}"/>
              </a:ext>
            </a:extLst>
          </p:cNvPr>
          <p:cNvSpPr>
            <a:spLocks noGrp="1"/>
          </p:cNvSpPr>
          <p:nvPr>
            <p:ph type="title"/>
          </p:nvPr>
        </p:nvSpPr>
        <p:spPr/>
        <p:txBody>
          <a:bodyPr/>
          <a:lstStyle/>
          <a:p>
            <a:r>
              <a:rPr lang="en-US" dirty="0"/>
              <a:t>File storage requirements</a:t>
            </a:r>
          </a:p>
        </p:txBody>
      </p:sp>
    </p:spTree>
    <p:extLst>
      <p:ext uri="{BB962C8B-B14F-4D97-AF65-F5344CB8AC3E}">
        <p14:creationId xmlns:p14="http://schemas.microsoft.com/office/powerpoint/2010/main" val="240579443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16EC0D7C-663E-4F3C-B189-B6E189293DCA}"/>
              </a:ext>
            </a:extLst>
          </p:cNvPr>
          <p:cNvGraphicFramePr>
            <a:graphicFrameLocks noGrp="1"/>
          </p:cNvGraphicFramePr>
          <p:nvPr>
            <p:extLst>
              <p:ext uri="{D42A27DB-BD31-4B8C-83A1-F6EECF244321}">
                <p14:modId xmlns:p14="http://schemas.microsoft.com/office/powerpoint/2010/main" val="2174482473"/>
              </p:ext>
            </p:extLst>
          </p:nvPr>
        </p:nvGraphicFramePr>
        <p:xfrm>
          <a:off x="446507" y="1578728"/>
          <a:ext cx="11295871" cy="5056688"/>
        </p:xfrm>
        <a:graphic>
          <a:graphicData uri="http://schemas.openxmlformats.org/drawingml/2006/table">
            <a:tbl>
              <a:tblPr firstRow="1" bandRow="1">
                <a:tableStyleId>{5C22544A-7EE6-4342-B048-85BDC9FD1C3A}</a:tableStyleId>
              </a:tblPr>
              <a:tblGrid>
                <a:gridCol w="3168000">
                  <a:extLst>
                    <a:ext uri="{9D8B030D-6E8A-4147-A177-3AD203B41FA5}">
                      <a16:colId xmlns:a16="http://schemas.microsoft.com/office/drawing/2014/main" val="965066514"/>
                    </a:ext>
                  </a:extLst>
                </a:gridCol>
                <a:gridCol w="4527871">
                  <a:extLst>
                    <a:ext uri="{9D8B030D-6E8A-4147-A177-3AD203B41FA5}">
                      <a16:colId xmlns:a16="http://schemas.microsoft.com/office/drawing/2014/main" val="778914414"/>
                    </a:ext>
                  </a:extLst>
                </a:gridCol>
                <a:gridCol w="3600000">
                  <a:extLst>
                    <a:ext uri="{9D8B030D-6E8A-4147-A177-3AD203B41FA5}">
                      <a16:colId xmlns:a16="http://schemas.microsoft.com/office/drawing/2014/main" val="1767978943"/>
                    </a:ext>
                  </a:extLst>
                </a:gridCol>
              </a:tblGrid>
              <a:tr h="518400">
                <a:tc>
                  <a:txBody>
                    <a:bodyPr/>
                    <a:lstStyle/>
                    <a:p>
                      <a:pPr algn="ctr"/>
                      <a:endParaRPr lang="en-US" sz="1400" dirty="0"/>
                    </a:p>
                  </a:txBody>
                  <a:tcPr anchor="ctr">
                    <a:solidFill>
                      <a:schemeClr val="bg2"/>
                    </a:solidFill>
                  </a:tcPr>
                </a:tc>
                <a:tc>
                  <a:txBody>
                    <a:bodyPr/>
                    <a:lstStyle/>
                    <a:p>
                      <a:pPr algn="l"/>
                      <a:r>
                        <a:rPr lang="en-US" sz="1600" b="0" dirty="0">
                          <a:effectLst/>
                          <a:latin typeface="+mj-lt"/>
                        </a:rPr>
                        <a:t>Azure Data Lake Store</a:t>
                      </a:r>
                    </a:p>
                  </a:txBody>
                  <a:tcPr anchor="ctr">
                    <a:solidFill>
                      <a:schemeClr val="tx1"/>
                    </a:solidFill>
                  </a:tcPr>
                </a:tc>
                <a:tc>
                  <a:txBody>
                    <a:bodyPr/>
                    <a:lstStyle/>
                    <a:p>
                      <a:pPr algn="l"/>
                      <a:r>
                        <a:rPr lang="en-US" sz="1600" b="0" dirty="0">
                          <a:effectLst/>
                          <a:latin typeface="+mj-lt"/>
                        </a:rPr>
                        <a:t>Azure Blob Storage</a:t>
                      </a:r>
                    </a:p>
                  </a:txBody>
                  <a:tcPr anchor="ctr">
                    <a:solidFill>
                      <a:schemeClr val="tx1"/>
                    </a:solidFill>
                  </a:tcPr>
                </a:tc>
                <a:extLst>
                  <a:ext uri="{0D108BD9-81ED-4DB2-BD59-A6C34878D82A}">
                    <a16:rowId xmlns:a16="http://schemas.microsoft.com/office/drawing/2014/main" val="2097372569"/>
                  </a:ext>
                </a:extLst>
              </a:tr>
              <a:tr h="464832">
                <a:tc>
                  <a:txBody>
                    <a:bodyPr/>
                    <a:lstStyle/>
                    <a:p>
                      <a:r>
                        <a:rPr lang="en-US" sz="1600" dirty="0">
                          <a:solidFill>
                            <a:schemeClr val="bg1"/>
                          </a:solidFill>
                          <a:effectLst/>
                          <a:latin typeface="+mj-lt"/>
                        </a:rPr>
                        <a:t>Purpose</a:t>
                      </a:r>
                    </a:p>
                  </a:txBody>
                  <a:tcPr anchor="ctr">
                    <a:solidFill>
                      <a:schemeClr val="tx2"/>
                    </a:solidFill>
                  </a:tcPr>
                </a:tc>
                <a:tc>
                  <a:txBody>
                    <a:bodyPr/>
                    <a:lstStyle/>
                    <a:p>
                      <a:r>
                        <a:rPr lang="en-US" sz="1600" dirty="0">
                          <a:effectLst/>
                        </a:rPr>
                        <a:t>Optimized storage for Big Data analytics workloads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General purpose object store for a wide variety of storage scenarios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21325699"/>
                  </a:ext>
                </a:extLst>
              </a:tr>
              <a:tr h="373827">
                <a:tc>
                  <a:txBody>
                    <a:bodyPr/>
                    <a:lstStyle/>
                    <a:p>
                      <a:r>
                        <a:rPr lang="en-US" sz="1600" dirty="0">
                          <a:solidFill>
                            <a:schemeClr val="bg1"/>
                          </a:solidFill>
                          <a:effectLst/>
                          <a:latin typeface="+mj-lt"/>
                        </a:rPr>
                        <a:t>Structure</a:t>
                      </a:r>
                    </a:p>
                  </a:txBody>
                  <a:tcPr anchor="ctr">
                    <a:solidFill>
                      <a:schemeClr val="tx2"/>
                    </a:solidFill>
                  </a:tcPr>
                </a:tc>
                <a:tc>
                  <a:txBody>
                    <a:bodyPr/>
                    <a:lstStyle/>
                    <a:p>
                      <a:r>
                        <a:rPr lang="en-US" sz="1600" dirty="0">
                          <a:effectLst/>
                        </a:rPr>
                        <a:t>Hierarchical file system</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Object store with flat namespace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93669609"/>
                  </a:ext>
                </a:extLst>
              </a:tr>
              <a:tr h="355460">
                <a:tc>
                  <a:txBody>
                    <a:bodyPr/>
                    <a:lstStyle/>
                    <a:p>
                      <a:r>
                        <a:rPr lang="en-US" sz="1600" dirty="0">
                          <a:solidFill>
                            <a:schemeClr val="bg1"/>
                          </a:solidFill>
                          <a:effectLst/>
                          <a:latin typeface="+mj-lt"/>
                        </a:rPr>
                        <a:t>API</a:t>
                      </a:r>
                    </a:p>
                  </a:txBody>
                  <a:tcPr anchor="ctr">
                    <a:solidFill>
                      <a:schemeClr val="tx2"/>
                    </a:solidFill>
                  </a:tcPr>
                </a:tc>
                <a:tc>
                  <a:txBody>
                    <a:bodyPr/>
                    <a:lstStyle/>
                    <a:p>
                      <a:r>
                        <a:rPr lang="en-US" sz="1600" dirty="0">
                          <a:effectLst/>
                        </a:rPr>
                        <a:t>REST API over HTTPS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nl-NL" sz="1600">
                          <a:effectLst/>
                        </a:rPr>
                        <a:t>REST API over HTTP/HTTPS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2695315"/>
                  </a:ext>
                </a:extLst>
              </a:tr>
              <a:tr h="464832">
                <a:tc>
                  <a:txBody>
                    <a:bodyPr/>
                    <a:lstStyle/>
                    <a:p>
                      <a:r>
                        <a:rPr lang="en-US" sz="1600" dirty="0">
                          <a:solidFill>
                            <a:schemeClr val="bg1"/>
                          </a:solidFill>
                          <a:effectLst/>
                          <a:latin typeface="+mj-lt"/>
                        </a:rPr>
                        <a:t>Analytics workload performance</a:t>
                      </a:r>
                    </a:p>
                  </a:txBody>
                  <a:tcPr anchor="ctr">
                    <a:solidFill>
                      <a:schemeClr val="tx2"/>
                    </a:solidFill>
                  </a:tcPr>
                </a:tc>
                <a:tc>
                  <a:txBody>
                    <a:bodyPr/>
                    <a:lstStyle/>
                    <a:p>
                      <a:r>
                        <a:rPr lang="en-US" sz="1600" dirty="0">
                          <a:effectLst/>
                        </a:rPr>
                        <a:t>Optimized performance for parallel analytics workloads, high throughput and IOPS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Not optimized for analytics workloads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95412511"/>
                  </a:ext>
                </a:extLst>
              </a:tr>
              <a:tr h="464832">
                <a:tc>
                  <a:txBody>
                    <a:bodyPr/>
                    <a:lstStyle/>
                    <a:p>
                      <a:r>
                        <a:rPr lang="en-US" sz="1600" dirty="0">
                          <a:solidFill>
                            <a:schemeClr val="bg1"/>
                          </a:solidFill>
                          <a:effectLst/>
                          <a:latin typeface="+mj-lt"/>
                        </a:rPr>
                        <a:t>Size limits</a:t>
                      </a:r>
                    </a:p>
                  </a:txBody>
                  <a:tcPr anchor="ctr">
                    <a:solidFill>
                      <a:schemeClr val="tx2"/>
                    </a:solidFill>
                  </a:tcPr>
                </a:tc>
                <a:tc>
                  <a:txBody>
                    <a:bodyPr/>
                    <a:lstStyle/>
                    <a:p>
                      <a:r>
                        <a:rPr lang="en-US" sz="1600" dirty="0">
                          <a:effectLst/>
                        </a:rPr>
                        <a:t>No limits on account sizes, file sizes, or number of files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Max 2PB (US/EU) per account and 4.75 </a:t>
                      </a:r>
                      <a:r>
                        <a:rPr lang="en-US" sz="1600" dirty="0" err="1">
                          <a:effectLst/>
                        </a:rPr>
                        <a:t>TiB</a:t>
                      </a:r>
                      <a:r>
                        <a:rPr lang="en-US" sz="1600" dirty="0">
                          <a:effectLst/>
                        </a:rPr>
                        <a:t> per file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18984005"/>
                  </a:ext>
                </a:extLst>
              </a:tr>
              <a:tr h="836698">
                <a:tc>
                  <a:txBody>
                    <a:bodyPr/>
                    <a:lstStyle/>
                    <a:p>
                      <a:r>
                        <a:rPr lang="en-US" sz="1600" dirty="0">
                          <a:solidFill>
                            <a:schemeClr val="bg1"/>
                          </a:solidFill>
                          <a:effectLst/>
                          <a:latin typeface="+mj-lt"/>
                        </a:rPr>
                        <a:t>Geo-redundancy</a:t>
                      </a:r>
                    </a:p>
                  </a:txBody>
                  <a:tcPr anchor="ctr">
                    <a:solidFill>
                      <a:schemeClr val="tx2"/>
                    </a:solidFill>
                  </a:tcPr>
                </a:tc>
                <a:tc>
                  <a:txBody>
                    <a:bodyPr/>
                    <a:lstStyle/>
                    <a:p>
                      <a:r>
                        <a:rPr lang="en-US" sz="1600" dirty="0">
                          <a:effectLst/>
                        </a:rPr>
                        <a:t>Locally-redundant (multiple copies of data in one Azure region)</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Locally redundant (LRS), globally redundant (GRS), and read-access globally redundant (RA-GRS). See </a:t>
                      </a:r>
                      <a:r>
                        <a:rPr lang="en-US" sz="1600" u="none" strike="noStrike" dirty="0">
                          <a:effectLst/>
                          <a:hlinkClick r:id="rId4"/>
                        </a:rPr>
                        <a:t>Azure Storage replication</a:t>
                      </a:r>
                      <a:r>
                        <a:rPr lang="en-US" sz="1600" u="none" strike="noStrike" dirty="0">
                          <a:effectLst/>
                        </a:rPr>
                        <a:t> </a:t>
                      </a:r>
                      <a:r>
                        <a:rPr lang="en-US" sz="1600" dirty="0">
                          <a:effectLst/>
                        </a:rPr>
                        <a:t>for more information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50359319"/>
                  </a:ext>
                </a:extLst>
              </a:tr>
              <a:tr h="375512">
                <a:tc>
                  <a:txBody>
                    <a:bodyPr/>
                    <a:lstStyle/>
                    <a:p>
                      <a:r>
                        <a:rPr lang="en-US" sz="1600" dirty="0">
                          <a:solidFill>
                            <a:schemeClr val="bg1"/>
                          </a:solidFill>
                          <a:effectLst/>
                          <a:latin typeface="+mj-lt"/>
                        </a:rPr>
                        <a:t>Service state</a:t>
                      </a:r>
                    </a:p>
                  </a:txBody>
                  <a:tcPr anchor="ctr">
                    <a:solidFill>
                      <a:schemeClr val="tx2"/>
                    </a:solidFill>
                  </a:tcPr>
                </a:tc>
                <a:tc>
                  <a:txBody>
                    <a:bodyPr/>
                    <a:lstStyle/>
                    <a:p>
                      <a:r>
                        <a:rPr lang="en-US" sz="1600" dirty="0">
                          <a:effectLst/>
                        </a:rPr>
                        <a:t>Generally available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Generally available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7142848"/>
                  </a:ext>
                </a:extLst>
              </a:tr>
              <a:tr h="385489">
                <a:tc>
                  <a:txBody>
                    <a:bodyPr/>
                    <a:lstStyle/>
                    <a:p>
                      <a:r>
                        <a:rPr lang="en-US" sz="1600" dirty="0">
                          <a:solidFill>
                            <a:schemeClr val="bg1"/>
                          </a:solidFill>
                          <a:effectLst/>
                          <a:latin typeface="+mj-lt"/>
                        </a:rPr>
                        <a:t>Regional availability</a:t>
                      </a:r>
                    </a:p>
                  </a:txBody>
                  <a:tcPr anchor="ctr">
                    <a:solidFill>
                      <a:schemeClr val="tx2"/>
                    </a:solidFill>
                  </a:tcPr>
                </a:tc>
                <a:tc>
                  <a:txBody>
                    <a:bodyPr/>
                    <a:lstStyle/>
                    <a:p>
                      <a:r>
                        <a:rPr lang="en-US" sz="1600" dirty="0">
                          <a:effectLst/>
                        </a:rPr>
                        <a:t>Some regions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All regions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8894057"/>
                  </a:ext>
                </a:extLst>
              </a:tr>
            </a:tbl>
          </a:graphicData>
        </a:graphic>
      </p:graphicFrame>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a:t>File storage</a:t>
            </a:r>
            <a:endParaRPr lang="en-US" dirty="0"/>
          </a:p>
        </p:txBody>
      </p:sp>
    </p:spTree>
    <p:custDataLst>
      <p:tags r:id="rId1"/>
    </p:custDataLst>
    <p:extLst>
      <p:ext uri="{BB962C8B-B14F-4D97-AF65-F5344CB8AC3E}">
        <p14:creationId xmlns:p14="http://schemas.microsoft.com/office/powerpoint/2010/main" val="367133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Azure offers MANY options for structured and semi-structured data storage. These include:</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dirty="0"/>
              <a:t>Data storage</a:t>
            </a:r>
          </a:p>
        </p:txBody>
      </p:sp>
      <p:graphicFrame>
        <p:nvGraphicFramePr>
          <p:cNvPr id="2" name="Table 1">
            <a:extLst>
              <a:ext uri="{FF2B5EF4-FFF2-40B4-BE49-F238E27FC236}">
                <a16:creationId xmlns:a16="http://schemas.microsoft.com/office/drawing/2014/main" id="{A4B921C3-026F-4A87-917D-51A6E36559CB}"/>
              </a:ext>
            </a:extLst>
          </p:cNvPr>
          <p:cNvGraphicFramePr>
            <a:graphicFrameLocks noGrp="1"/>
          </p:cNvGraphicFramePr>
          <p:nvPr>
            <p:extLst>
              <p:ext uri="{D42A27DB-BD31-4B8C-83A1-F6EECF244321}">
                <p14:modId xmlns:p14="http://schemas.microsoft.com/office/powerpoint/2010/main" val="2031739962"/>
              </p:ext>
            </p:extLst>
          </p:nvPr>
        </p:nvGraphicFramePr>
        <p:xfrm>
          <a:off x="426424" y="1389517"/>
          <a:ext cx="11336040" cy="5214872"/>
        </p:xfrm>
        <a:graphic>
          <a:graphicData uri="http://schemas.openxmlformats.org/drawingml/2006/table">
            <a:tbl>
              <a:tblPr firstRow="1" bandRow="1">
                <a:tableStyleId>{00A15C55-8517-42AA-B614-E9B94910E393}</a:tableStyleId>
              </a:tblPr>
              <a:tblGrid>
                <a:gridCol w="3778680">
                  <a:extLst>
                    <a:ext uri="{9D8B030D-6E8A-4147-A177-3AD203B41FA5}">
                      <a16:colId xmlns:a16="http://schemas.microsoft.com/office/drawing/2014/main" val="3255405656"/>
                    </a:ext>
                  </a:extLst>
                </a:gridCol>
                <a:gridCol w="3778680">
                  <a:extLst>
                    <a:ext uri="{9D8B030D-6E8A-4147-A177-3AD203B41FA5}">
                      <a16:colId xmlns:a16="http://schemas.microsoft.com/office/drawing/2014/main" val="3679398846"/>
                    </a:ext>
                  </a:extLst>
                </a:gridCol>
                <a:gridCol w="3778680">
                  <a:extLst>
                    <a:ext uri="{9D8B030D-6E8A-4147-A177-3AD203B41FA5}">
                      <a16:colId xmlns:a16="http://schemas.microsoft.com/office/drawing/2014/main" val="259086534"/>
                    </a:ext>
                  </a:extLst>
                </a:gridCol>
              </a:tblGrid>
              <a:tr h="494506">
                <a:tc>
                  <a:txBody>
                    <a:bodyPr/>
                    <a:lstStyle/>
                    <a:p>
                      <a:r>
                        <a:rPr lang="en-US" sz="1600" b="1" kern="1200" dirty="0">
                          <a:solidFill>
                            <a:schemeClr val="lt1"/>
                          </a:solidFill>
                          <a:latin typeface="+mn-lt"/>
                          <a:ea typeface="+mn-ea"/>
                          <a:cs typeface="+mn-cs"/>
                        </a:rPr>
                        <a:t>Service</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87708201"/>
                  </a:ext>
                </a:extLst>
              </a:tr>
              <a:tr h="494506">
                <a:tc>
                  <a:txBody>
                    <a:bodyPr/>
                    <a:lstStyle/>
                    <a:p>
                      <a:r>
                        <a:rPr lang="en-US" dirty="0"/>
                        <a:t>Azure SQL Database</a:t>
                      </a:r>
                    </a:p>
                  </a:txBody>
                  <a:tcPr/>
                </a:tc>
                <a:tc>
                  <a:txBody>
                    <a:bodyPr/>
                    <a:lstStyle/>
                    <a:p>
                      <a:r>
                        <a:rPr lang="en-US" dirty="0"/>
                        <a:t>Relational SMP</a:t>
                      </a:r>
                    </a:p>
                  </a:txBody>
                  <a:tcPr/>
                </a:tc>
                <a:tc>
                  <a:txBody>
                    <a:bodyPr/>
                    <a:lstStyle/>
                    <a:p>
                      <a:r>
                        <a:rPr lang="en-US" dirty="0"/>
                        <a:t>Single and Managed Instance</a:t>
                      </a:r>
                    </a:p>
                  </a:txBody>
                  <a:tcPr/>
                </a:tc>
                <a:extLst>
                  <a:ext uri="{0D108BD9-81ED-4DB2-BD59-A6C34878D82A}">
                    <a16:rowId xmlns:a16="http://schemas.microsoft.com/office/drawing/2014/main" val="3325876781"/>
                  </a:ext>
                </a:extLst>
              </a:tr>
              <a:tr h="596728">
                <a:tc>
                  <a:txBody>
                    <a:bodyPr/>
                    <a:lstStyle/>
                    <a:p>
                      <a:r>
                        <a:rPr lang="en-US" dirty="0"/>
                        <a:t>Azure Database for MySQL, Postgres, MariaDB</a:t>
                      </a:r>
                    </a:p>
                  </a:txBody>
                  <a:tcPr/>
                </a:tc>
                <a:tc>
                  <a:txBody>
                    <a:bodyPr/>
                    <a:lstStyle/>
                    <a:p>
                      <a:r>
                        <a:rPr lang="en-US" dirty="0"/>
                        <a:t>Relational SMP</a:t>
                      </a:r>
                    </a:p>
                  </a:txBody>
                  <a:tcPr/>
                </a:tc>
                <a:tc>
                  <a:txBody>
                    <a:bodyPr/>
                    <a:lstStyle/>
                    <a:p>
                      <a:endParaRPr lang="en-US" dirty="0"/>
                    </a:p>
                  </a:txBody>
                  <a:tcPr/>
                </a:tc>
                <a:extLst>
                  <a:ext uri="{0D108BD9-81ED-4DB2-BD59-A6C34878D82A}">
                    <a16:rowId xmlns:a16="http://schemas.microsoft.com/office/drawing/2014/main" val="4177345507"/>
                  </a:ext>
                </a:extLst>
              </a:tr>
              <a:tr h="494506">
                <a:tc>
                  <a:txBody>
                    <a:bodyPr/>
                    <a:lstStyle/>
                    <a:p>
                      <a:r>
                        <a:rPr lang="en-US" dirty="0"/>
                        <a:t>SQL Data Warehouse</a:t>
                      </a:r>
                    </a:p>
                  </a:txBody>
                  <a:tcPr/>
                </a:tc>
                <a:tc>
                  <a:txBody>
                    <a:bodyPr/>
                    <a:lstStyle/>
                    <a:p>
                      <a:r>
                        <a:rPr lang="en-US" dirty="0"/>
                        <a:t>Relational MPP</a:t>
                      </a:r>
                    </a:p>
                  </a:txBody>
                  <a:tcPr/>
                </a:tc>
                <a:tc>
                  <a:txBody>
                    <a:bodyPr/>
                    <a:lstStyle/>
                    <a:p>
                      <a:endParaRPr lang="en-US" dirty="0"/>
                    </a:p>
                  </a:txBody>
                  <a:tcPr/>
                </a:tc>
                <a:extLst>
                  <a:ext uri="{0D108BD9-81ED-4DB2-BD59-A6C34878D82A}">
                    <a16:rowId xmlns:a16="http://schemas.microsoft.com/office/drawing/2014/main" val="2070099263"/>
                  </a:ext>
                </a:extLst>
              </a:tr>
              <a:tr h="596728">
                <a:tc>
                  <a:txBody>
                    <a:bodyPr/>
                    <a:lstStyle/>
                    <a:p>
                      <a:r>
                        <a:rPr lang="en-US" dirty="0"/>
                        <a:t>Cosmos DB</a:t>
                      </a:r>
                    </a:p>
                  </a:txBody>
                  <a:tcPr/>
                </a:tc>
                <a:tc>
                  <a:txBody>
                    <a:bodyPr/>
                    <a:lstStyle/>
                    <a:p>
                      <a:r>
                        <a:rPr lang="en-US" dirty="0"/>
                        <a:t>Multi-model: SQL, Graph, Table, Cassandra, MongoDB</a:t>
                      </a:r>
                    </a:p>
                  </a:txBody>
                  <a:tcPr/>
                </a:tc>
                <a:tc>
                  <a:txBody>
                    <a:bodyPr/>
                    <a:lstStyle/>
                    <a:p>
                      <a:endParaRPr lang="en-US"/>
                    </a:p>
                  </a:txBody>
                  <a:tcPr/>
                </a:tc>
                <a:extLst>
                  <a:ext uri="{0D108BD9-81ED-4DB2-BD59-A6C34878D82A}">
                    <a16:rowId xmlns:a16="http://schemas.microsoft.com/office/drawing/2014/main" val="338187649"/>
                  </a:ext>
                </a:extLst>
              </a:tr>
              <a:tr h="494506">
                <a:tc>
                  <a:txBody>
                    <a:bodyPr/>
                    <a:lstStyle/>
                    <a:p>
                      <a:r>
                        <a:rPr lang="en-US" dirty="0"/>
                        <a:t>Azure Databricks</a:t>
                      </a:r>
                    </a:p>
                  </a:txBody>
                  <a:tcPr/>
                </a:tc>
                <a:tc>
                  <a:txBody>
                    <a:bodyPr/>
                    <a:lstStyle/>
                    <a:p>
                      <a:r>
                        <a:rPr lang="en-US" dirty="0"/>
                        <a:t>Managed Spark++</a:t>
                      </a:r>
                    </a:p>
                  </a:txBody>
                  <a:tcPr/>
                </a:tc>
                <a:tc>
                  <a:txBody>
                    <a:bodyPr/>
                    <a:lstStyle/>
                    <a:p>
                      <a:endParaRPr lang="en-US"/>
                    </a:p>
                  </a:txBody>
                  <a:tcPr/>
                </a:tc>
                <a:extLst>
                  <a:ext uri="{0D108BD9-81ED-4DB2-BD59-A6C34878D82A}">
                    <a16:rowId xmlns:a16="http://schemas.microsoft.com/office/drawing/2014/main" val="3281106035"/>
                  </a:ext>
                </a:extLst>
              </a:tr>
              <a:tr h="494506">
                <a:tc>
                  <a:txBody>
                    <a:bodyPr/>
                    <a:lstStyle/>
                    <a:p>
                      <a:r>
                        <a:rPr lang="en-US" dirty="0"/>
                        <a:t>HDInsight</a:t>
                      </a:r>
                    </a:p>
                  </a:txBody>
                  <a:tcPr/>
                </a:tc>
                <a:tc>
                  <a:txBody>
                    <a:bodyPr/>
                    <a:lstStyle/>
                    <a:p>
                      <a:r>
                        <a:rPr lang="en-US" dirty="0"/>
                        <a:t>Managed Apache Hadoop++ Stack</a:t>
                      </a:r>
                    </a:p>
                  </a:txBody>
                  <a:tcPr/>
                </a:tc>
                <a:tc>
                  <a:txBody>
                    <a:bodyPr/>
                    <a:lstStyle/>
                    <a:p>
                      <a:endParaRPr lang="en-US"/>
                    </a:p>
                  </a:txBody>
                  <a:tcPr/>
                </a:tc>
                <a:extLst>
                  <a:ext uri="{0D108BD9-81ED-4DB2-BD59-A6C34878D82A}">
                    <a16:rowId xmlns:a16="http://schemas.microsoft.com/office/drawing/2014/main" val="3472721119"/>
                  </a:ext>
                </a:extLst>
              </a:tr>
              <a:tr h="494506">
                <a:tc>
                  <a:txBody>
                    <a:bodyPr/>
                    <a:lstStyle/>
                    <a:p>
                      <a:r>
                        <a:rPr lang="en-US" dirty="0"/>
                        <a:t>Azure Analysis Services</a:t>
                      </a:r>
                    </a:p>
                  </a:txBody>
                  <a:tcPr/>
                </a:tc>
                <a:tc>
                  <a:txBody>
                    <a:bodyPr/>
                    <a:lstStyle/>
                    <a:p>
                      <a:r>
                        <a:rPr lang="en-US" dirty="0"/>
                        <a:t>Managed OLAP</a:t>
                      </a:r>
                    </a:p>
                  </a:txBody>
                  <a:tcPr/>
                </a:tc>
                <a:tc>
                  <a:txBody>
                    <a:bodyPr/>
                    <a:lstStyle/>
                    <a:p>
                      <a:r>
                        <a:rPr lang="en-US" dirty="0"/>
                        <a:t>PaaS SSAS Tabular</a:t>
                      </a:r>
                    </a:p>
                  </a:txBody>
                  <a:tcPr/>
                </a:tc>
                <a:extLst>
                  <a:ext uri="{0D108BD9-81ED-4DB2-BD59-A6C34878D82A}">
                    <a16:rowId xmlns:a16="http://schemas.microsoft.com/office/drawing/2014/main" val="1692962263"/>
                  </a:ext>
                </a:extLst>
              </a:tr>
              <a:tr h="494506">
                <a:tc>
                  <a:txBody>
                    <a:bodyPr/>
                    <a:lstStyle/>
                    <a:p>
                      <a:r>
                        <a:rPr lang="en-US" dirty="0"/>
                        <a:t>Snowflake</a:t>
                      </a:r>
                    </a:p>
                  </a:txBody>
                  <a:tcPr/>
                </a:tc>
                <a:tc>
                  <a:txBody>
                    <a:bodyPr/>
                    <a:lstStyle/>
                    <a:p>
                      <a:r>
                        <a:rPr lang="en-US" dirty="0"/>
                        <a:t>Relational MPP</a:t>
                      </a:r>
                    </a:p>
                  </a:txBody>
                  <a:tcPr/>
                </a:tc>
                <a:tc>
                  <a:txBody>
                    <a:bodyPr/>
                    <a:lstStyle/>
                    <a:p>
                      <a:r>
                        <a:rPr lang="en-US" dirty="0"/>
                        <a:t>Early</a:t>
                      </a:r>
                    </a:p>
                  </a:txBody>
                  <a:tcPr/>
                </a:tc>
                <a:extLst>
                  <a:ext uri="{0D108BD9-81ED-4DB2-BD59-A6C34878D82A}">
                    <a16:rowId xmlns:a16="http://schemas.microsoft.com/office/drawing/2014/main" val="3244062365"/>
                  </a:ext>
                </a:extLst>
              </a:tr>
              <a:tr h="494506">
                <a:tc>
                  <a:txBody>
                    <a:bodyPr/>
                    <a:lstStyle/>
                    <a:p>
                      <a:r>
                        <a:rPr lang="en-US" dirty="0"/>
                        <a:t>SQL Server or other on IaaS VMs</a:t>
                      </a:r>
                    </a:p>
                  </a:txBody>
                  <a:tcPr/>
                </a:tc>
                <a:tc>
                  <a:txBody>
                    <a:bodyPr/>
                    <a:lstStyle/>
                    <a:p>
                      <a:r>
                        <a:rPr lang="en-US" dirty="0"/>
                        <a:t>Relational SMP, MPP etc.</a:t>
                      </a:r>
                    </a:p>
                  </a:txBody>
                  <a:tcPr/>
                </a:tc>
                <a:tc>
                  <a:txBody>
                    <a:bodyPr/>
                    <a:lstStyle/>
                    <a:p>
                      <a:endParaRPr lang="en-US" dirty="0"/>
                    </a:p>
                  </a:txBody>
                  <a:tcPr/>
                </a:tc>
                <a:extLst>
                  <a:ext uri="{0D108BD9-81ED-4DB2-BD59-A6C34878D82A}">
                    <a16:rowId xmlns:a16="http://schemas.microsoft.com/office/drawing/2014/main" val="3210728678"/>
                  </a:ext>
                </a:extLst>
              </a:tr>
            </a:tbl>
          </a:graphicData>
        </a:graphic>
      </p:graphicFrame>
    </p:spTree>
    <p:custDataLst>
      <p:tags r:id="rId1"/>
    </p:custDataLst>
    <p:extLst>
      <p:ext uri="{BB962C8B-B14F-4D97-AF65-F5344CB8AC3E}">
        <p14:creationId xmlns:p14="http://schemas.microsoft.com/office/powerpoint/2010/main" val="237484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Stream Ingestion</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3338093"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Event Hubs</a:t>
            </a:r>
          </a:p>
          <a:p>
            <a:pPr marL="342900" indent="-342900">
              <a:lnSpc>
                <a:spcPct val="90000"/>
              </a:lnSpc>
              <a:spcAft>
                <a:spcPts val="600"/>
              </a:spcAft>
              <a:buFont typeface="Arial" panose="020B0604020202020204" pitchFamily="34" charset="0"/>
              <a:buChar char="•"/>
            </a:pPr>
            <a:r>
              <a:rPr lang="en-US" sz="2400" dirty="0">
                <a:solidFill>
                  <a:srgbClr val="0070C0"/>
                </a:solidFill>
              </a:rPr>
              <a:t>Azure IoT Hub</a:t>
            </a:r>
          </a:p>
          <a:p>
            <a:pPr marL="342900" indent="-342900">
              <a:lnSpc>
                <a:spcPct val="90000"/>
              </a:lnSpc>
              <a:spcAft>
                <a:spcPts val="600"/>
              </a:spcAft>
              <a:buFont typeface="Arial" panose="020B0604020202020204" pitchFamily="34" charset="0"/>
              <a:buChar char="•"/>
            </a:pPr>
            <a:r>
              <a:rPr lang="en-US" sz="2400" dirty="0">
                <a:solidFill>
                  <a:srgbClr val="0070C0"/>
                </a:solidFill>
              </a:rPr>
              <a:t>Kafka on HDInsight</a:t>
            </a:r>
          </a:p>
        </p:txBody>
      </p:sp>
      <p:pic>
        <p:nvPicPr>
          <p:cNvPr id="14" name="Picture 13">
            <a:extLst>
              <a:ext uri="{FF2B5EF4-FFF2-40B4-BE49-F238E27FC236}">
                <a16:creationId xmlns:a16="http://schemas.microsoft.com/office/drawing/2014/main" id="{F226292E-E50F-410A-A027-D8B559C6465C}"/>
              </a:ext>
            </a:extLst>
          </p:cNvPr>
          <p:cNvPicPr>
            <a:picLocks noChangeAspect="1"/>
          </p:cNvPicPr>
          <p:nvPr/>
        </p:nvPicPr>
        <p:blipFill>
          <a:blip r:embed="rId2"/>
          <a:stretch>
            <a:fillRect/>
          </a:stretch>
        </p:blipFill>
        <p:spPr>
          <a:xfrm>
            <a:off x="5039568" y="2016940"/>
            <a:ext cx="395269" cy="395269"/>
          </a:xfrm>
          <a:prstGeom prst="rect">
            <a:avLst/>
          </a:prstGeom>
          <a:noFill/>
        </p:spPr>
      </p:pic>
      <p:sp>
        <p:nvSpPr>
          <p:cNvPr id="15" name="TextBox 14">
            <a:extLst>
              <a:ext uri="{FF2B5EF4-FFF2-40B4-BE49-F238E27FC236}">
                <a16:creationId xmlns:a16="http://schemas.microsoft.com/office/drawing/2014/main" id="{C91AE403-614C-435A-9CD3-C9EEF98E898F}"/>
              </a:ext>
            </a:extLst>
          </p:cNvPr>
          <p:cNvSpPr txBox="1"/>
          <p:nvPr/>
        </p:nvSpPr>
        <p:spPr>
          <a:xfrm>
            <a:off x="4395389" y="2382527"/>
            <a:ext cx="58541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HUBS</a:t>
            </a:r>
          </a:p>
        </p:txBody>
      </p:sp>
      <p:sp>
        <p:nvSpPr>
          <p:cNvPr id="26" name="TextBox 25">
            <a:extLst>
              <a:ext uri="{FF2B5EF4-FFF2-40B4-BE49-F238E27FC236}">
                <a16:creationId xmlns:a16="http://schemas.microsoft.com/office/drawing/2014/main" id="{D250EDCD-4CE3-4309-A490-8CE5943FECA3}"/>
              </a:ext>
            </a:extLst>
          </p:cNvPr>
          <p:cNvSpPr txBox="1"/>
          <p:nvPr/>
        </p:nvSpPr>
        <p:spPr>
          <a:xfrm>
            <a:off x="5012646" y="2403865"/>
            <a:ext cx="460382"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a:t>
            </a:r>
          </a:p>
        </p:txBody>
      </p:sp>
      <p:sp>
        <p:nvSpPr>
          <p:cNvPr id="27" name="TextBox 26">
            <a:extLst>
              <a:ext uri="{FF2B5EF4-FFF2-40B4-BE49-F238E27FC236}">
                <a16:creationId xmlns:a16="http://schemas.microsoft.com/office/drawing/2014/main" id="{D5B5200E-11DF-4619-A6BB-6C17FEA5717F}"/>
              </a:ext>
            </a:extLst>
          </p:cNvPr>
          <p:cNvSpPr txBox="1"/>
          <p:nvPr/>
        </p:nvSpPr>
        <p:spPr>
          <a:xfrm>
            <a:off x="5456515" y="2434179"/>
            <a:ext cx="1635996" cy="25391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HDINSIGHT </a:t>
            </a:r>
          </a:p>
        </p:txBody>
      </p:sp>
      <p:sp>
        <p:nvSpPr>
          <p:cNvPr id="28" name="Rectangle: Rounded Corners 27">
            <a:extLst>
              <a:ext uri="{FF2B5EF4-FFF2-40B4-BE49-F238E27FC236}">
                <a16:creationId xmlns:a16="http://schemas.microsoft.com/office/drawing/2014/main" id="{4721CD09-D969-4AD6-989A-F971DB2A3748}"/>
              </a:ext>
            </a:extLst>
          </p:cNvPr>
          <p:cNvSpPr/>
          <p:nvPr/>
        </p:nvSpPr>
        <p:spPr bwMode="auto">
          <a:xfrm>
            <a:off x="4313819" y="1885172"/>
            <a:ext cx="2708844" cy="948514"/>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29" name="Picture 8" descr="Image result for Apache Kafka icon">
            <a:extLst>
              <a:ext uri="{FF2B5EF4-FFF2-40B4-BE49-F238E27FC236}">
                <a16:creationId xmlns:a16="http://schemas.microsoft.com/office/drawing/2014/main" id="{2506FD07-E3D4-4516-906B-25C2C13581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2889" y="1933061"/>
            <a:ext cx="930925" cy="55855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s://pbs.twimg.com/profile_images/928135110217441280/voCtWZjZ.jpg">
            <a:extLst>
              <a:ext uri="{FF2B5EF4-FFF2-40B4-BE49-F238E27FC236}">
                <a16:creationId xmlns:a16="http://schemas.microsoft.com/office/drawing/2014/main" id="{CD18C721-55F5-492B-B993-575B934747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3970" y="1988290"/>
            <a:ext cx="456608" cy="45660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Image result for Azure Event Hub icon">
            <a:extLst>
              <a:ext uri="{FF2B5EF4-FFF2-40B4-BE49-F238E27FC236}">
                <a16:creationId xmlns:a16="http://schemas.microsoft.com/office/drawing/2014/main" id="{681C0BFD-3370-4827-9CA0-82F6BC36121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3264" y="2022751"/>
            <a:ext cx="368980" cy="368980"/>
          </a:xfrm>
          <a:prstGeom prst="rect">
            <a:avLst/>
          </a:prstGeom>
          <a:noFill/>
          <a:extLst/>
        </p:spPr>
      </p:pic>
      <p:sp>
        <p:nvSpPr>
          <p:cNvPr id="32" name="TextBox 31">
            <a:extLst>
              <a:ext uri="{FF2B5EF4-FFF2-40B4-BE49-F238E27FC236}">
                <a16:creationId xmlns:a16="http://schemas.microsoft.com/office/drawing/2014/main" id="{57F54D06-F204-415D-943D-4C282356BFDF}"/>
              </a:ext>
            </a:extLst>
          </p:cNvPr>
          <p:cNvSpPr txBox="1"/>
          <p:nvPr/>
        </p:nvSpPr>
        <p:spPr>
          <a:xfrm>
            <a:off x="4174917" y="1506479"/>
            <a:ext cx="204293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STREAM INGESTION</a:t>
            </a:r>
          </a:p>
        </p:txBody>
      </p:sp>
    </p:spTree>
    <p:extLst>
      <p:ext uri="{BB962C8B-B14F-4D97-AF65-F5344CB8AC3E}">
        <p14:creationId xmlns:p14="http://schemas.microsoft.com/office/powerpoint/2010/main" val="12001344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9" y="-31807"/>
            <a:ext cx="11655840" cy="899665"/>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AZURE Options - How To Choose?</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596091"/>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t>High-level guidance on choosing among the multiple Azure options</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786517218"/>
              </p:ext>
            </p:extLst>
          </p:nvPr>
        </p:nvGraphicFramePr>
        <p:xfrm>
          <a:off x="268079" y="1057757"/>
          <a:ext cx="11655839" cy="5678711"/>
        </p:xfrm>
        <a:graphic>
          <a:graphicData uri="http://schemas.openxmlformats.org/drawingml/2006/table">
            <a:tbl>
              <a:tblPr firstRow="1" bandRow="1">
                <a:tableStyleId>{00A15C55-8517-42AA-B614-E9B94910E393}</a:tableStyleId>
              </a:tblPr>
              <a:tblGrid>
                <a:gridCol w="954491">
                  <a:extLst>
                    <a:ext uri="{9D8B030D-6E8A-4147-A177-3AD203B41FA5}">
                      <a16:colId xmlns:a16="http://schemas.microsoft.com/office/drawing/2014/main" val="2721621986"/>
                    </a:ext>
                  </a:extLst>
                </a:gridCol>
                <a:gridCol w="1399278">
                  <a:extLst>
                    <a:ext uri="{9D8B030D-6E8A-4147-A177-3AD203B41FA5}">
                      <a16:colId xmlns:a16="http://schemas.microsoft.com/office/drawing/2014/main" val="2777487665"/>
                    </a:ext>
                  </a:extLst>
                </a:gridCol>
                <a:gridCol w="4414216">
                  <a:extLst>
                    <a:ext uri="{9D8B030D-6E8A-4147-A177-3AD203B41FA5}">
                      <a16:colId xmlns:a16="http://schemas.microsoft.com/office/drawing/2014/main" val="1103378031"/>
                    </a:ext>
                  </a:extLst>
                </a:gridCol>
                <a:gridCol w="4887854">
                  <a:extLst>
                    <a:ext uri="{9D8B030D-6E8A-4147-A177-3AD203B41FA5}">
                      <a16:colId xmlns:a16="http://schemas.microsoft.com/office/drawing/2014/main" val="2678493234"/>
                    </a:ext>
                  </a:extLst>
                </a:gridCol>
              </a:tblGrid>
              <a:tr h="378644">
                <a:tc gridSpan="2">
                  <a:txBody>
                    <a:bodyPr/>
                    <a:lstStyle/>
                    <a:p>
                      <a:pPr algn="ctr"/>
                      <a:r>
                        <a:rPr lang="en-US" sz="1600"/>
                        <a:t>Consideration</a:t>
                      </a:r>
                      <a:endParaRPr lang="en-US" sz="1600" b="0"/>
                    </a:p>
                  </a:txBody>
                  <a:tcPr anchor="ctr"/>
                </a:tc>
                <a:tc hMerge="1">
                  <a:txBody>
                    <a:bodyPr/>
                    <a:lstStyle/>
                    <a:p>
                      <a:pPr algn="ctr"/>
                      <a:endParaRPr lang="en-US" sz="1600"/>
                    </a:p>
                  </a:txBody>
                  <a:tcPr anchor="ctr"/>
                </a:tc>
                <a:tc>
                  <a:txBody>
                    <a:bodyPr/>
                    <a:lstStyle/>
                    <a:p>
                      <a:pPr algn="ctr"/>
                      <a:r>
                        <a:rPr lang="en-US" sz="1600" dirty="0"/>
                        <a:t>Questions ..</a:t>
                      </a:r>
                      <a:endParaRPr lang="en-US" sz="1600" b="0" dirty="0"/>
                    </a:p>
                  </a:txBody>
                  <a:tcPr anchor="ctr"/>
                </a:tc>
                <a:tc>
                  <a:txBody>
                    <a:bodyPr/>
                    <a:lstStyle/>
                    <a:p>
                      <a:pPr algn="ctr"/>
                      <a:r>
                        <a:rPr lang="en-US" sz="1600"/>
                        <a:t>Options …</a:t>
                      </a:r>
                      <a:endParaRPr lang="en-US" sz="1600" b="0"/>
                    </a:p>
                  </a:txBody>
                  <a:tcPr anchor="ctr"/>
                </a:tc>
                <a:extLst>
                  <a:ext uri="{0D108BD9-81ED-4DB2-BD59-A6C34878D82A}">
                    <a16:rowId xmlns:a16="http://schemas.microsoft.com/office/drawing/2014/main" val="2804921626"/>
                  </a:ext>
                </a:extLst>
              </a:tr>
              <a:tr h="767643">
                <a:tc>
                  <a:txBody>
                    <a:bodyPr/>
                    <a:lstStyle/>
                    <a:p>
                      <a:endParaRPr lang="en-US" sz="1200"/>
                    </a:p>
                  </a:txBody>
                  <a:tcPr anchor="ctr"/>
                </a:tc>
                <a:tc>
                  <a:txBody>
                    <a:bodyPr/>
                    <a:lstStyle/>
                    <a:p>
                      <a:r>
                        <a:rPr lang="en-US" sz="1100" dirty="0"/>
                        <a:t>Open Source</a:t>
                      </a:r>
                      <a:endParaRPr lang="en-US" sz="1100" dirty="0">
                        <a:latin typeface="+mn-lt"/>
                      </a:endParaRPr>
                    </a:p>
                  </a:txBody>
                  <a:tcPr anchor="ctr"/>
                </a:tc>
                <a:tc>
                  <a:txBody>
                    <a:bodyPr/>
                    <a:lstStyle/>
                    <a:p>
                      <a:r>
                        <a:rPr lang="en-US" sz="1200" dirty="0"/>
                        <a:t>Are you familiar and comfortable using OSS? Already using OSS? Want to move to a OSS stack?</a:t>
                      </a:r>
                      <a:endParaRPr lang="en-US" sz="1200" dirty="0">
                        <a:latin typeface="+mn-lt"/>
                        <a:cs typeface="Segoe UI Semilight" panose="020B0402040204020203" pitchFamily="34" charset="0"/>
                      </a:endParaRPr>
                    </a:p>
                  </a:txBody>
                  <a:tcPr anchor="ctr"/>
                </a:tc>
                <a:tc>
                  <a:txBody>
                    <a:bodyPr/>
                    <a:lstStyle/>
                    <a:p>
                      <a:r>
                        <a:rPr lang="en-US" sz="1200"/>
                        <a:t>Then use Azure Kafka on HDInsight for ingestion and Azure Databricks Spark Streaming or Apache Storm on HDInsight for analytics</a:t>
                      </a:r>
                      <a:endParaRPr lang="en-US" sz="1200">
                        <a:latin typeface="+mn-lt"/>
                      </a:endParaRPr>
                    </a:p>
                  </a:txBody>
                  <a:tcPr anchor="ctr"/>
                </a:tc>
                <a:extLst>
                  <a:ext uri="{0D108BD9-81ED-4DB2-BD59-A6C34878D82A}">
                    <a16:rowId xmlns:a16="http://schemas.microsoft.com/office/drawing/2014/main" val="80075711"/>
                  </a:ext>
                </a:extLst>
              </a:tr>
              <a:tr h="767643">
                <a:tc>
                  <a:txBody>
                    <a:bodyPr/>
                    <a:lstStyle/>
                    <a:p>
                      <a:endParaRPr lang="en-US" sz="1200"/>
                    </a:p>
                  </a:txBody>
                  <a:tcPr anchor="ctr"/>
                </a:tc>
                <a:tc>
                  <a:txBody>
                    <a:bodyPr/>
                    <a:lstStyle/>
                    <a:p>
                      <a:r>
                        <a:rPr lang="en-US" sz="1100"/>
                        <a:t>IoT Scenario</a:t>
                      </a:r>
                      <a:endParaRPr lang="en-US" sz="1100">
                        <a:latin typeface="+mn-lt"/>
                      </a:endParaRPr>
                    </a:p>
                  </a:txBody>
                  <a:tcPr anchor="ctr"/>
                </a:tc>
                <a:tc>
                  <a:txBody>
                    <a:bodyPr/>
                    <a:lstStyle/>
                    <a:p>
                      <a:r>
                        <a:rPr lang="en-US" sz="1200"/>
                        <a:t>Is IoT your primary scenario i.e. does it need to track device state, handle millions of devices and bi-directional communication?</a:t>
                      </a:r>
                      <a:endParaRPr lang="en-US" sz="1200">
                        <a:latin typeface="+mn-lt"/>
                        <a:cs typeface="Segoe UI Semilight" panose="020B0402040204020203" pitchFamily="34" charset="0"/>
                      </a:endParaRPr>
                    </a:p>
                  </a:txBody>
                  <a:tcPr anchor="ctr"/>
                </a:tc>
                <a:tc>
                  <a:txBody>
                    <a:bodyPr/>
                    <a:lstStyle/>
                    <a:p>
                      <a:r>
                        <a:rPr lang="en-US" sz="1200"/>
                        <a:t>Then Azure IoT Hub is specifically designed for the IoT scenario. </a:t>
                      </a:r>
                      <a:endParaRPr lang="en-US" sz="1200">
                        <a:latin typeface="+mn-lt"/>
                      </a:endParaRPr>
                    </a:p>
                  </a:txBody>
                  <a:tcPr anchor="ctr"/>
                </a:tc>
                <a:extLst>
                  <a:ext uri="{0D108BD9-81ED-4DB2-BD59-A6C34878D82A}">
                    <a16:rowId xmlns:a16="http://schemas.microsoft.com/office/drawing/2014/main" val="1179290825"/>
                  </a:ext>
                </a:extLst>
              </a:tr>
              <a:tr h="818732">
                <a:tc>
                  <a:txBody>
                    <a:bodyPr/>
                    <a:lstStyle/>
                    <a:p>
                      <a:endParaRPr lang="en-US" sz="1200"/>
                    </a:p>
                  </a:txBody>
                  <a:tcPr anchor="ctr"/>
                </a:tc>
                <a:tc>
                  <a:txBody>
                    <a:bodyPr/>
                    <a:lstStyle/>
                    <a:p>
                      <a:r>
                        <a:rPr lang="en-US" sz="1100"/>
                        <a:t>Serverless Solution</a:t>
                      </a:r>
                      <a:endParaRPr lang="en-US" sz="1100">
                        <a:latin typeface="+mn-lt"/>
                      </a:endParaRPr>
                    </a:p>
                  </a:txBody>
                  <a:tcPr anchor="ctr"/>
                </a:tc>
                <a:tc>
                  <a:txBody>
                    <a:bodyPr/>
                    <a:lstStyle/>
                    <a:p>
                      <a:r>
                        <a:rPr lang="en-US" sz="1200"/>
                        <a:t>Prefer a fully-managed, serverless solution that completely abstracts the underlying infrastructure? </a:t>
                      </a:r>
                      <a:endParaRPr lang="en-US" sz="1200">
                        <a:latin typeface="+mn-lt"/>
                        <a:cs typeface="Segoe UI Semilight" panose="020B0402040204020203" pitchFamily="34" charset="0"/>
                      </a:endParaRPr>
                    </a:p>
                  </a:txBody>
                  <a:tcPr anchor="ctr"/>
                </a:tc>
                <a:tc>
                  <a:txBody>
                    <a:bodyPr/>
                    <a:lstStyle/>
                    <a:p>
                      <a:r>
                        <a:rPr lang="en-US" sz="1200"/>
                        <a:t>IoT Hub, Event Hubs and Stream Analytics are all serverless solutions. Apache Kafka, Apache Spark and Apache Storm require HDInsight clusters.</a:t>
                      </a:r>
                      <a:endParaRPr lang="en-US" sz="1200">
                        <a:latin typeface="+mn-lt"/>
                      </a:endParaRPr>
                    </a:p>
                  </a:txBody>
                  <a:tcPr anchor="ctr"/>
                </a:tc>
                <a:extLst>
                  <a:ext uri="{0D108BD9-81ED-4DB2-BD59-A6C34878D82A}">
                    <a16:rowId xmlns:a16="http://schemas.microsoft.com/office/drawing/2014/main" val="3561301258"/>
                  </a:ext>
                </a:extLst>
              </a:tr>
              <a:tr h="1428520">
                <a:tc>
                  <a:txBody>
                    <a:bodyPr/>
                    <a:lstStyle/>
                    <a:p>
                      <a:endParaRPr lang="en-US" sz="1200"/>
                    </a:p>
                  </a:txBody>
                  <a:tcPr anchor="ctr"/>
                </a:tc>
                <a:tc>
                  <a:txBody>
                    <a:bodyPr/>
                    <a:lstStyle/>
                    <a:p>
                      <a:r>
                        <a:rPr lang="en-US" sz="1100"/>
                        <a:t>Integration with Azure Services </a:t>
                      </a:r>
                      <a:endParaRPr lang="en-US" sz="1100">
                        <a:latin typeface="+mn-lt"/>
                      </a:endParaRPr>
                    </a:p>
                  </a:txBody>
                  <a:tcPr anchor="ctr"/>
                </a:tc>
                <a:tc>
                  <a:txBody>
                    <a:bodyPr/>
                    <a:lstStyle/>
                    <a:p>
                      <a:r>
                        <a:rPr lang="en-US" sz="1200"/>
                        <a:t>Does your scenario require integration with other Azure services, specifically Azure Storage Services and Azure Machine Learning?</a:t>
                      </a:r>
                      <a:endParaRPr lang="en-US" sz="1200">
                        <a:latin typeface="+mn-lt"/>
                        <a:cs typeface="Segoe UI Semilight" panose="020B0402040204020203" pitchFamily="34" charset="0"/>
                      </a:endParaRPr>
                    </a:p>
                  </a:txBody>
                  <a:tcPr anchor="ctr"/>
                </a:tc>
                <a:tc>
                  <a:txBody>
                    <a:bodyPr/>
                    <a:lstStyle/>
                    <a:p>
                      <a:r>
                        <a:rPr lang="en-US" sz="1200" dirty="0"/>
                        <a:t>While all the options can integrate with other Azure services, some integrate more easily. Examples:</a:t>
                      </a:r>
                    </a:p>
                    <a:p>
                      <a:pPr marL="171450" indent="-171450">
                        <a:buFont typeface="Arial" panose="020B0604020202020204" pitchFamily="34" charset="0"/>
                        <a:buChar char="•"/>
                      </a:pPr>
                      <a:r>
                        <a:rPr lang="en-US" sz="1200" dirty="0"/>
                        <a:t>Azure Stream Analytics can call a trained Azure ML Studio model</a:t>
                      </a:r>
                    </a:p>
                    <a:p>
                      <a:pPr marL="171450" indent="-171450">
                        <a:buFont typeface="Arial" panose="020B0604020202020204" pitchFamily="34" charset="0"/>
                        <a:buChar char="•"/>
                      </a:pPr>
                      <a:r>
                        <a:rPr lang="en-US" sz="1200" dirty="0"/>
                        <a:t>Azure Stream Analytics connects directly to Azure Event Hubs and Azure IoT Hub without any coding.</a:t>
                      </a:r>
                    </a:p>
                    <a:p>
                      <a:pPr marL="171450" indent="-171450">
                        <a:buFont typeface="Arial" panose="020B0604020202020204" pitchFamily="34" charset="0"/>
                        <a:buChar char="•"/>
                      </a:pPr>
                      <a:r>
                        <a:rPr lang="en-US" sz="1200" dirty="0"/>
                        <a:t>Azure Storm connects directly to Azure Kafka.  </a:t>
                      </a:r>
                      <a:endParaRPr lang="en-US" sz="1200" dirty="0">
                        <a:latin typeface="+mn-lt"/>
                      </a:endParaRPr>
                    </a:p>
                  </a:txBody>
                  <a:tcPr anchor="ctr"/>
                </a:tc>
                <a:extLst>
                  <a:ext uri="{0D108BD9-81ED-4DB2-BD59-A6C34878D82A}">
                    <a16:rowId xmlns:a16="http://schemas.microsoft.com/office/drawing/2014/main" val="4025258692"/>
                  </a:ext>
                </a:extLst>
              </a:tr>
              <a:tr h="698797">
                <a:tc>
                  <a:txBody>
                    <a:bodyPr/>
                    <a:lstStyle/>
                    <a:p>
                      <a:endParaRPr lang="en-US" sz="1200"/>
                    </a:p>
                  </a:txBody>
                  <a:tcPr/>
                </a:tc>
                <a:tc>
                  <a:txBody>
                    <a:bodyPr/>
                    <a:lstStyle/>
                    <a:p>
                      <a:r>
                        <a:rPr lang="en-US" sz="1100"/>
                        <a:t>Single Integrated Stack</a:t>
                      </a:r>
                      <a:endParaRPr lang="en-US" sz="1100">
                        <a:latin typeface="+mn-lt"/>
                      </a:endParaRPr>
                    </a:p>
                  </a:txBody>
                  <a:tcPr anchor="ctr"/>
                </a:tc>
                <a:tc>
                  <a:txBody>
                    <a:bodyPr/>
                    <a:lstStyle/>
                    <a:p>
                      <a:r>
                        <a:rPr lang="en-US" sz="1200"/>
                        <a:t>Do you prefer a uniform programming model across the entire stack, obviating the need to combine different products with different programming models?</a:t>
                      </a:r>
                      <a:endParaRPr lang="en-US" sz="1200">
                        <a:latin typeface="+mn-lt"/>
                        <a:cs typeface="Segoe UI Semilight" panose="020B0402040204020203" pitchFamily="34" charset="0"/>
                      </a:endParaRPr>
                    </a:p>
                  </a:txBody>
                  <a:tcPr anchor="ctr"/>
                </a:tc>
                <a:tc>
                  <a:txBody>
                    <a:bodyPr/>
                    <a:lstStyle/>
                    <a:p>
                      <a:r>
                        <a:rPr lang="en-US" sz="1200"/>
                        <a:t>Then Apache Spark is your best option -- it combines stream analytics, machine learning and interactive SQL in a unified programming model with a set of common set of abstractions. </a:t>
                      </a:r>
                      <a:endParaRPr lang="en-US" sz="1200">
                        <a:latin typeface="+mn-lt"/>
                      </a:endParaRPr>
                    </a:p>
                  </a:txBody>
                  <a:tcPr anchor="ctr"/>
                </a:tc>
                <a:extLst>
                  <a:ext uri="{0D108BD9-81ED-4DB2-BD59-A6C34878D82A}">
                    <a16:rowId xmlns:a16="http://schemas.microsoft.com/office/drawing/2014/main" val="2288733883"/>
                  </a:ext>
                </a:extLst>
              </a:tr>
              <a:tr h="818732">
                <a:tc>
                  <a:txBody>
                    <a:bodyPr/>
                    <a:lstStyle/>
                    <a:p>
                      <a:endParaRPr lang="en-US" sz="1200"/>
                    </a:p>
                  </a:txBody>
                  <a:tcPr/>
                </a:tc>
                <a:tc>
                  <a:txBody>
                    <a:bodyPr/>
                    <a:lstStyle/>
                    <a:p>
                      <a:r>
                        <a:rPr lang="en-US" sz="1100"/>
                        <a:t>Hybrid</a:t>
                      </a:r>
                      <a:endParaRPr lang="en-US" sz="1100">
                        <a:latin typeface="+mn-lt"/>
                      </a:endParaRPr>
                    </a:p>
                  </a:txBody>
                  <a:tcPr anchor="ctr"/>
                </a:tc>
                <a:tc>
                  <a:txBody>
                    <a:bodyPr/>
                    <a:lstStyle/>
                    <a:p>
                      <a:r>
                        <a:rPr lang="en-US" sz="1200" dirty="0"/>
                        <a:t>Do you have a Hybrid scenario where you want to run your stream analytics solution either Azure, or on-premises or both?</a:t>
                      </a:r>
                      <a:endParaRPr lang="en-US" sz="1200" dirty="0">
                        <a:latin typeface="+mn-lt"/>
                        <a:cs typeface="Segoe UI Semilight" panose="020B0402040204020203" pitchFamily="34" charset="0"/>
                      </a:endParaRPr>
                    </a:p>
                  </a:txBody>
                  <a:tcPr anchor="ctr"/>
                </a:tc>
                <a:tc>
                  <a:txBody>
                    <a:bodyPr/>
                    <a:lstStyle/>
                    <a:p>
                      <a:r>
                        <a:rPr lang="en-US" sz="1200" dirty="0"/>
                        <a:t>Apache Storm, Apache Spark and Apache Kafka are available in Azure (as managed services) and on-premises as well.*</a:t>
                      </a:r>
                      <a:endParaRPr lang="en-US" sz="1200" dirty="0">
                        <a:latin typeface="+mn-lt"/>
                      </a:endParaRPr>
                    </a:p>
                  </a:txBody>
                  <a:tcPr anchor="ctr"/>
                </a:tc>
                <a:extLst>
                  <a:ext uri="{0D108BD9-81ED-4DB2-BD59-A6C34878D82A}">
                    <a16:rowId xmlns:a16="http://schemas.microsoft.com/office/drawing/2014/main" val="1694952305"/>
                  </a:ext>
                </a:extLst>
              </a:tr>
            </a:tbl>
          </a:graphicData>
        </a:graphic>
      </p:graphicFrame>
      <p:grpSp>
        <p:nvGrpSpPr>
          <p:cNvPr id="32" name="Group 31">
            <a:extLst>
              <a:ext uri="{FF2B5EF4-FFF2-40B4-BE49-F238E27FC236}">
                <a16:creationId xmlns:a16="http://schemas.microsoft.com/office/drawing/2014/main" id="{A2617D8D-5D23-4B96-B71E-AB716C25E01A}"/>
              </a:ext>
            </a:extLst>
          </p:cNvPr>
          <p:cNvGrpSpPr/>
          <p:nvPr/>
        </p:nvGrpSpPr>
        <p:grpSpPr>
          <a:xfrm>
            <a:off x="459984" y="1570432"/>
            <a:ext cx="548640" cy="4229811"/>
            <a:chOff x="744201" y="1768884"/>
            <a:chExt cx="548640" cy="4229811"/>
          </a:xfrm>
        </p:grpSpPr>
        <p:pic>
          <p:nvPicPr>
            <p:cNvPr id="23554" name="Picture 2" descr="Image result for Integration icon">
              <a:extLst>
                <a:ext uri="{FF2B5EF4-FFF2-40B4-BE49-F238E27FC236}">
                  <a16:creationId xmlns:a16="http://schemas.microsoft.com/office/drawing/2014/main" id="{68757B43-6AB6-4DAE-B487-42F9458C26D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201" y="4494209"/>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Image result for Serverless icon">
              <a:extLst>
                <a:ext uri="{FF2B5EF4-FFF2-40B4-BE49-F238E27FC236}">
                  <a16:creationId xmlns:a16="http://schemas.microsoft.com/office/drawing/2014/main" id="{3C512168-86EE-4E5B-BDD6-5672BE1F16E3}"/>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201" y="3276170"/>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www.wedgenetworks.com/images/IoT%20Icon-Blue.png">
              <a:extLst>
                <a:ext uri="{FF2B5EF4-FFF2-40B4-BE49-F238E27FC236}">
                  <a16:creationId xmlns:a16="http://schemas.microsoft.com/office/drawing/2014/main" id="{72612F53-E5A9-452F-AFA3-124CDF6F91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4201" y="2548581"/>
              <a:ext cx="548640" cy="462834"/>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http://opensourceforu.com/wp-content/uploads/2011/08/Opensource.jpg">
              <a:extLst>
                <a:ext uri="{FF2B5EF4-FFF2-40B4-BE49-F238E27FC236}">
                  <a16:creationId xmlns:a16="http://schemas.microsoft.com/office/drawing/2014/main" id="{F6F2D08B-37D0-4B92-B029-6DE1AA8C74DA}"/>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201" y="1768884"/>
              <a:ext cx="548640" cy="493776"/>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https://www.vitechinc.com/wordpress/wp-content/uploads/2013/10/modular-icon4.png">
              <a:extLst>
                <a:ext uri="{FF2B5EF4-FFF2-40B4-BE49-F238E27FC236}">
                  <a16:creationId xmlns:a16="http://schemas.microsoft.com/office/drawing/2014/main" id="{BD860DEC-F36D-4020-8A91-B26E4E98E9F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201" y="5525769"/>
              <a:ext cx="548640" cy="472926"/>
            </a:xfrm>
            <a:prstGeom prst="rect">
              <a:avLst/>
            </a:prstGeom>
            <a:noFill/>
            <a:extLst>
              <a:ext uri="{909E8E84-426E-40DD-AFC4-6F175D3DCCD1}">
                <a14:hiddenFill xmlns:a14="http://schemas.microsoft.com/office/drawing/2010/main">
                  <a:solidFill>
                    <a:srgbClr val="FFFFFF"/>
                  </a:solidFill>
                </a14:hiddenFill>
              </a:ext>
            </a:extLst>
          </p:spPr>
        </p:pic>
      </p:grpSp>
      <p:pic>
        <p:nvPicPr>
          <p:cNvPr id="39938" name="Picture 2" descr="http://premise2cloud.net/wp-content/uploads/2016/02/hybridcloud1.png">
            <a:extLst>
              <a:ext uri="{FF2B5EF4-FFF2-40B4-BE49-F238E27FC236}">
                <a16:creationId xmlns:a16="http://schemas.microsoft.com/office/drawing/2014/main" id="{7045EFD9-D8C9-4E35-A605-5FCF2A4A5FD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3649" y="6086465"/>
            <a:ext cx="841310" cy="502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1714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9" y="-16516"/>
            <a:ext cx="11655840" cy="899665"/>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Ingestion – Requirements overview-1/2</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590359"/>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t>General requirements for a stream ingestion service</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3659189178"/>
              </p:ext>
            </p:extLst>
          </p:nvPr>
        </p:nvGraphicFramePr>
        <p:xfrm>
          <a:off x="540848" y="1498855"/>
          <a:ext cx="11110303" cy="5017460"/>
        </p:xfrm>
        <a:graphic>
          <a:graphicData uri="http://schemas.openxmlformats.org/drawingml/2006/table">
            <a:tbl>
              <a:tblPr firstRow="1" bandRow="1">
                <a:tableStyleId>{00A15C55-8517-42AA-B614-E9B94910E393}</a:tableStyleId>
              </a:tblPr>
              <a:tblGrid>
                <a:gridCol w="909817">
                  <a:extLst>
                    <a:ext uri="{9D8B030D-6E8A-4147-A177-3AD203B41FA5}">
                      <a16:colId xmlns:a16="http://schemas.microsoft.com/office/drawing/2014/main" val="2721621986"/>
                    </a:ext>
                  </a:extLst>
                </a:gridCol>
                <a:gridCol w="1333786">
                  <a:extLst>
                    <a:ext uri="{9D8B030D-6E8A-4147-A177-3AD203B41FA5}">
                      <a16:colId xmlns:a16="http://schemas.microsoft.com/office/drawing/2014/main" val="2777487665"/>
                    </a:ext>
                  </a:extLst>
                </a:gridCol>
                <a:gridCol w="4969288">
                  <a:extLst>
                    <a:ext uri="{9D8B030D-6E8A-4147-A177-3AD203B41FA5}">
                      <a16:colId xmlns:a16="http://schemas.microsoft.com/office/drawing/2014/main" val="1103378031"/>
                    </a:ext>
                  </a:extLst>
                </a:gridCol>
                <a:gridCol w="3897412">
                  <a:extLst>
                    <a:ext uri="{9D8B030D-6E8A-4147-A177-3AD203B41FA5}">
                      <a16:colId xmlns:a16="http://schemas.microsoft.com/office/drawing/2014/main" val="2678493234"/>
                    </a:ext>
                  </a:extLst>
                </a:gridCol>
              </a:tblGrid>
              <a:tr h="332862">
                <a:tc gridSpan="2">
                  <a:txBody>
                    <a:bodyPr/>
                    <a:lstStyle/>
                    <a:p>
                      <a:pPr algn="ctr"/>
                      <a:r>
                        <a:rPr lang="en-US" sz="1600"/>
                        <a:t>Requirement</a:t>
                      </a:r>
                      <a:endParaRPr lang="en-US" sz="1600" b="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Comments</a:t>
                      </a:r>
                      <a:endParaRPr lang="en-US" sz="1600" b="0"/>
                    </a:p>
                  </a:txBody>
                  <a:tcPr anchor="ctr"/>
                </a:tc>
                <a:extLst>
                  <a:ext uri="{0D108BD9-81ED-4DB2-BD59-A6C34878D82A}">
                    <a16:rowId xmlns:a16="http://schemas.microsoft.com/office/drawing/2014/main" val="2804921626"/>
                  </a:ext>
                </a:extLst>
              </a:tr>
              <a:tr h="288740">
                <a:tc gridSpan="4">
                  <a:txBody>
                    <a:bodyPr/>
                    <a:lstStyle/>
                    <a:p>
                      <a:pPr algn="ctr"/>
                      <a:r>
                        <a:rPr lang="en-US" sz="1200"/>
                        <a:t>Scale, Performance, Latency</a:t>
                      </a:r>
                      <a:endParaRPr lang="en-US" sz="1200" b="1">
                        <a:solidFill>
                          <a:schemeClr val="bg1"/>
                        </a:solidFill>
                      </a:endParaRPr>
                    </a:p>
                  </a:txBody>
                  <a:tcPr anchor="ctr"/>
                </a:tc>
                <a:tc hMerge="1">
                  <a:txBody>
                    <a:bodyPr/>
                    <a:lstStyle/>
                    <a:p>
                      <a:endParaRPr lang="en-US" sz="1200"/>
                    </a:p>
                  </a:txBody>
                  <a:tcPr anchor="ctr">
                    <a:lnL w="12700" cap="flat" cmpd="sng" algn="ctr">
                      <a:noFill/>
                      <a:prstDash val="solid"/>
                      <a:round/>
                      <a:headEnd type="none" w="med" len="med"/>
                      <a:tailEnd type="none" w="med" len="med"/>
                    </a:lnL>
                  </a:tcPr>
                </a:tc>
                <a:tc hMerge="1">
                  <a:txBody>
                    <a:bodyPr/>
                    <a:lstStyle/>
                    <a:p>
                      <a:endParaRPr lang="en-US" sz="1200"/>
                    </a:p>
                  </a:txBody>
                  <a:tcPr anchor="ctr"/>
                </a:tc>
                <a:tc hMerge="1">
                  <a:txBody>
                    <a:bodyPr/>
                    <a:lstStyle/>
                    <a:p>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318736520"/>
                  </a:ext>
                </a:extLst>
              </a:tr>
              <a:tr h="679729">
                <a:tc>
                  <a:txBody>
                    <a:bodyPr/>
                    <a:lstStyle/>
                    <a:p>
                      <a:endParaRPr lang="en-US" sz="1200"/>
                    </a:p>
                  </a:txBody>
                  <a:tcPr anchor="ctr"/>
                </a:tc>
                <a:tc>
                  <a:txBody>
                    <a:bodyPr/>
                    <a:lstStyle/>
                    <a:p>
                      <a:r>
                        <a:rPr lang="en-US" sz="1200"/>
                        <a:t>Scale</a:t>
                      </a:r>
                    </a:p>
                  </a:txBody>
                  <a:tcPr anchor="ctr"/>
                </a:tc>
                <a:tc>
                  <a:txBody>
                    <a:bodyPr/>
                    <a:lstStyle/>
                    <a:p>
                      <a:r>
                        <a:rPr lang="en-US" sz="1200"/>
                        <a:t>For an ingestion service, capacity (or throughput)  is measured in terms of the volume of streaming data. Usually measured in GBs/sec and messages/sec. Ideally, the capacity should increase linearly with the amount of hardware—compute, storage, networking—provided. There should be no practical ceiling to the capacity.</a:t>
                      </a:r>
                    </a:p>
                  </a:txBody>
                  <a:tcPr anchor="ctr"/>
                </a:tc>
                <a:tc>
                  <a:txBody>
                    <a:bodyPr/>
                    <a:lstStyle/>
                    <a:p>
                      <a:r>
                        <a:rPr lang="en-US" sz="1200"/>
                        <a:t>Capacity may also expressed as events/sec.</a:t>
                      </a:r>
                    </a:p>
                  </a:txBody>
                  <a:tcPr anchor="ctr"/>
                </a:tc>
                <a:extLst>
                  <a:ext uri="{0D108BD9-81ED-4DB2-BD59-A6C34878D82A}">
                    <a16:rowId xmlns:a16="http://schemas.microsoft.com/office/drawing/2014/main" val="80075711"/>
                  </a:ext>
                </a:extLst>
              </a:tr>
              <a:tr h="168529">
                <a:tc>
                  <a:txBody>
                    <a:bodyPr/>
                    <a:lstStyle/>
                    <a:p>
                      <a:endParaRPr lang="en-US" sz="1200"/>
                    </a:p>
                  </a:txBody>
                  <a:tcPr anchor="ctr"/>
                </a:tc>
                <a:tc>
                  <a:txBody>
                    <a:bodyPr/>
                    <a:lstStyle/>
                    <a:p>
                      <a:r>
                        <a:rPr lang="en-US" sz="1200"/>
                        <a:t>On-Demand</a:t>
                      </a:r>
                    </a:p>
                  </a:txBody>
                  <a:tcPr anchor="ctr"/>
                </a:tc>
                <a:tc>
                  <a:txBody>
                    <a:bodyPr/>
                    <a:lstStyle/>
                    <a:p>
                      <a:r>
                        <a:rPr lang="en-US" sz="1200"/>
                        <a:t>It should be possible to scale up or down the capacity dynamically without any downtime (i.e. without having to reboot or restart the service)</a:t>
                      </a:r>
                    </a:p>
                  </a:txBody>
                  <a:tcPr anchor="ctr"/>
                </a:tc>
                <a:tc>
                  <a:txBody>
                    <a:bodyPr/>
                    <a:lstStyle/>
                    <a:p>
                      <a:r>
                        <a:rPr lang="en-US" sz="1200"/>
                        <a:t>In case of serverless service, users should be able to just buy additional capacity units. In case of clustered services, users should be able to dynamically add/remove nodes to/from the cluster.</a:t>
                      </a:r>
                    </a:p>
                  </a:txBody>
                  <a:tcPr anchor="ctr"/>
                </a:tc>
                <a:extLst>
                  <a:ext uri="{0D108BD9-81ED-4DB2-BD59-A6C34878D82A}">
                    <a16:rowId xmlns:a16="http://schemas.microsoft.com/office/drawing/2014/main" val="1179290825"/>
                  </a:ext>
                </a:extLst>
              </a:tr>
              <a:tr h="724967">
                <a:tc>
                  <a:txBody>
                    <a:bodyPr/>
                    <a:lstStyle/>
                    <a:p>
                      <a:endParaRPr lang="en-US" sz="1200"/>
                    </a:p>
                  </a:txBody>
                  <a:tcPr anchor="ctr"/>
                </a:tc>
                <a:tc>
                  <a:txBody>
                    <a:bodyPr/>
                    <a:lstStyle/>
                    <a:p>
                      <a:r>
                        <a:rPr lang="en-US" sz="1200"/>
                        <a:t>Latency</a:t>
                      </a:r>
                    </a:p>
                  </a:txBody>
                  <a:tcPr anchor="ctr"/>
                </a:tc>
                <a:tc>
                  <a:txBody>
                    <a:bodyPr/>
                    <a:lstStyle/>
                    <a:p>
                      <a:r>
                        <a:rPr lang="en-US" sz="1200"/>
                        <a:t>Latency is the time elapsed between an event entering the service (ingestion time) and the earliest time it is available to be processed/consumed. Ideally a service should be able to maintain constant low latency even at high loads.</a:t>
                      </a:r>
                    </a:p>
                  </a:txBody>
                  <a:tcPr anchor="ctr"/>
                </a:tc>
                <a:tc>
                  <a:txBody>
                    <a:bodyPr/>
                    <a:lstStyle/>
                    <a:p>
                      <a:r>
                        <a:rPr lang="en-US" sz="1200"/>
                        <a:t>For near-real time scenarios the latency should be in the order of milliseconds (double digits or low triple digits).</a:t>
                      </a:r>
                    </a:p>
                  </a:txBody>
                  <a:tcPr anchor="ctr"/>
                </a:tc>
                <a:extLst>
                  <a:ext uri="{0D108BD9-81ED-4DB2-BD59-A6C34878D82A}">
                    <a16:rowId xmlns:a16="http://schemas.microsoft.com/office/drawing/2014/main" val="3561301258"/>
                  </a:ext>
                </a:extLst>
              </a:tr>
              <a:tr h="278640">
                <a:tc gridSpan="4">
                  <a:txBody>
                    <a:bodyPr/>
                    <a:lstStyle/>
                    <a:p>
                      <a:pPr algn="ctr"/>
                      <a:r>
                        <a:rPr lang="en-US" sz="1200"/>
                        <a:t>Message Consumption</a:t>
                      </a:r>
                      <a:endParaRPr lang="en-US" sz="1200" b="1">
                        <a:solidFill>
                          <a:schemeClr val="bg1"/>
                        </a:solidFill>
                      </a:endParaRPr>
                    </a:p>
                  </a:txBody>
                  <a:tcPr anchor="ctr"/>
                </a:tc>
                <a:tc hMerge="1">
                  <a:txBody>
                    <a:bodyPr/>
                    <a:lstStyle/>
                    <a:p>
                      <a:pPr algn="ctr"/>
                      <a:endParaRPr lang="en-US" sz="1200"/>
                    </a:p>
                  </a:txBody>
                  <a:tcPr anchor="ctr">
                    <a:lnL w="12700" cap="flat" cmpd="sng" algn="ctr">
                      <a:noFill/>
                      <a:prstDash val="solid"/>
                      <a:round/>
                      <a:headEnd type="none" w="med" len="med"/>
                      <a:tailEnd type="none" w="med" len="med"/>
                    </a:lnL>
                  </a:tcPr>
                </a:tc>
                <a:tc hMerge="1">
                  <a:txBody>
                    <a:bodyPr/>
                    <a:lstStyle/>
                    <a:p>
                      <a:pPr algn="ctr"/>
                      <a:endParaRPr lang="en-US" sz="1200"/>
                    </a:p>
                  </a:txBody>
                  <a:tcPr anchor="ctr"/>
                </a:tc>
                <a:tc hMerge="1">
                  <a:txBody>
                    <a:bodyPr/>
                    <a:lstStyle/>
                    <a:p>
                      <a:pPr algn="ctr"/>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904415052"/>
                  </a:ext>
                </a:extLst>
              </a:tr>
              <a:tr h="724967">
                <a:tc>
                  <a:txBody>
                    <a:bodyPr/>
                    <a:lstStyle/>
                    <a:p>
                      <a:endParaRPr lang="en-US" sz="1200"/>
                    </a:p>
                  </a:txBody>
                  <a:tcPr/>
                </a:tc>
                <a:tc>
                  <a:txBody>
                    <a:bodyPr/>
                    <a:lstStyle/>
                    <a:p>
                      <a:r>
                        <a:rPr lang="en-US" sz="1200"/>
                        <a:t>Message Ordering</a:t>
                      </a:r>
                    </a:p>
                  </a:txBody>
                  <a:tcPr anchor="ctr"/>
                </a:tc>
                <a:tc>
                  <a:txBody>
                    <a:bodyPr/>
                    <a:lstStyle/>
                    <a:p>
                      <a:r>
                        <a:rPr lang="en-US" sz="1200"/>
                        <a:t>When desired, the service should be able to support ordered (FIFO) consumption of the ingested messages. In addition, consumers should be able to fetch messages out-of-order based on either messages id, message content, offsets in the queue etc.</a:t>
                      </a:r>
                    </a:p>
                  </a:txBody>
                  <a:tcPr anchor="ctr"/>
                </a:tc>
                <a:tc>
                  <a:txBody>
                    <a:bodyPr/>
                    <a:lstStyle/>
                    <a:p>
                      <a:r>
                        <a:rPr lang="en-US" sz="1200"/>
                        <a:t>When total ordering across all messages is not supported, at least a partial ordering over a subset of related messages should be supported. This often translates to ordering within partitions. </a:t>
                      </a:r>
                    </a:p>
                  </a:txBody>
                  <a:tcPr anchor="ctr"/>
                </a:tc>
                <a:extLst>
                  <a:ext uri="{0D108BD9-81ED-4DB2-BD59-A6C34878D82A}">
                    <a16:rowId xmlns:a16="http://schemas.microsoft.com/office/drawing/2014/main" val="2288733883"/>
                  </a:ext>
                </a:extLst>
              </a:tr>
              <a:tr h="321840">
                <a:tc>
                  <a:txBody>
                    <a:bodyPr/>
                    <a:lstStyle/>
                    <a:p>
                      <a:endParaRPr lang="en-US" sz="1200"/>
                    </a:p>
                  </a:txBody>
                  <a:tcPr/>
                </a:tc>
                <a:tc>
                  <a:txBody>
                    <a:bodyPr/>
                    <a:lstStyle/>
                    <a:p>
                      <a:r>
                        <a:rPr lang="en-US" sz="1200"/>
                        <a:t>Message consumption models</a:t>
                      </a:r>
                    </a:p>
                  </a:txBody>
                  <a:tcPr anchor="ctr"/>
                </a:tc>
                <a:tc>
                  <a:txBody>
                    <a:bodyPr/>
                    <a:lstStyle/>
                    <a:p>
                      <a:r>
                        <a:rPr lang="en-US" sz="1200" dirty="0"/>
                        <a:t>Common message consumption models are request/reply, publish/subscribe, point-to-point queues and directed messaging.</a:t>
                      </a:r>
                    </a:p>
                  </a:txBody>
                  <a:tcPr anchor="ctr"/>
                </a:tc>
                <a:tc>
                  <a:txBody>
                    <a:bodyPr/>
                    <a:lstStyle/>
                    <a:p>
                      <a:r>
                        <a:rPr lang="en-US" sz="1200" dirty="0"/>
                        <a:t> At scale, for streaming scenarios, publish/subscribe is considered the preferred consumption model.</a:t>
                      </a:r>
                    </a:p>
                  </a:txBody>
                  <a:tcPr anchor="ctr"/>
                </a:tc>
                <a:extLst>
                  <a:ext uri="{0D108BD9-81ED-4DB2-BD59-A6C34878D82A}">
                    <a16:rowId xmlns:a16="http://schemas.microsoft.com/office/drawing/2014/main" val="1694952305"/>
                  </a:ext>
                </a:extLst>
              </a:tr>
            </a:tbl>
          </a:graphicData>
        </a:graphic>
      </p:graphicFrame>
      <p:grpSp>
        <p:nvGrpSpPr>
          <p:cNvPr id="5" name="Group 4">
            <a:extLst>
              <a:ext uri="{FF2B5EF4-FFF2-40B4-BE49-F238E27FC236}">
                <a16:creationId xmlns:a16="http://schemas.microsoft.com/office/drawing/2014/main" id="{1B4166D9-7E3C-4C83-BE1E-782CD1595117}"/>
              </a:ext>
            </a:extLst>
          </p:cNvPr>
          <p:cNvGrpSpPr/>
          <p:nvPr/>
        </p:nvGrpSpPr>
        <p:grpSpPr>
          <a:xfrm>
            <a:off x="637050" y="2470934"/>
            <a:ext cx="795750" cy="4045381"/>
            <a:chOff x="637050" y="2328059"/>
            <a:chExt cx="795750" cy="4045381"/>
          </a:xfrm>
        </p:grpSpPr>
        <p:pic>
          <p:nvPicPr>
            <p:cNvPr id="4" name="Picture 3">
              <a:extLst>
                <a:ext uri="{FF2B5EF4-FFF2-40B4-BE49-F238E27FC236}">
                  <a16:creationId xmlns:a16="http://schemas.microsoft.com/office/drawing/2014/main" id="{CAA54D5B-DFEE-4100-83F0-FFE013900B2F}"/>
                </a:ext>
              </a:extLst>
            </p:cNvPr>
            <p:cNvPicPr>
              <a:picLocks noChangeAspect="1"/>
            </p:cNvPicPr>
            <p:nvPr/>
          </p:nvPicPr>
          <p:blipFill>
            <a:blip r:embed="rId3"/>
            <a:stretch>
              <a:fillRect/>
            </a:stretch>
          </p:blipFill>
          <p:spPr>
            <a:xfrm>
              <a:off x="637050" y="5248728"/>
              <a:ext cx="795750" cy="253292"/>
            </a:xfrm>
            <a:prstGeom prst="rect">
              <a:avLst/>
            </a:prstGeom>
          </p:spPr>
        </p:pic>
        <p:pic>
          <p:nvPicPr>
            <p:cNvPr id="43010" name="Picture 2" descr="http://www.protocolit.co.uk/wp-content/uploads/2013/12/icon-06.png">
              <a:extLst>
                <a:ext uri="{FF2B5EF4-FFF2-40B4-BE49-F238E27FC236}">
                  <a16:creationId xmlns:a16="http://schemas.microsoft.com/office/drawing/2014/main" id="{6B8A70B9-262C-42B7-8E15-10CC372776DE}"/>
                </a:ext>
              </a:extLst>
            </p:cNvPr>
            <p:cNvPicPr>
              <a:picLocks noChangeAspect="1" noChangeArrowheads="1"/>
            </p:cNvPicPr>
            <p:nvPr/>
          </p:nvPicPr>
          <p:blipFill>
            <a:blip r:embed="rId4" cstate="print">
              <a:biLevel thresh="75000"/>
              <a:extLst>
                <a:ext uri="{28A0092B-C50C-407E-A947-70E740481C1C}">
                  <a14:useLocalDpi xmlns:a14="http://schemas.microsoft.com/office/drawing/2010/main" val="0"/>
                </a:ext>
              </a:extLst>
            </a:blip>
            <a:srcRect/>
            <a:stretch>
              <a:fillRect/>
            </a:stretch>
          </p:blipFill>
          <p:spPr bwMode="auto">
            <a:xfrm>
              <a:off x="726769" y="5757128"/>
              <a:ext cx="616312" cy="616312"/>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http://contemporaryresearch.com/wp-content/uploads/2013/08/icon-latency.png">
              <a:extLst>
                <a:ext uri="{FF2B5EF4-FFF2-40B4-BE49-F238E27FC236}">
                  <a16:creationId xmlns:a16="http://schemas.microsoft.com/office/drawing/2014/main" id="{D55DCF4C-33A2-48F1-AA6D-5F09514505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325" y="3991920"/>
              <a:ext cx="457200" cy="455676"/>
            </a:xfrm>
            <a:prstGeom prst="rect">
              <a:avLst/>
            </a:prstGeom>
            <a:noFill/>
            <a:extLst>
              <a:ext uri="{909E8E84-426E-40DD-AFC4-6F175D3DCCD1}">
                <a14:hiddenFill xmlns:a14="http://schemas.microsoft.com/office/drawing/2010/main">
                  <a:solidFill>
                    <a:srgbClr val="FFFFFF"/>
                  </a:solidFill>
                </a14:hiddenFill>
              </a:ext>
            </a:extLst>
          </p:spPr>
        </p:pic>
        <p:pic>
          <p:nvPicPr>
            <p:cNvPr id="43014" name="Picture 6" descr="https://dmvstream.com/wp-content/uploads/2015/10/icon-on-demand.jpg">
              <a:extLst>
                <a:ext uri="{FF2B5EF4-FFF2-40B4-BE49-F238E27FC236}">
                  <a16:creationId xmlns:a16="http://schemas.microsoft.com/office/drawing/2014/main" id="{E066E73E-E11A-41C5-8A39-A857269A76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6325" y="3196969"/>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3018" name="Picture 10" descr="https://cdn2.iconfinder.com/data/icons/social-productivity-line-art-2/128/scalable-512.png">
              <a:extLst>
                <a:ext uri="{FF2B5EF4-FFF2-40B4-BE49-F238E27FC236}">
                  <a16:creationId xmlns:a16="http://schemas.microsoft.com/office/drawing/2014/main" id="{99DA2286-2C15-428A-86C8-995F872D65F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7849" y="2328059"/>
              <a:ext cx="455676" cy="4556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025345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1371599" y="105508"/>
            <a:ext cx="10703170" cy="6611815"/>
          </a:xfrm>
        </p:spPr>
        <p:txBody>
          <a:bodyPr anchor="ctr"/>
          <a:lstStyle/>
          <a:p>
            <a:pPr>
              <a:buClr>
                <a:schemeClr val="tx1"/>
              </a:buClr>
            </a:pPr>
            <a:r>
              <a:rPr lang="en-US" dirty="0"/>
              <a:t>All materials for today (docs, labs):</a:t>
            </a:r>
          </a:p>
          <a:p>
            <a:pPr>
              <a:buClr>
                <a:schemeClr val="tx1"/>
              </a:buClr>
            </a:pPr>
            <a:r>
              <a:rPr lang="en-US" sz="2400" dirty="0">
                <a:solidFill>
                  <a:schemeClr val="accent2"/>
                </a:solidFill>
              </a:rPr>
              <a:t>https://</a:t>
            </a:r>
            <a:r>
              <a:rPr lang="en-US" sz="7200" dirty="0">
                <a:solidFill>
                  <a:schemeClr val="accent2"/>
                </a:solidFill>
              </a:rPr>
              <a:t>aka.ms/danrt</a:t>
            </a:r>
            <a:endParaRPr lang="en-US" dirty="0"/>
          </a:p>
          <a:p>
            <a:pPr>
              <a:buClr>
                <a:schemeClr val="tx1"/>
              </a:buClr>
            </a:pPr>
            <a:r>
              <a:rPr lang="en-US" dirty="0"/>
              <a:t>Provision Azure environment for labs:</a:t>
            </a:r>
          </a:p>
          <a:p>
            <a:pPr>
              <a:buClr>
                <a:schemeClr val="tx1"/>
              </a:buClr>
            </a:pPr>
            <a:r>
              <a:rPr lang="en-US" sz="2400" dirty="0">
                <a:solidFill>
                  <a:schemeClr val="accent2"/>
                </a:solidFill>
              </a:rPr>
              <a:t>https://</a:t>
            </a:r>
            <a:r>
              <a:rPr lang="en-US" sz="7200" dirty="0">
                <a:solidFill>
                  <a:schemeClr val="accent2"/>
                </a:solidFill>
              </a:rPr>
              <a:t>aka.ms/danrt-0129</a:t>
            </a:r>
            <a:endParaRPr lang="en-US" sz="6600" dirty="0">
              <a:solidFill>
                <a:schemeClr val="accent2"/>
              </a:solidFill>
            </a:endParaRPr>
          </a:p>
          <a:p>
            <a:pPr>
              <a:buClr>
                <a:schemeClr val="tx1"/>
              </a:buClr>
            </a:pPr>
            <a:endParaRPr lang="en-US" sz="1800" dirty="0">
              <a:sym typeface="Wingdings" panose="05000000000000000000" pitchFamily="2" charset="2"/>
            </a:endParaRPr>
          </a:p>
          <a:p>
            <a:pPr>
              <a:buClr>
                <a:schemeClr val="tx1"/>
              </a:buClr>
            </a:pPr>
            <a:r>
              <a:rPr lang="en-US" sz="1800" dirty="0">
                <a:sym typeface="Wingdings" panose="05000000000000000000" pitchFamily="2" charset="2"/>
              </a:rPr>
              <a:t></a:t>
            </a:r>
            <a:r>
              <a:rPr lang="en-US" sz="1800" dirty="0"/>
              <a:t> </a:t>
            </a:r>
            <a:r>
              <a:rPr lang="en-US" sz="1800" dirty="0">
                <a:solidFill>
                  <a:srgbClr val="FFC000"/>
                </a:solidFill>
              </a:rPr>
              <a:t>Please note</a:t>
            </a:r>
            <a:r>
              <a:rPr lang="en-US" sz="1800" dirty="0"/>
              <a:t>: lab environments will be </a:t>
            </a:r>
            <a:r>
              <a:rPr lang="en-US" sz="1800" dirty="0">
                <a:solidFill>
                  <a:srgbClr val="FF0000"/>
                </a:solidFill>
              </a:rPr>
              <a:t>deleted</a:t>
            </a:r>
            <a:r>
              <a:rPr lang="en-US" sz="1800" dirty="0"/>
              <a:t> after 10 hours.</a:t>
            </a:r>
          </a:p>
          <a:p>
            <a:pPr>
              <a:buClr>
                <a:schemeClr val="tx1"/>
              </a:buClr>
            </a:pPr>
            <a:r>
              <a:rPr lang="en-US" sz="1600" dirty="0"/>
              <a:t>If you have an existing Azure subscription and want to keep what you build today, you do not need to work in the lab environment. If you work in your own Azure environment, please ensure you are complying with your organization’s applicable policies and constraints.</a:t>
            </a:r>
          </a:p>
        </p:txBody>
      </p:sp>
    </p:spTree>
    <p:extLst>
      <p:ext uri="{BB962C8B-B14F-4D97-AF65-F5344CB8AC3E}">
        <p14:creationId xmlns:p14="http://schemas.microsoft.com/office/powerpoint/2010/main" val="1491748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6920" y="-21865"/>
            <a:ext cx="11655840" cy="899665"/>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Ingestion – Requirements overview- (2/2)</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4159972297"/>
              </p:ext>
            </p:extLst>
          </p:nvPr>
        </p:nvGraphicFramePr>
        <p:xfrm>
          <a:off x="367665" y="674782"/>
          <a:ext cx="11454350" cy="6117219"/>
        </p:xfrm>
        <a:graphic>
          <a:graphicData uri="http://schemas.openxmlformats.org/drawingml/2006/table">
            <a:tbl>
              <a:tblPr firstRow="1" bandRow="1">
                <a:tableStyleId>{00A15C55-8517-42AA-B614-E9B94910E393}</a:tableStyleId>
              </a:tblPr>
              <a:tblGrid>
                <a:gridCol w="937991">
                  <a:extLst>
                    <a:ext uri="{9D8B030D-6E8A-4147-A177-3AD203B41FA5}">
                      <a16:colId xmlns:a16="http://schemas.microsoft.com/office/drawing/2014/main" val="2721621986"/>
                    </a:ext>
                  </a:extLst>
                </a:gridCol>
                <a:gridCol w="1375089">
                  <a:extLst>
                    <a:ext uri="{9D8B030D-6E8A-4147-A177-3AD203B41FA5}">
                      <a16:colId xmlns:a16="http://schemas.microsoft.com/office/drawing/2014/main" val="2777487665"/>
                    </a:ext>
                  </a:extLst>
                </a:gridCol>
                <a:gridCol w="5123169">
                  <a:extLst>
                    <a:ext uri="{9D8B030D-6E8A-4147-A177-3AD203B41FA5}">
                      <a16:colId xmlns:a16="http://schemas.microsoft.com/office/drawing/2014/main" val="1103378031"/>
                    </a:ext>
                  </a:extLst>
                </a:gridCol>
                <a:gridCol w="4018101">
                  <a:extLst>
                    <a:ext uri="{9D8B030D-6E8A-4147-A177-3AD203B41FA5}">
                      <a16:colId xmlns:a16="http://schemas.microsoft.com/office/drawing/2014/main" val="2678493234"/>
                    </a:ext>
                  </a:extLst>
                </a:gridCol>
              </a:tblGrid>
              <a:tr h="358230">
                <a:tc gridSpan="2">
                  <a:txBody>
                    <a:bodyPr/>
                    <a:lstStyle/>
                    <a:p>
                      <a:pPr algn="ctr"/>
                      <a:r>
                        <a:rPr lang="en-US" sz="1600"/>
                        <a:t>Requirement</a:t>
                      </a:r>
                      <a:endParaRPr lang="en-US" sz="1600" b="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Comments</a:t>
                      </a:r>
                      <a:endParaRPr lang="en-US" sz="1600" b="0"/>
                    </a:p>
                  </a:txBody>
                  <a:tcPr anchor="ctr"/>
                </a:tc>
                <a:extLst>
                  <a:ext uri="{0D108BD9-81ED-4DB2-BD59-A6C34878D82A}">
                    <a16:rowId xmlns:a16="http://schemas.microsoft.com/office/drawing/2014/main" val="2804921626"/>
                  </a:ext>
                </a:extLst>
              </a:tr>
              <a:tr h="683893">
                <a:tc>
                  <a:txBody>
                    <a:bodyPr/>
                    <a:lstStyle/>
                    <a:p>
                      <a:endParaRPr lang="en-US" sz="1200"/>
                    </a:p>
                  </a:txBody>
                  <a:tcPr anchor="ctr"/>
                </a:tc>
                <a:tc>
                  <a:txBody>
                    <a:bodyPr/>
                    <a:lstStyle/>
                    <a:p>
                      <a:r>
                        <a:rPr lang="en-US" sz="1200"/>
                        <a:t>Parallel Consumption</a:t>
                      </a:r>
                    </a:p>
                  </a:txBody>
                  <a:tcPr anchor="ctr"/>
                </a:tc>
                <a:tc>
                  <a:txBody>
                    <a:bodyPr/>
                    <a:lstStyle/>
                    <a:p>
                      <a:r>
                        <a:rPr lang="en-US" sz="1200"/>
                        <a:t>The service should enable multiple applications to consume the events in parallel.</a:t>
                      </a:r>
                    </a:p>
                  </a:txBody>
                  <a:tcPr anchor="ctr"/>
                </a:tc>
                <a:tc>
                  <a:txBody>
                    <a:bodyPr/>
                    <a:lstStyle/>
                    <a:p>
                      <a:r>
                        <a:rPr lang="en-US" sz="1200"/>
                        <a:t>It should also support parallel processing by applications that are consuming the events at different speeds. </a:t>
                      </a:r>
                    </a:p>
                  </a:txBody>
                  <a:tcPr anchor="ctr"/>
                </a:tc>
                <a:extLst>
                  <a:ext uri="{0D108BD9-81ED-4DB2-BD59-A6C34878D82A}">
                    <a16:rowId xmlns:a16="http://schemas.microsoft.com/office/drawing/2014/main" val="80075711"/>
                  </a:ext>
                </a:extLst>
              </a:tr>
              <a:tr h="1074689">
                <a:tc>
                  <a:txBody>
                    <a:bodyPr/>
                    <a:lstStyle/>
                    <a:p>
                      <a:endParaRPr lang="en-US" sz="1200"/>
                    </a:p>
                  </a:txBody>
                  <a:tcPr anchor="ctr"/>
                </a:tc>
                <a:tc>
                  <a:txBody>
                    <a:bodyPr/>
                    <a:lstStyle/>
                    <a:p>
                      <a:r>
                        <a:rPr lang="en-US" sz="1200" dirty="0"/>
                        <a:t>Storage</a:t>
                      </a:r>
                    </a:p>
                  </a:txBody>
                  <a:tcPr anchor="ctr"/>
                </a:tc>
                <a:tc>
                  <a:txBody>
                    <a:bodyPr/>
                    <a:lstStyle/>
                    <a:p>
                      <a:r>
                        <a:rPr lang="en-US" sz="1200"/>
                        <a:t>Even after an event is consumed, often it needs to be stored in affordable long-term storage for analysis, reporting, visualization, training machine learning models or just archiving for regulatory purposes. The service should support easily moving the messages to long-term storage.</a:t>
                      </a:r>
                    </a:p>
                  </a:txBody>
                  <a:tcPr anchor="ctr"/>
                </a:tc>
                <a:tc>
                  <a:txBody>
                    <a:bodyPr/>
                    <a:lstStyle/>
                    <a:p>
                      <a:endParaRPr lang="en-US" sz="1200"/>
                    </a:p>
                  </a:txBody>
                  <a:tcPr anchor="ctr"/>
                </a:tc>
                <a:extLst>
                  <a:ext uri="{0D108BD9-81ED-4DB2-BD59-A6C34878D82A}">
                    <a16:rowId xmlns:a16="http://schemas.microsoft.com/office/drawing/2014/main" val="1179290825"/>
                  </a:ext>
                </a:extLst>
              </a:tr>
              <a:tr h="293097">
                <a:tc gridSpan="4">
                  <a:txBody>
                    <a:bodyPr/>
                    <a:lstStyle/>
                    <a:p>
                      <a:pPr algn="ctr"/>
                      <a:r>
                        <a:rPr lang="en-US" sz="1200"/>
                        <a:t>IoT-specific scenario requirements</a:t>
                      </a:r>
                      <a:endParaRPr lang="en-US" sz="1200" b="1">
                        <a:solidFill>
                          <a:schemeClr val="bg1"/>
                        </a:solidFill>
                      </a:endParaRPr>
                    </a:p>
                  </a:txBody>
                  <a:tcPr anchor="ctr"/>
                </a:tc>
                <a:tc hMerge="1">
                  <a:txBody>
                    <a:bodyPr/>
                    <a:lstStyle/>
                    <a:p>
                      <a:endParaRPr lang="en-US" sz="1200"/>
                    </a:p>
                  </a:txBody>
                  <a:tcPr anchor="ctr">
                    <a:lnL w="12700" cap="flat" cmpd="sng" algn="ctr">
                      <a:noFill/>
                      <a:prstDash val="solid"/>
                      <a:round/>
                      <a:headEnd type="none" w="med" len="med"/>
                      <a:tailEnd type="none" w="med" len="med"/>
                    </a:lnL>
                  </a:tcPr>
                </a:tc>
                <a:tc hMerge="1">
                  <a:txBody>
                    <a:bodyPr/>
                    <a:lstStyle/>
                    <a:p>
                      <a:endParaRPr lang="en-US" sz="1200"/>
                    </a:p>
                  </a:txBody>
                  <a:tcPr anchor="ctr"/>
                </a:tc>
                <a:tc hMerge="1">
                  <a:txBody>
                    <a:bodyPr/>
                    <a:lstStyle/>
                    <a:p>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561301258"/>
                  </a:ext>
                </a:extLst>
              </a:tr>
              <a:tr h="683893">
                <a:tc>
                  <a:txBody>
                    <a:bodyPr/>
                    <a:lstStyle/>
                    <a:p>
                      <a:endParaRPr lang="en-US" sz="1200"/>
                    </a:p>
                  </a:txBody>
                  <a:tcPr anchor="ctr"/>
                </a:tc>
                <a:tc>
                  <a:txBody>
                    <a:bodyPr/>
                    <a:lstStyle/>
                    <a:p>
                      <a:r>
                        <a:rPr lang="en-US" sz="1200"/>
                        <a:t>Scale</a:t>
                      </a:r>
                    </a:p>
                  </a:txBody>
                  <a:tcPr anchor="ctr"/>
                </a:tc>
                <a:tc>
                  <a:txBody>
                    <a:bodyPr/>
                    <a:lstStyle/>
                    <a:p>
                      <a:r>
                        <a:rPr lang="en-US" sz="1200"/>
                        <a:t>In IoT scenarios, in addition to high throughput, the service should be able to connect to billions of devices. There should be no practical upper limit on the number of devices.</a:t>
                      </a:r>
                    </a:p>
                  </a:txBody>
                  <a:tcPr anchor="ctr"/>
                </a:tc>
                <a:tc>
                  <a:txBody>
                    <a:bodyPr/>
                    <a:lstStyle/>
                    <a:p>
                      <a:endParaRPr lang="en-US" sz="1200"/>
                    </a:p>
                  </a:txBody>
                  <a:tcPr anchor="ctr"/>
                </a:tc>
                <a:extLst>
                  <a:ext uri="{0D108BD9-81ED-4DB2-BD59-A6C34878D82A}">
                    <a16:rowId xmlns:a16="http://schemas.microsoft.com/office/drawing/2014/main" val="1885877597"/>
                  </a:ext>
                </a:extLst>
              </a:tr>
              <a:tr h="683893">
                <a:tc>
                  <a:txBody>
                    <a:bodyPr/>
                    <a:lstStyle/>
                    <a:p>
                      <a:endParaRPr lang="en-US" sz="1200"/>
                    </a:p>
                  </a:txBody>
                  <a:tcPr anchor="ctr"/>
                </a:tc>
                <a:tc>
                  <a:txBody>
                    <a:bodyPr/>
                    <a:lstStyle/>
                    <a:p>
                      <a:r>
                        <a:rPr lang="en-US" sz="1200"/>
                        <a:t>Bi-directional communication from/to devices</a:t>
                      </a:r>
                    </a:p>
                  </a:txBody>
                  <a:tcPr anchor="ctr"/>
                </a:tc>
                <a:tc>
                  <a:txBody>
                    <a:bodyPr/>
                    <a:lstStyle/>
                    <a:p>
                      <a:r>
                        <a:rPr lang="en-US" sz="1200"/>
                        <a:t>The service should support bi-directional communication (device-to-cloud and cloud-to-device). </a:t>
                      </a:r>
                    </a:p>
                  </a:txBody>
                  <a:tcPr anchor="ctr"/>
                </a:tc>
                <a:tc>
                  <a:txBody>
                    <a:bodyPr/>
                    <a:lstStyle/>
                    <a:p>
                      <a:endParaRPr lang="en-US" sz="1200"/>
                    </a:p>
                  </a:txBody>
                  <a:tcPr anchor="ctr"/>
                </a:tc>
                <a:extLst>
                  <a:ext uri="{0D108BD9-81ED-4DB2-BD59-A6C34878D82A}">
                    <a16:rowId xmlns:a16="http://schemas.microsoft.com/office/drawing/2014/main" val="4025258692"/>
                  </a:ext>
                </a:extLst>
              </a:tr>
              <a:tr h="821342">
                <a:tc>
                  <a:txBody>
                    <a:bodyPr/>
                    <a:lstStyle/>
                    <a:p>
                      <a:endParaRPr lang="en-US" sz="1200"/>
                    </a:p>
                  </a:txBody>
                  <a:tcPr/>
                </a:tc>
                <a:tc>
                  <a:txBody>
                    <a:bodyPr/>
                    <a:lstStyle/>
                    <a:p>
                      <a:r>
                        <a:rPr lang="en-US" sz="1200"/>
                        <a:t>Device State Management</a:t>
                      </a:r>
                    </a:p>
                  </a:txBody>
                  <a:tcPr anchor="ctr"/>
                </a:tc>
                <a:tc>
                  <a:txBody>
                    <a:bodyPr/>
                    <a:lstStyle/>
                    <a:p>
                      <a:r>
                        <a:rPr lang="en-US" sz="1200"/>
                        <a:t>The service should enable the state of the devices to be queried and set even when the devices are not connected. This implies that the state should be stored locally.</a:t>
                      </a:r>
                    </a:p>
                  </a:txBody>
                  <a:tcPr/>
                </a:tc>
                <a:tc>
                  <a:txBody>
                    <a:bodyPr/>
                    <a:lstStyle/>
                    <a:p>
                      <a:endParaRPr lang="en-US" sz="1200"/>
                    </a:p>
                  </a:txBody>
                  <a:tcPr/>
                </a:tc>
                <a:extLst>
                  <a:ext uri="{0D108BD9-81ED-4DB2-BD59-A6C34878D82A}">
                    <a16:rowId xmlns:a16="http://schemas.microsoft.com/office/drawing/2014/main" val="2288733883"/>
                  </a:ext>
                </a:extLst>
              </a:tr>
              <a:tr h="879291">
                <a:tc>
                  <a:txBody>
                    <a:bodyPr/>
                    <a:lstStyle/>
                    <a:p>
                      <a:endParaRPr lang="en-US" sz="1200"/>
                    </a:p>
                  </a:txBody>
                  <a:tcPr/>
                </a:tc>
                <a:tc>
                  <a:txBody>
                    <a:bodyPr/>
                    <a:lstStyle/>
                    <a:p>
                      <a:r>
                        <a:rPr lang="en-US" sz="1200"/>
                        <a:t>Device Protocols</a:t>
                      </a:r>
                    </a:p>
                  </a:txBody>
                  <a:tcPr anchor="ctr"/>
                </a:tc>
                <a:tc>
                  <a:txBody>
                    <a:bodyPr/>
                    <a:lstStyle/>
                    <a:p>
                      <a:r>
                        <a:rPr lang="en-US" sz="1200"/>
                        <a:t>A service should support multiple messaging protocols so it can connect to, and ingest data from, a wide variety of devices and streaming sources. </a:t>
                      </a:r>
                    </a:p>
                  </a:txBody>
                  <a:tcPr anchor="ctr"/>
                </a:tc>
                <a:tc>
                  <a:txBody>
                    <a:bodyPr/>
                    <a:lstStyle/>
                    <a:p>
                      <a:r>
                        <a:rPr lang="en-US" sz="1200"/>
                        <a:t>Common messaging protocols are AQMP, MQTT, STOMP, XMPP and HTTP/S. While a service may not support all protocols, intermediate connectors or gateways should be available.</a:t>
                      </a:r>
                    </a:p>
                  </a:txBody>
                  <a:tcPr anchor="ctr"/>
                </a:tc>
                <a:extLst>
                  <a:ext uri="{0D108BD9-81ED-4DB2-BD59-A6C34878D82A}">
                    <a16:rowId xmlns:a16="http://schemas.microsoft.com/office/drawing/2014/main" val="1694952305"/>
                  </a:ext>
                </a:extLst>
              </a:tr>
              <a:tr h="638891">
                <a:tc>
                  <a:txBody>
                    <a:bodyPr/>
                    <a:lstStyle/>
                    <a:p>
                      <a:endParaRPr lang="en-US" sz="1200" dirty="0"/>
                    </a:p>
                  </a:txBody>
                  <a:tcPr/>
                </a:tc>
                <a:tc>
                  <a:txBody>
                    <a:bodyPr/>
                    <a:lstStyle/>
                    <a:p>
                      <a:r>
                        <a:rPr lang="en-US" sz="1200"/>
                        <a:t>Security</a:t>
                      </a:r>
                    </a:p>
                  </a:txBody>
                  <a:tcPr anchor="ctr"/>
                </a:tc>
                <a:tc>
                  <a:txBody>
                    <a:bodyPr/>
                    <a:lstStyle/>
                    <a:p>
                      <a:r>
                        <a:rPr lang="en-US" sz="1200"/>
                        <a:t>The service should support per-device security: authentication, authorization and revocation.</a:t>
                      </a:r>
                    </a:p>
                  </a:txBody>
                  <a:tcPr anchor="ctr"/>
                </a:tc>
                <a:tc>
                  <a:txBody>
                    <a:bodyPr/>
                    <a:lstStyle/>
                    <a:p>
                      <a:endParaRPr lang="en-US" sz="1200" dirty="0"/>
                    </a:p>
                  </a:txBody>
                  <a:tcPr anchor="ctr"/>
                </a:tc>
                <a:extLst>
                  <a:ext uri="{0D108BD9-81ED-4DB2-BD59-A6C34878D82A}">
                    <a16:rowId xmlns:a16="http://schemas.microsoft.com/office/drawing/2014/main" val="752427964"/>
                  </a:ext>
                </a:extLst>
              </a:tr>
            </a:tbl>
          </a:graphicData>
        </a:graphic>
      </p:graphicFrame>
      <p:grpSp>
        <p:nvGrpSpPr>
          <p:cNvPr id="9" name="Group 8">
            <a:extLst>
              <a:ext uri="{FF2B5EF4-FFF2-40B4-BE49-F238E27FC236}">
                <a16:creationId xmlns:a16="http://schemas.microsoft.com/office/drawing/2014/main" id="{977A387B-4B5A-4A98-A23C-FAD38814F74D}"/>
              </a:ext>
            </a:extLst>
          </p:cNvPr>
          <p:cNvGrpSpPr/>
          <p:nvPr/>
        </p:nvGrpSpPr>
        <p:grpSpPr>
          <a:xfrm>
            <a:off x="604304" y="1136931"/>
            <a:ext cx="463224" cy="5545887"/>
            <a:chOff x="604304" y="1136931"/>
            <a:chExt cx="463224" cy="5545887"/>
          </a:xfrm>
        </p:grpSpPr>
        <p:pic>
          <p:nvPicPr>
            <p:cNvPr id="7" name="Picture 6">
              <a:extLst>
                <a:ext uri="{FF2B5EF4-FFF2-40B4-BE49-F238E27FC236}">
                  <a16:creationId xmlns:a16="http://schemas.microsoft.com/office/drawing/2014/main" id="{DF5C519C-079E-4070-9906-BB6EE681EE2A}"/>
                </a:ext>
              </a:extLst>
            </p:cNvPr>
            <p:cNvPicPr>
              <a:picLocks noChangeAspect="1"/>
            </p:cNvPicPr>
            <p:nvPr/>
          </p:nvPicPr>
          <p:blipFill>
            <a:blip r:embed="rId3"/>
            <a:stretch>
              <a:fillRect/>
            </a:stretch>
          </p:blipFill>
          <p:spPr>
            <a:xfrm>
              <a:off x="604304" y="6225618"/>
              <a:ext cx="457200" cy="457200"/>
            </a:xfrm>
            <a:prstGeom prst="rect">
              <a:avLst/>
            </a:prstGeom>
          </p:spPr>
        </p:pic>
        <p:pic>
          <p:nvPicPr>
            <p:cNvPr id="41986" name="Picture 2" descr="https://baysiacoin.com/images/icon/icon_007.png">
              <a:extLst>
                <a:ext uri="{FF2B5EF4-FFF2-40B4-BE49-F238E27FC236}">
                  <a16:creationId xmlns:a16="http://schemas.microsoft.com/office/drawing/2014/main" id="{8D1DB917-D6FA-4017-B3F5-F88580707D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328" y="5425515"/>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descr="https://static1.squarespace.com/static/541b8bbee4b09b50ed999338/t/57cf25d6ff7c500878142109/1473193433565/">
              <a:extLst>
                <a:ext uri="{FF2B5EF4-FFF2-40B4-BE49-F238E27FC236}">
                  <a16:creationId xmlns:a16="http://schemas.microsoft.com/office/drawing/2014/main" id="{3C5E036E-8DA3-4068-B303-2EE22FACAD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328" y="46254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858EEFA-F7A3-499F-91CD-10D5C626A49D}"/>
                </a:ext>
              </a:extLst>
            </p:cNvPr>
            <p:cNvPicPr>
              <a:picLocks noChangeAspect="1"/>
            </p:cNvPicPr>
            <p:nvPr/>
          </p:nvPicPr>
          <p:blipFill>
            <a:blip r:embed="rId6"/>
            <a:stretch>
              <a:fillRect/>
            </a:stretch>
          </p:blipFill>
          <p:spPr>
            <a:xfrm>
              <a:off x="610328" y="3219653"/>
              <a:ext cx="457200" cy="457200"/>
            </a:xfrm>
            <a:prstGeom prst="rect">
              <a:avLst/>
            </a:prstGeom>
          </p:spPr>
        </p:pic>
        <p:pic>
          <p:nvPicPr>
            <p:cNvPr id="41992" name="Picture 8" descr="https://cdn1.iconfinder.com/data/icons/round-ui/143/33-512.png">
              <a:extLst>
                <a:ext uri="{FF2B5EF4-FFF2-40B4-BE49-F238E27FC236}">
                  <a16:creationId xmlns:a16="http://schemas.microsoft.com/office/drawing/2014/main" id="{C1F00E22-7F58-4DF8-8B5D-B9193A2D69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328" y="206580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994" name="Picture 10" descr="Related image">
              <a:extLst>
                <a:ext uri="{FF2B5EF4-FFF2-40B4-BE49-F238E27FC236}">
                  <a16:creationId xmlns:a16="http://schemas.microsoft.com/office/drawing/2014/main" id="{440DF88B-FE73-4812-8A12-3BDD5909F77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0328" y="113693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996" name="Picture 12" descr="Related image">
              <a:extLst>
                <a:ext uri="{FF2B5EF4-FFF2-40B4-BE49-F238E27FC236}">
                  <a16:creationId xmlns:a16="http://schemas.microsoft.com/office/drawing/2014/main" id="{4273168F-6FDB-4D3B-A43A-C16F1ED1106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0328" y="3992523"/>
              <a:ext cx="457200" cy="3628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162730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3AD3EB-7618-46F5-892D-C28122EE54F1}"/>
              </a:ext>
            </a:extLst>
          </p:cNvPr>
          <p:cNvSpPr>
            <a:spLocks noGrp="1"/>
          </p:cNvSpPr>
          <p:nvPr>
            <p:ph type="title"/>
          </p:nvPr>
        </p:nvSpPr>
        <p:spPr>
          <a:xfrm>
            <a:off x="168572" y="3207082"/>
            <a:ext cx="11655840" cy="899665"/>
          </a:xfrm>
        </p:spPr>
        <p:txBody>
          <a:bodyPr/>
          <a:lstStyle/>
          <a:p>
            <a:r>
              <a:rPr lang="en-US"/>
              <a:t>Apache Kafka on HDInsight</a:t>
            </a:r>
          </a:p>
        </p:txBody>
      </p:sp>
    </p:spTree>
    <p:extLst>
      <p:ext uri="{BB962C8B-B14F-4D97-AF65-F5344CB8AC3E}">
        <p14:creationId xmlns:p14="http://schemas.microsoft.com/office/powerpoint/2010/main" val="157225053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3211-BB67-4E11-AF67-07560BCB0EBE}"/>
              </a:ext>
            </a:extLst>
          </p:cNvPr>
          <p:cNvSpPr>
            <a:spLocks noGrp="1"/>
          </p:cNvSpPr>
          <p:nvPr>
            <p:ph type="title"/>
          </p:nvPr>
        </p:nvSpPr>
        <p:spPr>
          <a:xfrm>
            <a:off x="268080" y="22617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Apache Kafka on HDInsight</a:t>
            </a:r>
          </a:p>
        </p:txBody>
      </p:sp>
      <p:sp>
        <p:nvSpPr>
          <p:cNvPr id="4" name="TextBox 3">
            <a:extLst>
              <a:ext uri="{FF2B5EF4-FFF2-40B4-BE49-F238E27FC236}">
                <a16:creationId xmlns:a16="http://schemas.microsoft.com/office/drawing/2014/main" id="{DEDD3D8F-CE38-4F99-A77B-B20818FE4C8D}"/>
              </a:ext>
            </a:extLst>
          </p:cNvPr>
          <p:cNvSpPr txBox="1"/>
          <p:nvPr/>
        </p:nvSpPr>
        <p:spPr>
          <a:xfrm>
            <a:off x="0" y="956694"/>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 open-source, scalable, stream ingestion platform offered as managed service on Azure HDInsight</a:t>
            </a:r>
          </a:p>
        </p:txBody>
      </p:sp>
      <p:sp>
        <p:nvSpPr>
          <p:cNvPr id="6" name="TextBox 5">
            <a:extLst>
              <a:ext uri="{FF2B5EF4-FFF2-40B4-BE49-F238E27FC236}">
                <a16:creationId xmlns:a16="http://schemas.microsoft.com/office/drawing/2014/main" id="{4B73F250-D94B-49A7-B1D8-3011A2DF6C4A}"/>
              </a:ext>
            </a:extLst>
          </p:cNvPr>
          <p:cNvSpPr txBox="1"/>
          <p:nvPr/>
        </p:nvSpPr>
        <p:spPr>
          <a:xfrm>
            <a:off x="0" y="1949638"/>
            <a:ext cx="7387696" cy="3556936"/>
          </a:xfrm>
          <a:prstGeom prst="rect">
            <a:avLst/>
          </a:prstGeom>
          <a:noFill/>
        </p:spPr>
        <p:txBody>
          <a:bodyPr wrap="square" lIns="182880" tIns="146304" rIns="182880" bIns="146304" rtlCol="0">
            <a:spAutoFit/>
          </a:bodyPr>
          <a:lstStyle/>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Only public cloud to offer Apache Kafka as a managed service.</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Can be provisioned directly from the Azure Portal</a:t>
            </a:r>
          </a:p>
          <a:p>
            <a:pPr marL="1098361" marR="0" lvl="2"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Apache Kafka is one of the seven HDInsight Cluster Types.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Clusters can be scaled within minutes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99.9% SLA</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No additional charge for running Kafka clusters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Out-of-box management using Azure management tooling</a:t>
            </a:r>
          </a:p>
        </p:txBody>
      </p:sp>
      <p:grpSp>
        <p:nvGrpSpPr>
          <p:cNvPr id="3" name="Group 2">
            <a:extLst>
              <a:ext uri="{FF2B5EF4-FFF2-40B4-BE49-F238E27FC236}">
                <a16:creationId xmlns:a16="http://schemas.microsoft.com/office/drawing/2014/main" id="{0328B7C0-6082-4301-82E6-B0E096157176}"/>
              </a:ext>
            </a:extLst>
          </p:cNvPr>
          <p:cNvGrpSpPr/>
          <p:nvPr/>
        </p:nvGrpSpPr>
        <p:grpSpPr>
          <a:xfrm>
            <a:off x="8193495" y="1531900"/>
            <a:ext cx="3422854" cy="4269626"/>
            <a:chOff x="8501066" y="1357333"/>
            <a:chExt cx="3422854" cy="4269626"/>
          </a:xfrm>
        </p:grpSpPr>
        <p:pic>
          <p:nvPicPr>
            <p:cNvPr id="5126" name="Picture 6" descr="https://pbs.twimg.com/profile_images/928135110217441280/voCtWZjZ.jpg">
              <a:extLst>
                <a:ext uri="{FF2B5EF4-FFF2-40B4-BE49-F238E27FC236}">
                  <a16:creationId xmlns:a16="http://schemas.microsoft.com/office/drawing/2014/main" id="{A3BADDCB-2F09-4413-88F4-F6E908090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9943" y="1357333"/>
              <a:ext cx="2994485" cy="299448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www.vectorlogo.zone/logos/apache_kafka/apache_kafka-card.png">
              <a:extLst>
                <a:ext uri="{FF2B5EF4-FFF2-40B4-BE49-F238E27FC236}">
                  <a16:creationId xmlns:a16="http://schemas.microsoft.com/office/drawing/2014/main" id="{DC5C82D5-B87F-40A7-A99B-663F8287FD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066" y="3915532"/>
              <a:ext cx="3422854" cy="17114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603982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3211-BB67-4E11-AF67-07560BCB0EBE}"/>
              </a:ext>
            </a:extLst>
          </p:cNvPr>
          <p:cNvSpPr>
            <a:spLocks noGrp="1"/>
          </p:cNvSpPr>
          <p:nvPr>
            <p:ph type="title"/>
          </p:nvPr>
        </p:nvSpPr>
        <p:spPr>
          <a:xfrm>
            <a:off x="268080" y="22617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Provisioning Apache Kafka on HDInsight</a:t>
            </a:r>
          </a:p>
        </p:txBody>
      </p:sp>
      <p:sp>
        <p:nvSpPr>
          <p:cNvPr id="6" name="TextBox 5">
            <a:extLst>
              <a:ext uri="{FF2B5EF4-FFF2-40B4-BE49-F238E27FC236}">
                <a16:creationId xmlns:a16="http://schemas.microsoft.com/office/drawing/2014/main" id="{4B73F250-D94B-49A7-B1D8-3011A2DF6C4A}"/>
              </a:ext>
            </a:extLst>
          </p:cNvPr>
          <p:cNvSpPr txBox="1"/>
          <p:nvPr/>
        </p:nvSpPr>
        <p:spPr>
          <a:xfrm>
            <a:off x="0" y="1738451"/>
            <a:ext cx="7337500" cy="3745128"/>
          </a:xfrm>
          <a:prstGeom prst="rect">
            <a:avLst/>
          </a:prstGeom>
          <a:noFill/>
        </p:spPr>
        <p:txBody>
          <a:bodyPr wrap="square" lIns="182880" tIns="146304" rIns="182880" bIns="146304" rtlCol="0">
            <a:spAutoFit/>
          </a:bodyPr>
          <a:lstStyle/>
          <a:p>
            <a:pPr marL="641161" marR="0" lvl="1"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 typical HDInsight Kafka cluster consists of:</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3 or more worker nodes (at least 3 for data high availability)</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2 head nodes (for redundancy)</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3 Zookeeper nodes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Kafka is I/O heavy, so </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Azure Managed Disks</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are used – for high throughput and more storage per node. </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Can deploy Apache Kafka on HDInsight clusters with managed disks straight from Azure portal.</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Disks/node can be configured during HDInsight cluster creation (up to 16 TB per node)</a:t>
            </a:r>
          </a:p>
        </p:txBody>
      </p:sp>
      <p:pic>
        <p:nvPicPr>
          <p:cNvPr id="3" name="Picture 2">
            <a:extLst>
              <a:ext uri="{FF2B5EF4-FFF2-40B4-BE49-F238E27FC236}">
                <a16:creationId xmlns:a16="http://schemas.microsoft.com/office/drawing/2014/main" id="{9E4F3570-8357-452A-8421-82F5943EF0E2}"/>
              </a:ext>
            </a:extLst>
          </p:cNvPr>
          <p:cNvPicPr>
            <a:picLocks noChangeAspect="1"/>
          </p:cNvPicPr>
          <p:nvPr/>
        </p:nvPicPr>
        <p:blipFill>
          <a:blip r:embed="rId4"/>
          <a:stretch>
            <a:fillRect/>
          </a:stretch>
        </p:blipFill>
        <p:spPr>
          <a:xfrm>
            <a:off x="7224124" y="972210"/>
            <a:ext cx="4699795" cy="5644145"/>
          </a:xfrm>
          <a:prstGeom prst="rect">
            <a:avLst/>
          </a:prstGeom>
          <a:ln>
            <a:solidFill>
              <a:schemeClr val="bg2">
                <a:lumMod val="50000"/>
              </a:schemeClr>
            </a:solidFill>
          </a:ln>
        </p:spPr>
      </p:pic>
    </p:spTree>
    <p:extLst>
      <p:ext uri="{BB962C8B-B14F-4D97-AF65-F5344CB8AC3E}">
        <p14:creationId xmlns:p14="http://schemas.microsoft.com/office/powerpoint/2010/main" val="314046370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D340-0F4C-4732-A7FC-32EE591E6BDC}"/>
              </a:ext>
            </a:extLst>
          </p:cNvPr>
          <p:cNvSpPr>
            <a:spLocks noGrp="1"/>
          </p:cNvSpPr>
          <p:nvPr>
            <p:ph type="title"/>
          </p:nvPr>
        </p:nvSpPr>
        <p:spPr>
          <a:xfrm>
            <a:off x="0" y="289512"/>
            <a:ext cx="12192000" cy="899665"/>
          </a:xfrm>
        </p:spPr>
        <p:txBody>
          <a:bodyPr vert="horz" wrap="square" lIns="146304" tIns="91440" rIns="146304" bIns="91440" rtlCol="0" anchor="ctr">
            <a:noAutofit/>
          </a:bodyPr>
          <a:lstStyle/>
          <a:p>
            <a:r>
              <a:rPr lang="en-US" sz="2400" cap="all" spc="800">
                <a:solidFill>
                  <a:srgbClr val="0078D7"/>
                </a:solidFill>
                <a:latin typeface="Segoe UI Light" charset="0"/>
                <a:cs typeface="Segoe UI Light" charset="0"/>
              </a:rPr>
              <a:t>Kafka on HDInsight–Spark &amp; STORM Integration</a:t>
            </a:r>
          </a:p>
        </p:txBody>
      </p:sp>
      <p:sp>
        <p:nvSpPr>
          <p:cNvPr id="7" name="Rectangle 6">
            <a:extLst>
              <a:ext uri="{FF2B5EF4-FFF2-40B4-BE49-F238E27FC236}">
                <a16:creationId xmlns:a16="http://schemas.microsoft.com/office/drawing/2014/main" id="{190A04DC-9B5B-413D-8E81-2CF8E83153C3}"/>
              </a:ext>
            </a:extLst>
          </p:cNvPr>
          <p:cNvSpPr/>
          <p:nvPr/>
        </p:nvSpPr>
        <p:spPr>
          <a:xfrm>
            <a:off x="29583" y="2369882"/>
            <a:ext cx="6185569" cy="2677656"/>
          </a:xfrm>
          <a:prstGeom prst="rect">
            <a:avLst/>
          </a:prstGeom>
        </p:spPr>
        <p:txBody>
          <a:bodyPr wrap="square">
            <a:spAutoFit/>
          </a:bodyPr>
          <a:lstStyle/>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Apache Kafka on HDInsight: No direct connector to Apache Storm/Spark on HDInsight.</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However, samples are provided:</a:t>
            </a:r>
          </a:p>
          <a:p>
            <a:pPr marL="1098361" marR="0" lvl="2"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Use Spark Structured Streaming with Kafka on HDInsight</a:t>
            </a: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1098361" marR="0" lvl="2"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4"/>
              </a:rPr>
              <a:t>Use Apache Kafka with Storm on HDInsight</a:t>
            </a: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TextBox 31">
            <a:extLst>
              <a:ext uri="{FF2B5EF4-FFF2-40B4-BE49-F238E27FC236}">
                <a16:creationId xmlns:a16="http://schemas.microsoft.com/office/drawing/2014/main" id="{45DC29F8-8E46-4E10-97BC-FB854E238B8E}"/>
              </a:ext>
            </a:extLst>
          </p:cNvPr>
          <p:cNvSpPr txBox="1"/>
          <p:nvPr/>
        </p:nvSpPr>
        <p:spPr>
          <a:xfrm>
            <a:off x="9077071" y="3228323"/>
            <a:ext cx="810696"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HDInsight public gateway</a:t>
            </a:r>
          </a:p>
        </p:txBody>
      </p:sp>
      <p:grpSp>
        <p:nvGrpSpPr>
          <p:cNvPr id="41" name="Group 40">
            <a:extLst>
              <a:ext uri="{FF2B5EF4-FFF2-40B4-BE49-F238E27FC236}">
                <a16:creationId xmlns:a16="http://schemas.microsoft.com/office/drawing/2014/main" id="{CA083747-9F81-41FA-87A6-27865BB9AD3A}"/>
              </a:ext>
            </a:extLst>
          </p:cNvPr>
          <p:cNvGrpSpPr/>
          <p:nvPr/>
        </p:nvGrpSpPr>
        <p:grpSpPr>
          <a:xfrm>
            <a:off x="7459578" y="1742540"/>
            <a:ext cx="4283084" cy="1721202"/>
            <a:chOff x="7315200" y="1401718"/>
            <a:chExt cx="4283084" cy="1721202"/>
          </a:xfrm>
        </p:grpSpPr>
        <p:grpSp>
          <p:nvGrpSpPr>
            <p:cNvPr id="9" name="Group 8">
              <a:extLst>
                <a:ext uri="{FF2B5EF4-FFF2-40B4-BE49-F238E27FC236}">
                  <a16:creationId xmlns:a16="http://schemas.microsoft.com/office/drawing/2014/main" id="{BD7197C6-41D0-4FEA-A265-FFD86F4F6558}"/>
                </a:ext>
              </a:extLst>
            </p:cNvPr>
            <p:cNvGrpSpPr>
              <a:grpSpLocks noChangeAspect="1"/>
            </p:cNvGrpSpPr>
            <p:nvPr/>
          </p:nvGrpSpPr>
          <p:grpSpPr>
            <a:xfrm>
              <a:off x="7392234" y="1480269"/>
              <a:ext cx="987215" cy="365041"/>
              <a:chOff x="5948307" y="1387462"/>
              <a:chExt cx="753774" cy="278722"/>
            </a:xfrm>
          </p:grpSpPr>
          <p:pic>
            <p:nvPicPr>
              <p:cNvPr id="10" name="Picture 2" descr="https://www.vectorlogo.zone/logos/apache_kafka/apache_kafka-card.png">
                <a:extLst>
                  <a:ext uri="{FF2B5EF4-FFF2-40B4-BE49-F238E27FC236}">
                    <a16:creationId xmlns:a16="http://schemas.microsoft.com/office/drawing/2014/main" id="{FBE49BFC-7F7A-4AD4-9582-09F3013E2EC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4349" y="1410388"/>
                <a:ext cx="467732" cy="2338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pbs.twimg.com/profile_images/928135110217441280/voCtWZjZ.jpg">
                <a:extLst>
                  <a:ext uri="{FF2B5EF4-FFF2-40B4-BE49-F238E27FC236}">
                    <a16:creationId xmlns:a16="http://schemas.microsoft.com/office/drawing/2014/main" id="{45E1E383-3394-4DBD-830C-57D7B67041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8307" y="1387462"/>
                <a:ext cx="278722" cy="278722"/>
              </a:xfrm>
              <a:prstGeom prst="rect">
                <a:avLst/>
              </a:prstGeom>
              <a:noFill/>
              <a:extLst>
                <a:ext uri="{909E8E84-426E-40DD-AFC4-6F175D3DCCD1}">
                  <a14:hiddenFill xmlns:a14="http://schemas.microsoft.com/office/drawing/2010/main">
                    <a:solidFill>
                      <a:srgbClr val="FFFFFF"/>
                    </a:solidFill>
                  </a14:hiddenFill>
                </a:ext>
              </a:extLst>
            </p:spPr>
          </p:pic>
        </p:grpSp>
        <p:pic>
          <p:nvPicPr>
            <p:cNvPr id="9224" name="Picture 8" descr="http://www.pvhc.net/img110/cmqgrmcerznforkznivd.png">
              <a:extLst>
                <a:ext uri="{FF2B5EF4-FFF2-40B4-BE49-F238E27FC236}">
                  <a16:creationId xmlns:a16="http://schemas.microsoft.com/office/drawing/2014/main" id="{9344D1EE-ABEB-4565-84E9-9B7A81BA94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90821" y="2498532"/>
              <a:ext cx="494440" cy="49444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https://overview.azureedge.net/cdn/Virtual%20Network.png">
              <a:extLst>
                <a:ext uri="{FF2B5EF4-FFF2-40B4-BE49-F238E27FC236}">
                  <a16:creationId xmlns:a16="http://schemas.microsoft.com/office/drawing/2014/main" id="{FC7CBD35-34C7-477F-9397-39F6714BC07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850515" y="2390706"/>
              <a:ext cx="451180" cy="4511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560441-DC57-40C1-A4A8-18E6E2CA190A}"/>
                </a:ext>
              </a:extLst>
            </p:cNvPr>
            <p:cNvSpPr/>
            <p:nvPr/>
          </p:nvSpPr>
          <p:spPr bwMode="auto">
            <a:xfrm>
              <a:off x="7315200" y="1401718"/>
              <a:ext cx="3807614" cy="1227626"/>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 name="Straight Arrow Connector 21">
              <a:extLst>
                <a:ext uri="{FF2B5EF4-FFF2-40B4-BE49-F238E27FC236}">
                  <a16:creationId xmlns:a16="http://schemas.microsoft.com/office/drawing/2014/main" id="{2AA54A4F-983A-4493-8503-447E6C2FFE3A}"/>
                </a:ext>
              </a:extLst>
            </p:cNvPr>
            <p:cNvCxnSpPr>
              <a:cxnSpLocks/>
              <a:stCxn id="9224" idx="0"/>
            </p:cNvCxnSpPr>
            <p:nvPr/>
          </p:nvCxnSpPr>
          <p:spPr>
            <a:xfrm flipH="1" flipV="1">
              <a:off x="8293012" y="1829824"/>
              <a:ext cx="1045029" cy="66870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0F53361-B9AA-4AE0-B3B7-0FE90FCEC0B9}"/>
                </a:ext>
              </a:extLst>
            </p:cNvPr>
            <p:cNvCxnSpPr>
              <a:stCxn id="9224" idx="0"/>
            </p:cNvCxnSpPr>
            <p:nvPr/>
          </p:nvCxnSpPr>
          <p:spPr>
            <a:xfrm flipV="1">
              <a:off x="9338041" y="1877427"/>
              <a:ext cx="983151" cy="62110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CF8D2E2-4882-45E0-9EAF-B69FB4B43F0D}"/>
                </a:ext>
              </a:extLst>
            </p:cNvPr>
            <p:cNvSpPr txBox="1"/>
            <p:nvPr/>
          </p:nvSpPr>
          <p:spPr>
            <a:xfrm>
              <a:off x="10542867" y="2645387"/>
              <a:ext cx="1055417" cy="4062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Virtual Network</a:t>
              </a:r>
            </a:p>
          </p:txBody>
        </p:sp>
        <p:cxnSp>
          <p:nvCxnSpPr>
            <p:cNvPr id="30" name="Straight Arrow Connector 29">
              <a:extLst>
                <a:ext uri="{FF2B5EF4-FFF2-40B4-BE49-F238E27FC236}">
                  <a16:creationId xmlns:a16="http://schemas.microsoft.com/office/drawing/2014/main" id="{805E81D6-D6DC-40D8-802F-85066A2F2EA0}"/>
                </a:ext>
              </a:extLst>
            </p:cNvPr>
            <p:cNvCxnSpPr/>
            <p:nvPr/>
          </p:nvCxnSpPr>
          <p:spPr>
            <a:xfrm>
              <a:off x="7672710" y="2960608"/>
              <a:ext cx="143691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97D31C4-77B6-42F2-9D6A-25F0FAD8F7EA}"/>
                </a:ext>
              </a:extLst>
            </p:cNvPr>
            <p:cNvSpPr txBox="1"/>
            <p:nvPr/>
          </p:nvSpPr>
          <p:spPr>
            <a:xfrm>
              <a:off x="7998137" y="2813605"/>
              <a:ext cx="721351" cy="309315"/>
            </a:xfrm>
            <a:prstGeom prst="rect">
              <a:avLst/>
            </a:prstGeom>
            <a:solidFill>
              <a:schemeClr val="bg1"/>
            </a:solidFill>
          </p:spPr>
          <p:txBody>
            <a:bodyPr wrap="none" lIns="0" tIns="91440" rIns="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Internet Traffic</a:t>
              </a:r>
            </a:p>
          </p:txBody>
        </p:sp>
        <p:pic>
          <p:nvPicPr>
            <p:cNvPr id="26" name="Picture 6" descr="https://pbs.twimg.com/profile_images/928135110217441280/voCtWZjZ.jpg">
              <a:extLst>
                <a:ext uri="{FF2B5EF4-FFF2-40B4-BE49-F238E27FC236}">
                  <a16:creationId xmlns:a16="http://schemas.microsoft.com/office/drawing/2014/main" id="{E0B11A8B-A3C1-49F3-A5FD-1BF4B6A36E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71941" y="1487144"/>
              <a:ext cx="365041" cy="365041"/>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a:extLst>
                <a:ext uri="{FF2B5EF4-FFF2-40B4-BE49-F238E27FC236}">
                  <a16:creationId xmlns:a16="http://schemas.microsoft.com/office/drawing/2014/main" id="{617EA45F-6F7E-4FC8-AD45-88CDC5CCF89B}"/>
                </a:ext>
              </a:extLst>
            </p:cNvPr>
            <p:cNvCxnSpPr>
              <a:cxnSpLocks/>
            </p:cNvCxnSpPr>
            <p:nvPr/>
          </p:nvCxnSpPr>
          <p:spPr>
            <a:xfrm>
              <a:off x="8510074" y="1663443"/>
              <a:ext cx="1463040" cy="144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21FF689-D41A-4E4A-8078-4C536304E848}"/>
                </a:ext>
              </a:extLst>
            </p:cNvPr>
            <p:cNvSpPr txBox="1"/>
            <p:nvPr/>
          </p:nvSpPr>
          <p:spPr>
            <a:xfrm>
              <a:off x="8706959" y="1410480"/>
              <a:ext cx="112435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Direct Communication</a:t>
              </a:r>
            </a:p>
          </p:txBody>
        </p:sp>
      </p:grpSp>
      <p:sp>
        <p:nvSpPr>
          <p:cNvPr id="47" name="TextBox 46">
            <a:extLst>
              <a:ext uri="{FF2B5EF4-FFF2-40B4-BE49-F238E27FC236}">
                <a16:creationId xmlns:a16="http://schemas.microsoft.com/office/drawing/2014/main" id="{67B3875D-C587-46D4-B5FD-C84AF999D922}"/>
              </a:ext>
            </a:extLst>
          </p:cNvPr>
          <p:cNvSpPr txBox="1"/>
          <p:nvPr/>
        </p:nvSpPr>
        <p:spPr>
          <a:xfrm>
            <a:off x="9009465" y="5897046"/>
            <a:ext cx="810696"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HDInsight public gateway</a:t>
            </a:r>
          </a:p>
        </p:txBody>
      </p:sp>
      <p:grpSp>
        <p:nvGrpSpPr>
          <p:cNvPr id="48" name="Group 47">
            <a:extLst>
              <a:ext uri="{FF2B5EF4-FFF2-40B4-BE49-F238E27FC236}">
                <a16:creationId xmlns:a16="http://schemas.microsoft.com/office/drawing/2014/main" id="{03F22005-775D-4BE4-B799-D35BBAFF2950}"/>
              </a:ext>
            </a:extLst>
          </p:cNvPr>
          <p:cNvGrpSpPr/>
          <p:nvPr/>
        </p:nvGrpSpPr>
        <p:grpSpPr>
          <a:xfrm>
            <a:off x="7391971" y="4411263"/>
            <a:ext cx="4496214" cy="1721202"/>
            <a:chOff x="7315199" y="1401718"/>
            <a:chExt cx="4496214" cy="1721202"/>
          </a:xfrm>
        </p:grpSpPr>
        <p:grpSp>
          <p:nvGrpSpPr>
            <p:cNvPr id="49" name="Group 48">
              <a:extLst>
                <a:ext uri="{FF2B5EF4-FFF2-40B4-BE49-F238E27FC236}">
                  <a16:creationId xmlns:a16="http://schemas.microsoft.com/office/drawing/2014/main" id="{AD66CEA8-7A93-4AB4-B373-6FCD35E19357}"/>
                </a:ext>
              </a:extLst>
            </p:cNvPr>
            <p:cNvGrpSpPr>
              <a:grpSpLocks noChangeAspect="1"/>
            </p:cNvGrpSpPr>
            <p:nvPr/>
          </p:nvGrpSpPr>
          <p:grpSpPr>
            <a:xfrm>
              <a:off x="7392234" y="1480269"/>
              <a:ext cx="987215" cy="365041"/>
              <a:chOff x="5948307" y="1387462"/>
              <a:chExt cx="753774" cy="278722"/>
            </a:xfrm>
          </p:grpSpPr>
          <p:pic>
            <p:nvPicPr>
              <p:cNvPr id="63" name="Picture 2" descr="https://www.vectorlogo.zone/logos/apache_kafka/apache_kafka-card.png">
                <a:extLst>
                  <a:ext uri="{FF2B5EF4-FFF2-40B4-BE49-F238E27FC236}">
                    <a16:creationId xmlns:a16="http://schemas.microsoft.com/office/drawing/2014/main" id="{72AC5F08-C8F9-4CBA-B861-E9DC4D63DD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4349" y="1410388"/>
                <a:ext cx="467732" cy="2338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https://pbs.twimg.com/profile_images/928135110217441280/voCtWZjZ.jpg">
                <a:extLst>
                  <a:ext uri="{FF2B5EF4-FFF2-40B4-BE49-F238E27FC236}">
                    <a16:creationId xmlns:a16="http://schemas.microsoft.com/office/drawing/2014/main" id="{D99C01F4-6916-4D23-93DF-C2439D1D23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8307" y="1387462"/>
                <a:ext cx="278722" cy="278722"/>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8" descr="http://www.pvhc.net/img110/cmqgrmcerznforkznivd.png">
              <a:extLst>
                <a:ext uri="{FF2B5EF4-FFF2-40B4-BE49-F238E27FC236}">
                  <a16:creationId xmlns:a16="http://schemas.microsoft.com/office/drawing/2014/main" id="{E0CB2CC4-FE2D-47CA-BD6C-AFDCABA1B4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90821" y="2498532"/>
              <a:ext cx="494440" cy="4944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 descr="https://overview.azureedge.net/cdn/Virtual%20Network.png">
              <a:extLst>
                <a:ext uri="{FF2B5EF4-FFF2-40B4-BE49-F238E27FC236}">
                  <a16:creationId xmlns:a16="http://schemas.microsoft.com/office/drawing/2014/main" id="{B6F31EC5-E678-494B-99B9-FFBF9EC8131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59897" y="2390706"/>
              <a:ext cx="451180" cy="45118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EB68475-C419-4F8B-8AC3-880225F5FAA7}"/>
                </a:ext>
              </a:extLst>
            </p:cNvPr>
            <p:cNvSpPr/>
            <p:nvPr/>
          </p:nvSpPr>
          <p:spPr bwMode="auto">
            <a:xfrm>
              <a:off x="7315199" y="1401718"/>
              <a:ext cx="4144593" cy="1227626"/>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58E440D4-BE43-4313-AF58-5C4029403C23}"/>
                </a:ext>
              </a:extLst>
            </p:cNvPr>
            <p:cNvCxnSpPr>
              <a:cxnSpLocks/>
              <a:stCxn id="50" idx="0"/>
            </p:cNvCxnSpPr>
            <p:nvPr/>
          </p:nvCxnSpPr>
          <p:spPr>
            <a:xfrm flipH="1" flipV="1">
              <a:off x="8293012" y="1829824"/>
              <a:ext cx="1045029" cy="66870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584F46F-9FC7-4817-8B94-524A67303697}"/>
                </a:ext>
              </a:extLst>
            </p:cNvPr>
            <p:cNvCxnSpPr>
              <a:stCxn id="50" idx="0"/>
            </p:cNvCxnSpPr>
            <p:nvPr/>
          </p:nvCxnSpPr>
          <p:spPr>
            <a:xfrm flipV="1">
              <a:off x="9338041" y="1877427"/>
              <a:ext cx="983151" cy="62110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EAEDC2-6C8C-4666-9220-46A2D69B8B9D}"/>
                </a:ext>
              </a:extLst>
            </p:cNvPr>
            <p:cNvSpPr txBox="1"/>
            <p:nvPr/>
          </p:nvSpPr>
          <p:spPr>
            <a:xfrm>
              <a:off x="10755996" y="2583512"/>
              <a:ext cx="1055417" cy="4062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Virtual Network</a:t>
              </a:r>
            </a:p>
          </p:txBody>
        </p:sp>
        <p:cxnSp>
          <p:nvCxnSpPr>
            <p:cNvPr id="56" name="Straight Arrow Connector 55">
              <a:extLst>
                <a:ext uri="{FF2B5EF4-FFF2-40B4-BE49-F238E27FC236}">
                  <a16:creationId xmlns:a16="http://schemas.microsoft.com/office/drawing/2014/main" id="{0E1A1C00-2F8A-4EC8-99E6-BF12E0B67998}"/>
                </a:ext>
              </a:extLst>
            </p:cNvPr>
            <p:cNvCxnSpPr/>
            <p:nvPr/>
          </p:nvCxnSpPr>
          <p:spPr>
            <a:xfrm>
              <a:off x="7672710" y="2960608"/>
              <a:ext cx="143691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E5DE2AC-6286-4E73-B6EE-A2FBEED519C5}"/>
                </a:ext>
              </a:extLst>
            </p:cNvPr>
            <p:cNvSpPr txBox="1"/>
            <p:nvPr/>
          </p:nvSpPr>
          <p:spPr>
            <a:xfrm>
              <a:off x="7998137" y="2813605"/>
              <a:ext cx="721351" cy="309315"/>
            </a:xfrm>
            <a:prstGeom prst="rect">
              <a:avLst/>
            </a:prstGeom>
            <a:solidFill>
              <a:schemeClr val="bg1"/>
            </a:solidFill>
          </p:spPr>
          <p:txBody>
            <a:bodyPr wrap="none" lIns="0" tIns="91440" rIns="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Internet Traffic</a:t>
              </a:r>
            </a:p>
          </p:txBody>
        </p:sp>
        <p:pic>
          <p:nvPicPr>
            <p:cNvPr id="61" name="Picture 6" descr="https://pbs.twimg.com/profile_images/928135110217441280/voCtWZjZ.jpg">
              <a:extLst>
                <a:ext uri="{FF2B5EF4-FFF2-40B4-BE49-F238E27FC236}">
                  <a16:creationId xmlns:a16="http://schemas.microsoft.com/office/drawing/2014/main" id="{B90AB03D-5863-468D-9F7B-F4B699030C2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71941" y="1487144"/>
              <a:ext cx="365041" cy="36504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Arrow Connector 58">
              <a:extLst>
                <a:ext uri="{FF2B5EF4-FFF2-40B4-BE49-F238E27FC236}">
                  <a16:creationId xmlns:a16="http://schemas.microsoft.com/office/drawing/2014/main" id="{28F56F2A-0AC1-4357-AA33-9DD48D8807BE}"/>
                </a:ext>
              </a:extLst>
            </p:cNvPr>
            <p:cNvCxnSpPr>
              <a:cxnSpLocks/>
            </p:cNvCxnSpPr>
            <p:nvPr/>
          </p:nvCxnSpPr>
          <p:spPr>
            <a:xfrm>
              <a:off x="8510074" y="1663443"/>
              <a:ext cx="1463040" cy="144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673F432-5656-4482-BF29-58F682063244}"/>
                </a:ext>
              </a:extLst>
            </p:cNvPr>
            <p:cNvSpPr txBox="1"/>
            <p:nvPr/>
          </p:nvSpPr>
          <p:spPr>
            <a:xfrm>
              <a:off x="8706959" y="1403605"/>
              <a:ext cx="112435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Direct Communication</a:t>
              </a:r>
            </a:p>
          </p:txBody>
        </p:sp>
      </p:grpSp>
      <p:pic>
        <p:nvPicPr>
          <p:cNvPr id="9230" name="Picture 14" descr="http://storm.apache.org/images/logo.png">
            <a:extLst>
              <a:ext uri="{FF2B5EF4-FFF2-40B4-BE49-F238E27FC236}">
                <a16:creationId xmlns:a16="http://schemas.microsoft.com/office/drawing/2014/main" id="{7A2060E7-CBF4-44E5-8DC9-0A25D21A5ED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13754" y="4524222"/>
            <a:ext cx="962347" cy="3019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ABDA0CF-6B9E-48BC-9BCD-93A0268737A8}"/>
              </a:ext>
            </a:extLst>
          </p:cNvPr>
          <p:cNvPicPr>
            <a:picLocks noChangeAspect="1"/>
          </p:cNvPicPr>
          <p:nvPr/>
        </p:nvPicPr>
        <p:blipFill>
          <a:blip r:embed="rId10"/>
          <a:stretch>
            <a:fillRect/>
          </a:stretch>
        </p:blipFill>
        <p:spPr>
          <a:xfrm>
            <a:off x="10645208" y="1768167"/>
            <a:ext cx="514785" cy="521301"/>
          </a:xfrm>
          <a:prstGeom prst="rect">
            <a:avLst/>
          </a:prstGeom>
        </p:spPr>
      </p:pic>
    </p:spTree>
    <p:extLst>
      <p:ext uri="{BB962C8B-B14F-4D97-AF65-F5344CB8AC3E}">
        <p14:creationId xmlns:p14="http://schemas.microsoft.com/office/powerpoint/2010/main" val="329810745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D338-3EBF-43BB-BE6B-B16096E619B1}"/>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Spark streaming - Apache Kafka Integration</a:t>
            </a:r>
          </a:p>
        </p:txBody>
      </p:sp>
      <p:sp>
        <p:nvSpPr>
          <p:cNvPr id="3" name="Text Placeholder 2">
            <a:extLst>
              <a:ext uri="{FF2B5EF4-FFF2-40B4-BE49-F238E27FC236}">
                <a16:creationId xmlns:a16="http://schemas.microsoft.com/office/drawing/2014/main" id="{15C2D02C-A0DF-4C9A-A132-2550FBE9E10F}"/>
              </a:ext>
            </a:extLst>
          </p:cNvPr>
          <p:cNvSpPr>
            <a:spLocks noGrp="1"/>
          </p:cNvSpPr>
          <p:nvPr>
            <p:ph type="body" sz="quarter" idx="11"/>
          </p:nvPr>
        </p:nvSpPr>
        <p:spPr>
          <a:xfrm>
            <a:off x="267684" y="963482"/>
            <a:ext cx="11655078" cy="461665"/>
          </a:xfrm>
        </p:spPr>
        <p:txBody>
          <a:bodyPr vert="horz" wrap="square" lIns="146304" tIns="91440" rIns="146304" bIns="91440" rtlCol="0">
            <a:spAutoFit/>
          </a:bodyPr>
          <a:lstStyle/>
          <a:p>
            <a:pPr algn="ctr"/>
            <a:r>
              <a:rPr lang="en-US" sz="2000"/>
              <a:t>Spark Streaming provides a unified batch and streaming API to view Kafka data as </a:t>
            </a:r>
            <a:r>
              <a:rPr lang="en-US" sz="2000" err="1"/>
              <a:t>DataFrames</a:t>
            </a:r>
            <a:endParaRPr lang="en-US" sz="2000"/>
          </a:p>
        </p:txBody>
      </p:sp>
      <p:sp>
        <p:nvSpPr>
          <p:cNvPr id="5" name="Rectangle 1">
            <a:extLst>
              <a:ext uri="{FF2B5EF4-FFF2-40B4-BE49-F238E27FC236}">
                <a16:creationId xmlns:a16="http://schemas.microsoft.com/office/drawing/2014/main" id="{B4068AA4-EECB-4D52-8B03-44CF86C97400}"/>
              </a:ext>
            </a:extLst>
          </p:cNvPr>
          <p:cNvSpPr>
            <a:spLocks noChangeArrowheads="1"/>
          </p:cNvSpPr>
          <p:nvPr/>
        </p:nvSpPr>
        <p:spPr bwMode="auto">
          <a:xfrm>
            <a:off x="6283094" y="1905794"/>
            <a:ext cx="4936385" cy="1556180"/>
          </a:xfrm>
          <a:prstGeom prst="rect">
            <a:avLst/>
          </a:prstGeom>
          <a:noFill/>
          <a:ln>
            <a:noFill/>
          </a:ln>
          <a:effec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 Construct a streaming </a:t>
            </a:r>
            <a:r>
              <a:rPr kumimoji="0" lang="en-US" altLang="en-US" sz="1400" b="0" i="1" u="none" strike="noStrike" kern="1200" cap="none" spc="0" normalizeH="0" baseline="0" noProof="0" err="1">
                <a:ln>
                  <a:noFill/>
                </a:ln>
                <a:solidFill>
                  <a:srgbClr val="60A0B0"/>
                </a:solidFill>
                <a:effectLst/>
                <a:uLnTx/>
                <a:uFillTx/>
                <a:latin typeface="Calibri Light" panose="020F0302020204030204" pitchFamily="34" charset="0"/>
                <a:ea typeface="+mn-ea"/>
                <a:cs typeface="Calibri Light" panose="020F0302020204030204" pitchFamily="34" charset="0"/>
              </a:rPr>
              <a:t>DataFrame</a:t>
            </a: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that reads from topic1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err="1">
                <a:ln>
                  <a:noFill/>
                </a:ln>
                <a:solidFill>
                  <a:srgbClr val="007020"/>
                </a:solidFill>
                <a:effectLst/>
                <a:uLnTx/>
                <a:uFillTx/>
                <a:latin typeface="Calibri Light" panose="020F0302020204030204" pitchFamily="34" charset="0"/>
                <a:ea typeface="+mn-ea"/>
                <a:cs typeface="Calibri Light" panose="020F0302020204030204" pitchFamily="34" charset="0"/>
              </a:rPr>
              <a:t>val</a:t>
            </a:r>
            <a:r>
              <a:rPr kumimoji="0" lang="en-US" altLang="en-US" sz="1400" b="0" i="0" u="none" strike="noStrike" kern="1200" cap="none" spc="0" normalizeH="0" baseline="0" noProof="0">
                <a:ln>
                  <a:noFill/>
                </a:ln>
                <a:solidFill>
                  <a:srgbClr val="00702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df</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00702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spark</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readStream</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format</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option</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kafka.bootstrap.servers</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"host1:port1,host2:port2"</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option</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"subscribe"</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"topic1"</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startingOffsets</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"earliest"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load</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p>
        </p:txBody>
      </p:sp>
      <p:sp>
        <p:nvSpPr>
          <p:cNvPr id="8" name="Rectangle 1">
            <a:extLst>
              <a:ext uri="{FF2B5EF4-FFF2-40B4-BE49-F238E27FC236}">
                <a16:creationId xmlns:a16="http://schemas.microsoft.com/office/drawing/2014/main" id="{F66E87CD-9ACF-4F53-B071-B0429AF88F6F}"/>
              </a:ext>
            </a:extLst>
          </p:cNvPr>
          <p:cNvSpPr>
            <a:spLocks noChangeArrowheads="1"/>
          </p:cNvSpPr>
          <p:nvPr/>
        </p:nvSpPr>
        <p:spPr bwMode="auto">
          <a:xfrm>
            <a:off x="6012723" y="3958645"/>
            <a:ext cx="6029541" cy="1987067"/>
          </a:xfrm>
          <a:prstGeom prst="rect">
            <a:avLst/>
          </a:prstGeom>
          <a:noFill/>
          <a:ln>
            <a:solidFill>
              <a:schemeClr val="bg1">
                <a:lumMod val="85000"/>
              </a:schemeClr>
            </a:solidFill>
          </a:ln>
          <a:effec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 Write key-value data from a </a:t>
            </a:r>
            <a:r>
              <a:rPr kumimoji="0" lang="en-US" altLang="en-US" sz="1400" b="0" i="1" u="none" strike="noStrike" kern="1200" cap="none" spc="0" normalizeH="0" baseline="0" noProof="0" err="1">
                <a:ln>
                  <a:noFill/>
                </a:ln>
                <a:solidFill>
                  <a:srgbClr val="60A0B0"/>
                </a:solidFill>
                <a:effectLst/>
                <a:uLnTx/>
                <a:uFillTx/>
                <a:latin typeface="Calibri Light" panose="020F0302020204030204" pitchFamily="34" charset="0"/>
                <a:ea typeface="+mn-ea"/>
                <a:cs typeface="Calibri Light" panose="020F0302020204030204" pitchFamily="34" charset="0"/>
              </a:rPr>
              <a:t>DataFrame</a:t>
            </a: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to a Kafka topic specified in an option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query =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df</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selectExpr</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"CAST(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userId</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AS STRING) AS key", "</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to_json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(struct(*)) AS value" </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writeStream</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.format(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kafka.bootstrap.servers</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"host1:port1,host2:port2"</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"topic", "topic1"</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checkpointLocation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"/path/to/HDFS/</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dir</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.start()</a:t>
            </a:r>
          </a:p>
        </p:txBody>
      </p:sp>
      <p:graphicFrame>
        <p:nvGraphicFramePr>
          <p:cNvPr id="10" name="Table 9">
            <a:extLst>
              <a:ext uri="{FF2B5EF4-FFF2-40B4-BE49-F238E27FC236}">
                <a16:creationId xmlns:a16="http://schemas.microsoft.com/office/drawing/2014/main" id="{A6D04F64-A132-40D4-A0D3-8258B2D0947E}"/>
              </a:ext>
            </a:extLst>
          </p:cNvPr>
          <p:cNvGraphicFramePr>
            <a:graphicFrameLocks noGrp="1"/>
          </p:cNvGraphicFramePr>
          <p:nvPr>
            <p:extLst/>
          </p:nvPr>
        </p:nvGraphicFramePr>
        <p:xfrm>
          <a:off x="267684" y="3175145"/>
          <a:ext cx="5335144" cy="875208"/>
        </p:xfrm>
        <a:graphic>
          <a:graphicData uri="http://schemas.openxmlformats.org/drawingml/2006/table">
            <a:tbl>
              <a:tblPr firstRow="1" bandRow="1">
                <a:tableStyleId>{7DF18680-E054-41AD-8BC1-D1AEF772440D}</a:tableStyleId>
              </a:tblPr>
              <a:tblGrid>
                <a:gridCol w="1031278">
                  <a:extLst>
                    <a:ext uri="{9D8B030D-6E8A-4147-A177-3AD203B41FA5}">
                      <a16:colId xmlns:a16="http://schemas.microsoft.com/office/drawing/2014/main" val="1850527443"/>
                    </a:ext>
                  </a:extLst>
                </a:gridCol>
                <a:gridCol w="969401">
                  <a:extLst>
                    <a:ext uri="{9D8B030D-6E8A-4147-A177-3AD203B41FA5}">
                      <a16:colId xmlns:a16="http://schemas.microsoft.com/office/drawing/2014/main" val="518437794"/>
                    </a:ext>
                  </a:extLst>
                </a:gridCol>
                <a:gridCol w="842973">
                  <a:extLst>
                    <a:ext uri="{9D8B030D-6E8A-4147-A177-3AD203B41FA5}">
                      <a16:colId xmlns:a16="http://schemas.microsoft.com/office/drawing/2014/main" val="1385717949"/>
                    </a:ext>
                  </a:extLst>
                </a:gridCol>
                <a:gridCol w="813948">
                  <a:extLst>
                    <a:ext uri="{9D8B030D-6E8A-4147-A177-3AD203B41FA5}">
                      <a16:colId xmlns:a16="http://schemas.microsoft.com/office/drawing/2014/main" val="1866876610"/>
                    </a:ext>
                  </a:extLst>
                </a:gridCol>
                <a:gridCol w="646267">
                  <a:extLst>
                    <a:ext uri="{9D8B030D-6E8A-4147-A177-3AD203B41FA5}">
                      <a16:colId xmlns:a16="http://schemas.microsoft.com/office/drawing/2014/main" val="2884963265"/>
                    </a:ext>
                  </a:extLst>
                </a:gridCol>
                <a:gridCol w="1031277">
                  <a:extLst>
                    <a:ext uri="{9D8B030D-6E8A-4147-A177-3AD203B41FA5}">
                      <a16:colId xmlns:a16="http://schemas.microsoft.com/office/drawing/2014/main" val="2429961912"/>
                    </a:ext>
                  </a:extLst>
                </a:gridCol>
              </a:tblGrid>
              <a:tr h="291736">
                <a:tc>
                  <a:txBody>
                    <a:bodyPr/>
                    <a:lstStyle/>
                    <a:p>
                      <a:r>
                        <a:rPr lang="en-US" sz="1200"/>
                        <a:t>Key</a:t>
                      </a:r>
                      <a:endParaRPr lang="en-US" sz="1200">
                        <a:latin typeface="+mj-lt"/>
                      </a:endParaRPr>
                    </a:p>
                  </a:txBody>
                  <a:tcPr/>
                </a:tc>
                <a:tc>
                  <a:txBody>
                    <a:bodyPr/>
                    <a:lstStyle/>
                    <a:p>
                      <a:r>
                        <a:rPr lang="en-US" sz="1200"/>
                        <a:t>Value</a:t>
                      </a:r>
                      <a:endParaRPr lang="en-US" sz="1200">
                        <a:latin typeface="+mj-lt"/>
                      </a:endParaRPr>
                    </a:p>
                  </a:txBody>
                  <a:tcPr/>
                </a:tc>
                <a:tc>
                  <a:txBody>
                    <a:bodyPr/>
                    <a:lstStyle/>
                    <a:p>
                      <a:r>
                        <a:rPr lang="en-US" sz="1200"/>
                        <a:t>Topic</a:t>
                      </a:r>
                      <a:endParaRPr lang="en-US" sz="1200">
                        <a:latin typeface="+mj-lt"/>
                      </a:endParaRPr>
                    </a:p>
                  </a:txBody>
                  <a:tcPr/>
                </a:tc>
                <a:tc>
                  <a:txBody>
                    <a:bodyPr/>
                    <a:lstStyle/>
                    <a:p>
                      <a:r>
                        <a:rPr lang="en-US" sz="1200"/>
                        <a:t>Partition</a:t>
                      </a:r>
                      <a:endParaRPr lang="en-US" sz="1200">
                        <a:latin typeface="+mj-lt"/>
                      </a:endParaRPr>
                    </a:p>
                  </a:txBody>
                  <a:tcPr/>
                </a:tc>
                <a:tc>
                  <a:txBody>
                    <a:bodyPr/>
                    <a:lstStyle/>
                    <a:p>
                      <a:r>
                        <a:rPr lang="en-US" sz="1200"/>
                        <a:t>Offset</a:t>
                      </a:r>
                      <a:endParaRPr lang="en-US" sz="1200">
                        <a:latin typeface="+mj-lt"/>
                      </a:endParaRPr>
                    </a:p>
                  </a:txBody>
                  <a:tcPr/>
                </a:tc>
                <a:tc>
                  <a:txBody>
                    <a:bodyPr/>
                    <a:lstStyle/>
                    <a:p>
                      <a:r>
                        <a:rPr lang="en-US" sz="1200"/>
                        <a:t>timestamp</a:t>
                      </a:r>
                      <a:endParaRPr lang="en-US" sz="1200">
                        <a:latin typeface="+mj-lt"/>
                      </a:endParaRPr>
                    </a:p>
                  </a:txBody>
                  <a:tcPr/>
                </a:tc>
                <a:extLst>
                  <a:ext uri="{0D108BD9-81ED-4DB2-BD59-A6C34878D82A}">
                    <a16:rowId xmlns:a16="http://schemas.microsoft.com/office/drawing/2014/main" val="1711709457"/>
                  </a:ext>
                </a:extLst>
              </a:tr>
              <a:tr h="291736">
                <a:tc>
                  <a:txBody>
                    <a:bodyPr/>
                    <a:lstStyle/>
                    <a:p>
                      <a:r>
                        <a:rPr lang="en-US" sz="1200" i="1"/>
                        <a:t>[binary]</a:t>
                      </a:r>
                      <a:endParaRPr lang="en-US" sz="1200" i="1">
                        <a:latin typeface="+mj-lt"/>
                      </a:endParaRPr>
                    </a:p>
                  </a:txBody>
                  <a:tcPr/>
                </a:tc>
                <a:tc>
                  <a:txBody>
                    <a:bodyPr/>
                    <a:lstStyle/>
                    <a:p>
                      <a:r>
                        <a:rPr lang="en-US" sz="1200" i="1"/>
                        <a:t>[binary]</a:t>
                      </a:r>
                      <a:endParaRPr lang="en-US" sz="1200" i="1">
                        <a:latin typeface="+mj-lt"/>
                      </a:endParaRPr>
                    </a:p>
                  </a:txBody>
                  <a:tcPr/>
                </a:tc>
                <a:tc>
                  <a:txBody>
                    <a:bodyPr/>
                    <a:lstStyle/>
                    <a:p>
                      <a:r>
                        <a:rPr lang="en-US" sz="1200" i="1"/>
                        <a:t>“topic A”</a:t>
                      </a:r>
                      <a:endParaRPr lang="en-US" sz="1200" i="1">
                        <a:latin typeface="+mj-lt"/>
                      </a:endParaRPr>
                    </a:p>
                  </a:txBody>
                  <a:tcPr/>
                </a:tc>
                <a:tc>
                  <a:txBody>
                    <a:bodyPr/>
                    <a:lstStyle/>
                    <a:p>
                      <a:r>
                        <a:rPr lang="en-US" sz="1200" i="1"/>
                        <a:t>0</a:t>
                      </a:r>
                      <a:endParaRPr lang="en-US" sz="1200" i="1">
                        <a:latin typeface="+mj-lt"/>
                      </a:endParaRPr>
                    </a:p>
                  </a:txBody>
                  <a:tcPr/>
                </a:tc>
                <a:tc>
                  <a:txBody>
                    <a:bodyPr/>
                    <a:lstStyle/>
                    <a:p>
                      <a:r>
                        <a:rPr lang="en-US" sz="1200" i="1"/>
                        <a:t>345</a:t>
                      </a:r>
                      <a:endParaRPr lang="en-US" sz="1200" i="1">
                        <a:latin typeface="+mj-lt"/>
                      </a:endParaRPr>
                    </a:p>
                  </a:txBody>
                  <a:tcPr/>
                </a:tc>
                <a:tc>
                  <a:txBody>
                    <a:bodyPr/>
                    <a:lstStyle/>
                    <a:p>
                      <a:r>
                        <a:rPr lang="en-US" sz="1200" i="1"/>
                        <a:t>121322131</a:t>
                      </a:r>
                      <a:endParaRPr lang="en-US" sz="1200" i="1">
                        <a:latin typeface="+mj-lt"/>
                      </a:endParaRPr>
                    </a:p>
                  </a:txBody>
                  <a:tcPr/>
                </a:tc>
                <a:extLst>
                  <a:ext uri="{0D108BD9-81ED-4DB2-BD59-A6C34878D82A}">
                    <a16:rowId xmlns:a16="http://schemas.microsoft.com/office/drawing/2014/main" val="3741370669"/>
                  </a:ext>
                </a:extLst>
              </a:tr>
              <a:tr h="291736">
                <a:tc>
                  <a:txBody>
                    <a:bodyPr/>
                    <a:lstStyle/>
                    <a:p>
                      <a:r>
                        <a:rPr lang="en-US" sz="1200" i="1"/>
                        <a:t>[binary]</a:t>
                      </a:r>
                      <a:endParaRPr lang="en-US" sz="1200" i="1">
                        <a:latin typeface="+mj-lt"/>
                      </a:endParaRPr>
                    </a:p>
                  </a:txBody>
                  <a:tcPr/>
                </a:tc>
                <a:tc>
                  <a:txBody>
                    <a:bodyPr/>
                    <a:lstStyle/>
                    <a:p>
                      <a:r>
                        <a:rPr lang="en-US" sz="1200" i="1"/>
                        <a:t>[binary]</a:t>
                      </a:r>
                      <a:endParaRPr lang="en-US" sz="1200" i="1">
                        <a:latin typeface="+mj-lt"/>
                      </a:endParaRPr>
                    </a:p>
                  </a:txBody>
                  <a:tcPr/>
                </a:tc>
                <a:tc>
                  <a:txBody>
                    <a:bodyPr/>
                    <a:lstStyle/>
                    <a:p>
                      <a:r>
                        <a:rPr lang="en-US" sz="1200" i="1"/>
                        <a:t>“topic B”</a:t>
                      </a:r>
                      <a:endParaRPr lang="en-US" sz="1200" i="1">
                        <a:latin typeface="+mj-lt"/>
                      </a:endParaRPr>
                    </a:p>
                  </a:txBody>
                  <a:tcPr/>
                </a:tc>
                <a:tc>
                  <a:txBody>
                    <a:bodyPr/>
                    <a:lstStyle/>
                    <a:p>
                      <a:r>
                        <a:rPr lang="en-US" sz="1200" i="1"/>
                        <a:t>3</a:t>
                      </a:r>
                      <a:endParaRPr lang="en-US" sz="1200" i="1">
                        <a:latin typeface="+mj-lt"/>
                      </a:endParaRPr>
                    </a:p>
                  </a:txBody>
                  <a:tcPr/>
                </a:tc>
                <a:tc>
                  <a:txBody>
                    <a:bodyPr/>
                    <a:lstStyle/>
                    <a:p>
                      <a:r>
                        <a:rPr lang="en-US" sz="1200" i="1"/>
                        <a:t>2912</a:t>
                      </a:r>
                      <a:endParaRPr lang="en-US" sz="1200" i="1">
                        <a:latin typeface="+mj-lt"/>
                      </a:endParaRPr>
                    </a:p>
                  </a:txBody>
                  <a:tcPr/>
                </a:tc>
                <a:tc>
                  <a:txBody>
                    <a:bodyPr/>
                    <a:lstStyle/>
                    <a:p>
                      <a:r>
                        <a:rPr lang="en-US" sz="1200" i="1" dirty="0"/>
                        <a:t>12323344</a:t>
                      </a:r>
                      <a:endParaRPr lang="en-US" sz="1200" i="1" dirty="0">
                        <a:latin typeface="+mj-lt"/>
                      </a:endParaRPr>
                    </a:p>
                  </a:txBody>
                  <a:tcPr/>
                </a:tc>
                <a:extLst>
                  <a:ext uri="{0D108BD9-81ED-4DB2-BD59-A6C34878D82A}">
                    <a16:rowId xmlns:a16="http://schemas.microsoft.com/office/drawing/2014/main" val="2835765530"/>
                  </a:ext>
                </a:extLst>
              </a:tr>
            </a:tbl>
          </a:graphicData>
        </a:graphic>
      </p:graphicFrame>
      <p:sp>
        <p:nvSpPr>
          <p:cNvPr id="11" name="Rectangle 10">
            <a:extLst>
              <a:ext uri="{FF2B5EF4-FFF2-40B4-BE49-F238E27FC236}">
                <a16:creationId xmlns:a16="http://schemas.microsoft.com/office/drawing/2014/main" id="{6305F2F6-A92A-437E-A363-075C80A45EDC}"/>
              </a:ext>
            </a:extLst>
          </p:cNvPr>
          <p:cNvSpPr/>
          <p:nvPr/>
        </p:nvSpPr>
        <p:spPr bwMode="auto">
          <a:xfrm>
            <a:off x="6012723" y="1782646"/>
            <a:ext cx="6029541" cy="1679327"/>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TextBox 11">
            <a:extLst>
              <a:ext uri="{FF2B5EF4-FFF2-40B4-BE49-F238E27FC236}">
                <a16:creationId xmlns:a16="http://schemas.microsoft.com/office/drawing/2014/main" id="{F8BA26D3-A368-4711-8C30-25072BD17F77}"/>
              </a:ext>
            </a:extLst>
          </p:cNvPr>
          <p:cNvSpPr txBox="1"/>
          <p:nvPr/>
        </p:nvSpPr>
        <p:spPr>
          <a:xfrm>
            <a:off x="2000681" y="2795601"/>
            <a:ext cx="1752916"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Kafka Records</a:t>
            </a:r>
          </a:p>
        </p:txBody>
      </p:sp>
      <p:cxnSp>
        <p:nvCxnSpPr>
          <p:cNvPr id="14" name="Straight Arrow Connector 13">
            <a:extLst>
              <a:ext uri="{FF2B5EF4-FFF2-40B4-BE49-F238E27FC236}">
                <a16:creationId xmlns:a16="http://schemas.microsoft.com/office/drawing/2014/main" id="{F05EC482-F77A-43A6-8AEB-005B0248FF7F}"/>
              </a:ext>
            </a:extLst>
          </p:cNvPr>
          <p:cNvCxnSpPr>
            <a:cxnSpLocks/>
          </p:cNvCxnSpPr>
          <p:nvPr/>
        </p:nvCxnSpPr>
        <p:spPr>
          <a:xfrm flipV="1">
            <a:off x="4207615" y="2490541"/>
            <a:ext cx="1805108" cy="6846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CB66C95-3BFC-4970-A1C9-3F9D9DF6BCD7}"/>
              </a:ext>
            </a:extLst>
          </p:cNvPr>
          <p:cNvSpPr txBox="1"/>
          <p:nvPr/>
        </p:nvSpPr>
        <p:spPr>
          <a:xfrm>
            <a:off x="5840841" y="1435681"/>
            <a:ext cx="1814856"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Read from Kafka</a:t>
            </a:r>
          </a:p>
        </p:txBody>
      </p:sp>
      <p:sp>
        <p:nvSpPr>
          <p:cNvPr id="20" name="TextBox 19">
            <a:extLst>
              <a:ext uri="{FF2B5EF4-FFF2-40B4-BE49-F238E27FC236}">
                <a16:creationId xmlns:a16="http://schemas.microsoft.com/office/drawing/2014/main" id="{CE316712-7048-4788-9898-E1EB0BC625D2}"/>
              </a:ext>
            </a:extLst>
          </p:cNvPr>
          <p:cNvSpPr txBox="1"/>
          <p:nvPr/>
        </p:nvSpPr>
        <p:spPr>
          <a:xfrm>
            <a:off x="5888138" y="3603728"/>
            <a:ext cx="1600438"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Write to Kafka</a:t>
            </a:r>
          </a:p>
        </p:txBody>
      </p:sp>
      <p:pic>
        <p:nvPicPr>
          <p:cNvPr id="23" name="Picture 2" descr="https://www.vectorlogo.zone/logos/apache_kafka/apache_kafka-card.png">
            <a:extLst>
              <a:ext uri="{FF2B5EF4-FFF2-40B4-BE49-F238E27FC236}">
                <a16:creationId xmlns:a16="http://schemas.microsoft.com/office/drawing/2014/main" id="{8350B06B-0FCD-4C46-AFA8-1ABFE08537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4196" y="2465158"/>
            <a:ext cx="774002" cy="387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56137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APACHE KAFKA On HDInsight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Apache Kafka can be a good option</a:t>
            </a:r>
          </a:p>
        </p:txBody>
      </p:sp>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nvPr>
        </p:nvGraphicFramePr>
        <p:xfrm>
          <a:off x="555998" y="1576168"/>
          <a:ext cx="11159751" cy="5054595"/>
        </p:xfrm>
        <a:graphic>
          <a:graphicData uri="http://schemas.openxmlformats.org/drawingml/2006/table">
            <a:tbl>
              <a:tblPr firstRow="1" bandRow="1">
                <a:tableStyleId>{5C22544A-7EE6-4342-B048-85BDC9FD1C3A}</a:tableStyleId>
              </a:tblPr>
              <a:tblGrid>
                <a:gridCol w="3026938">
                  <a:extLst>
                    <a:ext uri="{9D8B030D-6E8A-4147-A177-3AD203B41FA5}">
                      <a16:colId xmlns:a16="http://schemas.microsoft.com/office/drawing/2014/main" val="3272501966"/>
                    </a:ext>
                  </a:extLst>
                </a:gridCol>
                <a:gridCol w="8132813">
                  <a:extLst>
                    <a:ext uri="{9D8B030D-6E8A-4147-A177-3AD203B41FA5}">
                      <a16:colId xmlns:a16="http://schemas.microsoft.com/office/drawing/2014/main" val="2459301866"/>
                    </a:ext>
                  </a:extLst>
                </a:gridCol>
              </a:tblGrid>
              <a:tr h="438844">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695932">
                <a:tc>
                  <a:txBody>
                    <a:bodyPr/>
                    <a:lstStyle/>
                    <a:p>
                      <a:r>
                        <a:rPr lang="en-US" sz="1600">
                          <a:latin typeface="Segoe UI Semilight" panose="020B0402040204020203" pitchFamily="34" charset="0"/>
                          <a:cs typeface="Segoe UI Semilight" panose="020B0402040204020203" pitchFamily="34" charset="0"/>
                        </a:rPr>
                        <a:t>A proven ingestion service</a:t>
                      </a:r>
                    </a:p>
                  </a:txBody>
                  <a:tcPr anchor="ctr"/>
                </a:tc>
                <a:tc>
                  <a:txBody>
                    <a:bodyPr/>
                    <a:lstStyle/>
                    <a:p>
                      <a:r>
                        <a:rPr lang="en-US" sz="1600">
                          <a:latin typeface="Segoe UI Semilight" panose="020B0402040204020203" pitchFamily="34" charset="0"/>
                          <a:cs typeface="Segoe UI Semilight" panose="020B0402040204020203" pitchFamily="34" charset="0"/>
                        </a:rPr>
                        <a:t>Apache Kafka is the de-facto leader in the big data stream ingestion space. It is used by the who-is-who of the modern internet companies. </a:t>
                      </a:r>
                      <a:r>
                        <a:rPr lang="en-US" sz="1600">
                          <a:latin typeface="Segoe UI Semilight" panose="020B0402040204020203" pitchFamily="34" charset="0"/>
                          <a:cs typeface="Segoe UI Semilight" panose="020B0402040204020203" pitchFamily="34" charset="0"/>
                          <a:hlinkClick r:id="rId3"/>
                        </a:rPr>
                        <a:t>Powered by Apache Kafka</a:t>
                      </a:r>
                      <a:r>
                        <a:rPr lang="en-US" sz="1600">
                          <a:latin typeface="Segoe UI Semilight" panose="020B0402040204020203" pitchFamily="34" charset="0"/>
                          <a:cs typeface="Segoe UI Semilight" panose="020B0402040204020203" pitchFamily="34" charset="0"/>
                        </a:rPr>
                        <a:t> lists companies using Apache Kafka. </a:t>
                      </a:r>
                    </a:p>
                  </a:txBody>
                  <a:tcPr anchor="ctr"/>
                </a:tc>
                <a:extLst>
                  <a:ext uri="{0D108BD9-81ED-4DB2-BD59-A6C34878D82A}">
                    <a16:rowId xmlns:a16="http://schemas.microsoft.com/office/drawing/2014/main" val="1212888764"/>
                  </a:ext>
                </a:extLst>
              </a:tr>
              <a:tr h="695932">
                <a:tc>
                  <a:txBody>
                    <a:bodyPr/>
                    <a:lstStyle/>
                    <a:p>
                      <a:r>
                        <a:rPr lang="en-US" sz="1600">
                          <a:latin typeface="Segoe UI Semilight" panose="020B0402040204020203" pitchFamily="34" charset="0"/>
                          <a:cs typeface="Segoe UI Semilight" panose="020B0402040204020203" pitchFamily="34" charset="0"/>
                        </a:rPr>
                        <a:t>A hybrid, multi-cloud solution with choice of  deployment models</a:t>
                      </a:r>
                    </a:p>
                  </a:txBody>
                  <a:tcPr anchor="ctr"/>
                </a:tc>
                <a:tc>
                  <a:txBody>
                    <a:bodyPr/>
                    <a:lstStyle/>
                    <a:p>
                      <a:r>
                        <a:rPr lang="en-US" sz="1600">
                          <a:latin typeface="Segoe UI Semilight" panose="020B0402040204020203" pitchFamily="34" charset="0"/>
                          <a:cs typeface="Segoe UI Semilight" panose="020B0402040204020203" pitchFamily="34" charset="0"/>
                        </a:rPr>
                        <a:t>You can run Apache Kafka in multiple ways: on-premises, as a managed service on Azure, as an IaaS solution on Azure VMs or even on other public clouds (including AWS and Google Cloud Service). </a:t>
                      </a:r>
                    </a:p>
                  </a:txBody>
                  <a:tcPr anchor="ctr"/>
                </a:tc>
                <a:extLst>
                  <a:ext uri="{0D108BD9-81ED-4DB2-BD59-A6C34878D82A}">
                    <a16:rowId xmlns:a16="http://schemas.microsoft.com/office/drawing/2014/main" val="3773402847"/>
                  </a:ext>
                </a:extLst>
              </a:tr>
              <a:tr h="685318">
                <a:tc>
                  <a:txBody>
                    <a:bodyPr/>
                    <a:lstStyle/>
                    <a:p>
                      <a:r>
                        <a:rPr lang="en-US" sz="1600">
                          <a:latin typeface="Segoe UI Semilight" panose="020B0402040204020203" pitchFamily="34" charset="0"/>
                          <a:cs typeface="Segoe UI Semilight" panose="020B0402040204020203" pitchFamily="34" charset="0"/>
                        </a:rPr>
                        <a:t>An open-source solution</a:t>
                      </a:r>
                    </a:p>
                  </a:txBody>
                  <a:tcPr anchor="ctr"/>
                </a:tc>
                <a:tc>
                  <a:txBody>
                    <a:bodyPr/>
                    <a:lstStyle/>
                    <a:p>
                      <a:r>
                        <a:rPr lang="en-US" sz="1600">
                          <a:latin typeface="Segoe UI Semilight" panose="020B0402040204020203" pitchFamily="34" charset="0"/>
                          <a:cs typeface="Segoe UI Semilight" panose="020B0402040204020203" pitchFamily="34" charset="0"/>
                        </a:rPr>
                        <a:t>Kafka is an open-sourced product licensed under the Apache License 2.0. It is implemented in Java and Scala. </a:t>
                      </a:r>
                    </a:p>
                  </a:txBody>
                  <a:tcPr anchor="ctr"/>
                </a:tc>
                <a:extLst>
                  <a:ext uri="{0D108BD9-81ED-4DB2-BD59-A6C34878D82A}">
                    <a16:rowId xmlns:a16="http://schemas.microsoft.com/office/drawing/2014/main" val="3622420946"/>
                  </a:ext>
                </a:extLst>
              </a:tr>
              <a:tr h="973873">
                <a:tc>
                  <a:txBody>
                    <a:bodyPr/>
                    <a:lstStyle/>
                    <a:p>
                      <a:r>
                        <a:rPr lang="en-US" sz="1600">
                          <a:latin typeface="Segoe UI Semilight" panose="020B0402040204020203" pitchFamily="34" charset="0"/>
                          <a:cs typeface="Segoe UI Semilight" panose="020B0402040204020203" pitchFamily="34" charset="0"/>
                        </a:rPr>
                        <a:t>A highly reliable fault-tolerant scalable service</a:t>
                      </a:r>
                    </a:p>
                  </a:txBody>
                  <a:tcPr anchor="ctr"/>
                </a:tc>
                <a:tc>
                  <a:txBody>
                    <a:bodyPr/>
                    <a:lstStyle/>
                    <a:p>
                      <a:r>
                        <a:rPr lang="en-US" sz="1600">
                          <a:latin typeface="Segoe UI Semilight" panose="020B0402040204020203" pitchFamily="34" charset="0"/>
                          <a:cs typeface="Segoe UI Semilight" panose="020B0402040204020203" pitchFamily="34" charset="0"/>
                        </a:rPr>
                        <a:t>Kafka is reported to scale to handle ingestion rates of </a:t>
                      </a:r>
                      <a:r>
                        <a:rPr lang="en-US" sz="1600">
                          <a:latin typeface="Segoe UI Semilight" panose="020B0402040204020203" pitchFamily="34" charset="0"/>
                          <a:cs typeface="Segoe UI Semilight" panose="020B0402040204020203" pitchFamily="34" charset="0"/>
                          <a:hlinkClick r:id="rId4"/>
                        </a:rPr>
                        <a:t>1.1 trillion messages a day</a:t>
                      </a:r>
                      <a:r>
                        <a:rPr lang="en-US" sz="1600">
                          <a:latin typeface="Segoe UI Semilight" panose="020B0402040204020203" pitchFamily="34" charset="0"/>
                          <a:cs typeface="Segoe UI Semilight" panose="020B0402040204020203" pitchFamily="34" charset="0"/>
                        </a:rPr>
                        <a:t> at LinkedIn. Kafka is a horizontally scalable service—you can scale Apache Kafka on HDInsight by dynamically adding more nodes to the cluster. </a:t>
                      </a:r>
                    </a:p>
                  </a:txBody>
                  <a:tcPr anchor="ctr"/>
                </a:tc>
                <a:extLst>
                  <a:ext uri="{0D108BD9-81ED-4DB2-BD59-A6C34878D82A}">
                    <a16:rowId xmlns:a16="http://schemas.microsoft.com/office/drawing/2014/main" val="3784778137"/>
                  </a:ext>
                </a:extLst>
              </a:tr>
              <a:tr h="973873">
                <a:tc>
                  <a:txBody>
                    <a:bodyPr/>
                    <a:lstStyle/>
                    <a:p>
                      <a:r>
                        <a:rPr lang="en-US" sz="1600">
                          <a:latin typeface="Segoe UI Semilight" panose="020B0402040204020203" pitchFamily="34" charset="0"/>
                          <a:cs typeface="Segoe UI Semilight" panose="020B0402040204020203" pitchFamily="34" charset="0"/>
                        </a:rPr>
                        <a:t>Extensibility, with support for large number of data source and sinks</a:t>
                      </a:r>
                    </a:p>
                  </a:txBody>
                  <a:tcPr anchor="ctr"/>
                </a:tc>
                <a:tc>
                  <a:txBody>
                    <a:bodyPr/>
                    <a:lstStyle/>
                    <a:p>
                      <a:r>
                        <a:rPr lang="en-US" sz="1600" dirty="0">
                          <a:latin typeface="Segoe UI Semilight" panose="020B0402040204020203" pitchFamily="34" charset="0"/>
                          <a:cs typeface="Segoe UI Semilight" panose="020B0402040204020203" pitchFamily="34" charset="0"/>
                          <a:hlinkClick r:id="rId5"/>
                        </a:rPr>
                        <a:t>Kafka Connect </a:t>
                      </a:r>
                      <a:r>
                        <a:rPr lang="en-US" sz="1600" dirty="0">
                          <a:latin typeface="Segoe UI Semilight" panose="020B0402040204020203" pitchFamily="34" charset="0"/>
                          <a:cs typeface="Segoe UI Semilight" panose="020B0402040204020203" pitchFamily="34" charset="0"/>
                        </a:rPr>
                        <a:t>is a tool for </a:t>
                      </a:r>
                      <a:r>
                        <a:rPr lang="en-US" sz="1600" dirty="0" err="1">
                          <a:latin typeface="Segoe UI Semilight" panose="020B0402040204020203" pitchFamily="34" charset="0"/>
                          <a:cs typeface="Segoe UI Semilight" panose="020B0402040204020203" pitchFamily="34" charset="0"/>
                        </a:rPr>
                        <a:t>scaleably</a:t>
                      </a:r>
                      <a:r>
                        <a:rPr lang="en-US" sz="1600" dirty="0">
                          <a:latin typeface="Segoe UI Semilight" panose="020B0402040204020203" pitchFamily="34" charset="0"/>
                          <a:cs typeface="Segoe UI Semilight" panose="020B0402040204020203" pitchFamily="34" charset="0"/>
                        </a:rPr>
                        <a:t> and reliably streaming data between Apache Kafka and other systems. It makes it simple to quickly define connectors that move large collections of data into and out of Kafka. Currently there exist pre-built Connects to a number of data sources. See </a:t>
                      </a:r>
                      <a:r>
                        <a:rPr lang="en-US" sz="1600" dirty="0">
                          <a:latin typeface="Segoe UI Semilight" panose="020B0402040204020203" pitchFamily="34" charset="0"/>
                          <a:cs typeface="Segoe UI Semilight" panose="020B0402040204020203" pitchFamily="34" charset="0"/>
                          <a:hlinkClick r:id="rId6"/>
                        </a:rPr>
                        <a:t>list</a:t>
                      </a:r>
                      <a:r>
                        <a:rPr lang="en-US" sz="1600" dirty="0">
                          <a:latin typeface="Segoe UI Semilight" panose="020B0402040204020203" pitchFamily="34" charset="0"/>
                          <a:cs typeface="Segoe UI Semilight" panose="020B0402040204020203" pitchFamily="34" charset="0"/>
                        </a:rPr>
                        <a:t>. You can extend this list by easily building custom connects as well.</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107195832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02C2FF-C3F0-466F-A8EF-0A0114580CA2}"/>
              </a:ext>
            </a:extLst>
          </p:cNvPr>
          <p:cNvSpPr>
            <a:spLocks noGrp="1"/>
          </p:cNvSpPr>
          <p:nvPr>
            <p:ph type="title"/>
          </p:nvPr>
        </p:nvSpPr>
        <p:spPr>
          <a:xfrm>
            <a:off x="268080" y="3135386"/>
            <a:ext cx="11655840" cy="899665"/>
          </a:xfrm>
        </p:spPr>
        <p:txBody>
          <a:bodyPr/>
          <a:lstStyle/>
          <a:p>
            <a:r>
              <a:rPr lang="en-US"/>
              <a:t>Azure Event Hubs</a:t>
            </a:r>
          </a:p>
        </p:txBody>
      </p:sp>
    </p:spTree>
    <p:extLst>
      <p:ext uri="{BB962C8B-B14F-4D97-AF65-F5344CB8AC3E}">
        <p14:creationId xmlns:p14="http://schemas.microsoft.com/office/powerpoint/2010/main" val="173314871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D340-0F4C-4732-A7FC-32EE591E6BDC}"/>
              </a:ext>
            </a:extLst>
          </p:cNvPr>
          <p:cNvSpPr>
            <a:spLocks noGrp="1"/>
          </p:cNvSpPr>
          <p:nvPr>
            <p:ph type="title"/>
          </p:nvPr>
        </p:nvSpPr>
        <p:spPr>
          <a:xfrm>
            <a:off x="0" y="274195"/>
            <a:ext cx="1219200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event hubs</a:t>
            </a:r>
          </a:p>
        </p:txBody>
      </p:sp>
      <p:sp>
        <p:nvSpPr>
          <p:cNvPr id="75" name="TextBox 74">
            <a:extLst>
              <a:ext uri="{FF2B5EF4-FFF2-40B4-BE49-F238E27FC236}">
                <a16:creationId xmlns:a16="http://schemas.microsoft.com/office/drawing/2014/main" id="{AE6F8569-D785-4A39-BF0C-81F715F229CD}"/>
              </a:ext>
            </a:extLst>
          </p:cNvPr>
          <p:cNvSpPr txBox="1"/>
          <p:nvPr/>
        </p:nvSpPr>
        <p:spPr>
          <a:xfrm>
            <a:off x="30938" y="913593"/>
            <a:ext cx="1213012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a:t>A highly scalable, fully managed, telemetry ingestion service </a:t>
            </a:r>
          </a:p>
        </p:txBody>
      </p:sp>
      <p:sp>
        <p:nvSpPr>
          <p:cNvPr id="77" name="Rectangle 76">
            <a:extLst>
              <a:ext uri="{FF2B5EF4-FFF2-40B4-BE49-F238E27FC236}">
                <a16:creationId xmlns:a16="http://schemas.microsoft.com/office/drawing/2014/main" id="{2022AB7E-13F4-45D2-B440-FDCD7086FF44}"/>
              </a:ext>
            </a:extLst>
          </p:cNvPr>
          <p:cNvSpPr/>
          <p:nvPr/>
        </p:nvSpPr>
        <p:spPr>
          <a:xfrm>
            <a:off x="9087563" y="2844490"/>
            <a:ext cx="3159420" cy="1477328"/>
          </a:xfrm>
          <a:prstGeom prst="rect">
            <a:avLst/>
          </a:prstGeom>
        </p:spPr>
        <p:txBody>
          <a:bodyPr wrap="square">
            <a:spAutoFit/>
          </a:bodyPr>
          <a:lstStyle/>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Input Capacity: </a:t>
            </a:r>
            <a:r>
              <a:rPr lang="en-US" sz="1400">
                <a:latin typeface="Segoe UI Light" panose="020B0502040204020203" pitchFamily="34" charset="0"/>
              </a:rPr>
              <a:t>1 MB/sec per TU*</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Output Capacity: </a:t>
            </a:r>
            <a:r>
              <a:rPr lang="en-US" sz="1400">
                <a:latin typeface="Segoe UI Light" panose="020B0502040204020203" pitchFamily="34" charset="0"/>
              </a:rPr>
              <a:t>2 MB/s per TU*</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Latency: </a:t>
            </a:r>
            <a:r>
              <a:rPr lang="en-US" sz="1400">
                <a:latin typeface="Segoe UI Light" panose="020B0502040204020203" pitchFamily="34" charset="0"/>
              </a:rPr>
              <a:t>50ms </a:t>
            </a:r>
            <a:r>
              <a:rPr lang="en-US" sz="1400" err="1">
                <a:latin typeface="Segoe UI Light" panose="020B0502040204020203" pitchFamily="34" charset="0"/>
              </a:rPr>
              <a:t>Avg</a:t>
            </a:r>
            <a:r>
              <a:rPr lang="en-US" sz="1400">
                <a:latin typeface="Segoe UI Light" panose="020B0502040204020203" pitchFamily="34" charset="0"/>
              </a:rPr>
              <a:t>, 99th % &lt; 100ms</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Events/second: </a:t>
            </a:r>
            <a:r>
              <a:rPr lang="en-US" sz="1400">
                <a:latin typeface="Segoe UI Light" panose="020B0502040204020203" pitchFamily="34" charset="0"/>
              </a:rPr>
              <a:t>1K</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Max message size</a:t>
            </a:r>
            <a:r>
              <a:rPr lang="en-US" sz="1400" i="1">
                <a:latin typeface="Segoe UI Light" panose="020B0502040204020203" pitchFamily="34" charset="0"/>
              </a:rPr>
              <a:t>: </a:t>
            </a:r>
            <a:r>
              <a:rPr lang="en-US" sz="1400">
                <a:latin typeface="Segoe UI Light" panose="020B0502040204020203" pitchFamily="34" charset="0"/>
              </a:rPr>
              <a:t>256 KB.</a:t>
            </a:r>
          </a:p>
        </p:txBody>
      </p:sp>
      <p:sp>
        <p:nvSpPr>
          <p:cNvPr id="4" name="Rectangle 3">
            <a:extLst>
              <a:ext uri="{FF2B5EF4-FFF2-40B4-BE49-F238E27FC236}">
                <a16:creationId xmlns:a16="http://schemas.microsoft.com/office/drawing/2014/main" id="{9E610DD9-D664-42D7-9073-B95A6C8BD487}"/>
              </a:ext>
            </a:extLst>
          </p:cNvPr>
          <p:cNvSpPr/>
          <p:nvPr/>
        </p:nvSpPr>
        <p:spPr>
          <a:xfrm>
            <a:off x="-60002" y="6390336"/>
            <a:ext cx="10228408" cy="276999"/>
          </a:xfrm>
          <a:prstGeom prst="rect">
            <a:avLst/>
          </a:prstGeom>
        </p:spPr>
        <p:txBody>
          <a:bodyPr wrap="square">
            <a:spAutoFit/>
          </a:bodyPr>
          <a:lstStyle/>
          <a:p>
            <a:pPr marL="457200" lvl="2" defTabSz="2689159"/>
            <a:r>
              <a:rPr lang="en-US" sz="1200">
                <a:latin typeface="Segoe UI Light" panose="020B0502040204020203" pitchFamily="34" charset="0"/>
              </a:rPr>
              <a:t>*In Azure Event Hubs, capacity is purchased in terms of Throughput Units (TU). For higher capacity more TUs can be purchased.</a:t>
            </a:r>
          </a:p>
        </p:txBody>
      </p:sp>
      <p:sp>
        <p:nvSpPr>
          <p:cNvPr id="3" name="Rectangle 2">
            <a:extLst>
              <a:ext uri="{FF2B5EF4-FFF2-40B4-BE49-F238E27FC236}">
                <a16:creationId xmlns:a16="http://schemas.microsoft.com/office/drawing/2014/main" id="{143C93C6-7F9D-4F82-9CBE-30024688A310}"/>
              </a:ext>
            </a:extLst>
          </p:cNvPr>
          <p:cNvSpPr/>
          <p:nvPr/>
        </p:nvSpPr>
        <p:spPr bwMode="auto">
          <a:xfrm>
            <a:off x="268448" y="1828920"/>
            <a:ext cx="8716162" cy="35132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5A8B8D8E-F3E0-487B-8414-F4F07F78CD38}"/>
              </a:ext>
            </a:extLst>
          </p:cNvPr>
          <p:cNvGrpSpPr/>
          <p:nvPr/>
        </p:nvGrpSpPr>
        <p:grpSpPr>
          <a:xfrm>
            <a:off x="483987" y="2274579"/>
            <a:ext cx="8290896" cy="2737730"/>
            <a:chOff x="1327212" y="1485604"/>
            <a:chExt cx="8457146" cy="2792627"/>
          </a:xfrm>
        </p:grpSpPr>
        <p:sp>
          <p:nvSpPr>
            <p:cNvPr id="40" name="Rectangle 39">
              <a:extLst>
                <a:ext uri="{FF2B5EF4-FFF2-40B4-BE49-F238E27FC236}">
                  <a16:creationId xmlns:a16="http://schemas.microsoft.com/office/drawing/2014/main" id="{A3908128-EDB8-4B3D-94D8-C89AEBAFB2BB}"/>
                </a:ext>
              </a:extLst>
            </p:cNvPr>
            <p:cNvSpPr/>
            <p:nvPr/>
          </p:nvSpPr>
          <p:spPr>
            <a:xfrm>
              <a:off x="1327212" y="2502977"/>
              <a:ext cx="1112109" cy="757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Event Publisher</a:t>
              </a:r>
            </a:p>
          </p:txBody>
        </p:sp>
        <p:sp>
          <p:nvSpPr>
            <p:cNvPr id="42" name="Rectangle 41">
              <a:extLst>
                <a:ext uri="{FF2B5EF4-FFF2-40B4-BE49-F238E27FC236}">
                  <a16:creationId xmlns:a16="http://schemas.microsoft.com/office/drawing/2014/main" id="{EADBA54E-CB9B-45C6-A06C-0110BE37DAD4}"/>
                </a:ext>
              </a:extLst>
            </p:cNvPr>
            <p:cNvSpPr/>
            <p:nvPr/>
          </p:nvSpPr>
          <p:spPr>
            <a:xfrm>
              <a:off x="2896516" y="1485604"/>
              <a:ext cx="5323511" cy="27926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a:lnSpc>
                  <a:spcPct val="90000"/>
                </a:lnSpc>
              </a:pPr>
              <a:endParaRPr lang="en-US" sz="1960" cap="all">
                <a:gradFill>
                  <a:gsLst>
                    <a:gs pos="2917">
                      <a:srgbClr val="FFFFFF"/>
                    </a:gs>
                    <a:gs pos="100000">
                      <a:srgbClr val="FFFFFF"/>
                    </a:gs>
                  </a:gsLst>
                  <a:lin ang="5400000" scaled="0"/>
                </a:gradFill>
                <a:latin typeface="+mj-lt"/>
                <a:ea typeface="MS PGothic" charset="0"/>
                <a:cs typeface="Segoe UI Semibold" panose="020B0702040204020203" pitchFamily="34" charset="0"/>
              </a:endParaRPr>
            </a:p>
          </p:txBody>
        </p:sp>
        <p:grpSp>
          <p:nvGrpSpPr>
            <p:cNvPr id="43" name="Group 42">
              <a:extLst>
                <a:ext uri="{FF2B5EF4-FFF2-40B4-BE49-F238E27FC236}">
                  <a16:creationId xmlns:a16="http://schemas.microsoft.com/office/drawing/2014/main" id="{23925312-9598-422F-ABC0-8B5BA7DFDB7B}"/>
                </a:ext>
              </a:extLst>
            </p:cNvPr>
            <p:cNvGrpSpPr/>
            <p:nvPr/>
          </p:nvGrpSpPr>
          <p:grpSpPr>
            <a:xfrm>
              <a:off x="3017872" y="2189939"/>
              <a:ext cx="1664044" cy="1383956"/>
              <a:chOff x="2396755" y="3413468"/>
              <a:chExt cx="1664044" cy="1383956"/>
            </a:xfrm>
          </p:grpSpPr>
          <p:sp>
            <p:nvSpPr>
              <p:cNvPr id="72" name="Rounded Rectangle 5">
                <a:extLst>
                  <a:ext uri="{FF2B5EF4-FFF2-40B4-BE49-F238E27FC236}">
                    <a16:creationId xmlns:a16="http://schemas.microsoft.com/office/drawing/2014/main" id="{4F08D99E-B095-4475-8FAF-6A58CD77DCDE}"/>
                  </a:ext>
                </a:extLst>
              </p:cNvPr>
              <p:cNvSpPr/>
              <p:nvPr/>
            </p:nvSpPr>
            <p:spPr>
              <a:xfrm>
                <a:off x="2396755" y="3413468"/>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Partition</a:t>
                </a:r>
              </a:p>
            </p:txBody>
          </p:sp>
          <p:sp>
            <p:nvSpPr>
              <p:cNvPr id="73" name="Rounded Rectangle 6">
                <a:extLst>
                  <a:ext uri="{FF2B5EF4-FFF2-40B4-BE49-F238E27FC236}">
                    <a16:creationId xmlns:a16="http://schemas.microsoft.com/office/drawing/2014/main" id="{53BF67B8-3543-40F5-AFEE-8BD4CC916266}"/>
                  </a:ext>
                </a:extLst>
              </p:cNvPr>
              <p:cNvSpPr/>
              <p:nvPr/>
            </p:nvSpPr>
            <p:spPr>
              <a:xfrm>
                <a:off x="2396755" y="3911857"/>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Partition</a:t>
                </a:r>
              </a:p>
            </p:txBody>
          </p:sp>
          <p:sp>
            <p:nvSpPr>
              <p:cNvPr id="74" name="Rounded Rectangle 7">
                <a:extLst>
                  <a:ext uri="{FF2B5EF4-FFF2-40B4-BE49-F238E27FC236}">
                    <a16:creationId xmlns:a16="http://schemas.microsoft.com/office/drawing/2014/main" id="{E3D466C4-D799-4B61-9362-BFA9C9B34747}"/>
                  </a:ext>
                </a:extLst>
              </p:cNvPr>
              <p:cNvSpPr/>
              <p:nvPr/>
            </p:nvSpPr>
            <p:spPr>
              <a:xfrm>
                <a:off x="2396755" y="4410246"/>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Partition</a:t>
                </a:r>
              </a:p>
            </p:txBody>
          </p:sp>
        </p:grpSp>
        <p:grpSp>
          <p:nvGrpSpPr>
            <p:cNvPr id="44" name="Group 43">
              <a:extLst>
                <a:ext uri="{FF2B5EF4-FFF2-40B4-BE49-F238E27FC236}">
                  <a16:creationId xmlns:a16="http://schemas.microsoft.com/office/drawing/2014/main" id="{9EEBE2BF-6A1B-45BB-8E9F-AA1EB6750A35}"/>
                </a:ext>
              </a:extLst>
            </p:cNvPr>
            <p:cNvGrpSpPr/>
            <p:nvPr/>
          </p:nvGrpSpPr>
          <p:grpSpPr>
            <a:xfrm>
              <a:off x="6471245" y="2189939"/>
              <a:ext cx="1664044" cy="1383956"/>
              <a:chOff x="6471245" y="2293137"/>
              <a:chExt cx="1664044" cy="1383956"/>
            </a:xfrm>
          </p:grpSpPr>
          <p:sp>
            <p:nvSpPr>
              <p:cNvPr id="69" name="Rounded Rectangle 8">
                <a:extLst>
                  <a:ext uri="{FF2B5EF4-FFF2-40B4-BE49-F238E27FC236}">
                    <a16:creationId xmlns:a16="http://schemas.microsoft.com/office/drawing/2014/main" id="{10494A61-8BAB-4F9B-8A5A-F5E79016B734}"/>
                  </a:ext>
                </a:extLst>
              </p:cNvPr>
              <p:cNvSpPr/>
              <p:nvPr/>
            </p:nvSpPr>
            <p:spPr>
              <a:xfrm>
                <a:off x="6471245" y="2293137"/>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Reader</a:t>
                </a:r>
              </a:p>
            </p:txBody>
          </p:sp>
          <p:sp>
            <p:nvSpPr>
              <p:cNvPr id="70" name="Rounded Rectangle 9">
                <a:extLst>
                  <a:ext uri="{FF2B5EF4-FFF2-40B4-BE49-F238E27FC236}">
                    <a16:creationId xmlns:a16="http://schemas.microsoft.com/office/drawing/2014/main" id="{E39A100E-C2FA-48B4-B3E0-93B22FCC402C}"/>
                  </a:ext>
                </a:extLst>
              </p:cNvPr>
              <p:cNvSpPr/>
              <p:nvPr/>
            </p:nvSpPr>
            <p:spPr>
              <a:xfrm>
                <a:off x="6471245" y="2791526"/>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Reader</a:t>
                </a:r>
              </a:p>
            </p:txBody>
          </p:sp>
          <p:sp>
            <p:nvSpPr>
              <p:cNvPr id="71" name="Rounded Rectangle 10">
                <a:extLst>
                  <a:ext uri="{FF2B5EF4-FFF2-40B4-BE49-F238E27FC236}">
                    <a16:creationId xmlns:a16="http://schemas.microsoft.com/office/drawing/2014/main" id="{AB2288AC-0CD5-4629-987E-F318C61FF144}"/>
                  </a:ext>
                </a:extLst>
              </p:cNvPr>
              <p:cNvSpPr/>
              <p:nvPr/>
            </p:nvSpPr>
            <p:spPr>
              <a:xfrm>
                <a:off x="6471245" y="3289915"/>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Reader</a:t>
                </a:r>
              </a:p>
            </p:txBody>
          </p:sp>
        </p:grpSp>
        <p:sp>
          <p:nvSpPr>
            <p:cNvPr id="46" name="Right Arrow 12">
              <a:extLst>
                <a:ext uri="{FF2B5EF4-FFF2-40B4-BE49-F238E27FC236}">
                  <a16:creationId xmlns:a16="http://schemas.microsoft.com/office/drawing/2014/main" id="{F88FACD8-19EA-4265-825E-559F5AAECBBE}"/>
                </a:ext>
              </a:extLst>
            </p:cNvPr>
            <p:cNvSpPr/>
            <p:nvPr/>
          </p:nvSpPr>
          <p:spPr>
            <a:xfrm>
              <a:off x="2537482" y="2719221"/>
              <a:ext cx="275968" cy="325393"/>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2">
                <a:latin typeface="+mj-lt"/>
              </a:endParaRPr>
            </a:p>
          </p:txBody>
        </p:sp>
        <p:grpSp>
          <p:nvGrpSpPr>
            <p:cNvPr id="58" name="Group 57">
              <a:extLst>
                <a:ext uri="{FF2B5EF4-FFF2-40B4-BE49-F238E27FC236}">
                  <a16:creationId xmlns:a16="http://schemas.microsoft.com/office/drawing/2014/main" id="{063110F2-589E-4705-AF26-6DCF3378ADCC}"/>
                </a:ext>
              </a:extLst>
            </p:cNvPr>
            <p:cNvGrpSpPr/>
            <p:nvPr/>
          </p:nvGrpSpPr>
          <p:grpSpPr>
            <a:xfrm>
              <a:off x="8291417" y="2502977"/>
              <a:ext cx="1492941" cy="757881"/>
              <a:chOff x="8291417" y="2502977"/>
              <a:chExt cx="1492941" cy="757881"/>
            </a:xfrm>
          </p:grpSpPr>
          <p:sp>
            <p:nvSpPr>
              <p:cNvPr id="67" name="Rectangle 66">
                <a:extLst>
                  <a:ext uri="{FF2B5EF4-FFF2-40B4-BE49-F238E27FC236}">
                    <a16:creationId xmlns:a16="http://schemas.microsoft.com/office/drawing/2014/main" id="{9E82B4D4-FC11-4B86-8BEF-AE5B2A73B96B}"/>
                  </a:ext>
                </a:extLst>
              </p:cNvPr>
              <p:cNvSpPr/>
              <p:nvPr/>
            </p:nvSpPr>
            <p:spPr>
              <a:xfrm>
                <a:off x="8671204" y="2502977"/>
                <a:ext cx="1113154" cy="757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Event</a:t>
                </a:r>
              </a:p>
              <a:p>
                <a:pPr algn="ctr"/>
                <a:r>
                  <a:rPr lang="en-US" sz="1372">
                    <a:latin typeface="+mj-lt"/>
                  </a:rPr>
                  <a:t> Consumer</a:t>
                </a:r>
              </a:p>
            </p:txBody>
          </p:sp>
          <p:sp>
            <p:nvSpPr>
              <p:cNvPr id="68" name="Right Arrow 13">
                <a:extLst>
                  <a:ext uri="{FF2B5EF4-FFF2-40B4-BE49-F238E27FC236}">
                    <a16:creationId xmlns:a16="http://schemas.microsoft.com/office/drawing/2014/main" id="{2BE19312-E041-4F93-AFF4-0B194E99A994}"/>
                  </a:ext>
                </a:extLst>
              </p:cNvPr>
              <p:cNvSpPr/>
              <p:nvPr/>
            </p:nvSpPr>
            <p:spPr>
              <a:xfrm>
                <a:off x="8291417" y="2719221"/>
                <a:ext cx="308397" cy="325393"/>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2">
                  <a:latin typeface="+mj-lt"/>
                </a:endParaRPr>
              </a:p>
            </p:txBody>
          </p:sp>
        </p:grpSp>
        <p:sp>
          <p:nvSpPr>
            <p:cNvPr id="65" name="Oval 64">
              <a:extLst>
                <a:ext uri="{FF2B5EF4-FFF2-40B4-BE49-F238E27FC236}">
                  <a16:creationId xmlns:a16="http://schemas.microsoft.com/office/drawing/2014/main" id="{C6884B25-AD54-4CD4-B216-53F4420623C2}"/>
                </a:ext>
              </a:extLst>
            </p:cNvPr>
            <p:cNvSpPr/>
            <p:nvPr/>
          </p:nvSpPr>
          <p:spPr bwMode="auto">
            <a:xfrm>
              <a:off x="4860743" y="2113268"/>
              <a:ext cx="1492819" cy="15373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chemeClr val="tx1">
                      <a:lumMod val="75000"/>
                    </a:schemeClr>
                  </a:solidFill>
                  <a:ea typeface="Segoe UI" pitchFamily="34" charset="0"/>
                  <a:cs typeface="Segoe UI" pitchFamily="34" charset="0"/>
                </a:rPr>
                <a:t>Event hubs</a:t>
              </a:r>
            </a:p>
          </p:txBody>
        </p:sp>
      </p:grpSp>
      <p:pic>
        <p:nvPicPr>
          <p:cNvPr id="78" name="Picture 4" descr="http://www.cloudmonix.com/wp-content/uploads/2016/12/Azure-Event-Hubs.png">
            <a:extLst>
              <a:ext uri="{FF2B5EF4-FFF2-40B4-BE49-F238E27FC236}">
                <a16:creationId xmlns:a16="http://schemas.microsoft.com/office/drawing/2014/main" id="{6DB9BA8D-E24F-4900-9B49-B23C461FCE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9807" y="3498628"/>
            <a:ext cx="646135" cy="646135"/>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55D6F1E3-EE16-4D5E-8C39-5402EC5B3A91}"/>
              </a:ext>
            </a:extLst>
          </p:cNvPr>
          <p:cNvSpPr/>
          <p:nvPr/>
        </p:nvSpPr>
        <p:spPr>
          <a:xfrm>
            <a:off x="9087563" y="2274579"/>
            <a:ext cx="2813932" cy="584775"/>
          </a:xfrm>
          <a:prstGeom prst="rect">
            <a:avLst/>
          </a:prstGeom>
          <a:solidFill>
            <a:schemeClr val="bg1">
              <a:lumMod val="95000"/>
            </a:schemeClr>
          </a:solidFill>
        </p:spPr>
        <p:txBody>
          <a:bodyPr wrap="square">
            <a:spAutoFit/>
          </a:bodyPr>
          <a:lstStyle/>
          <a:p>
            <a:pPr marL="457200" lvl="2" algn="ctr" defTabSz="2689159"/>
            <a:r>
              <a:rPr lang="en-US" sz="1600">
                <a:latin typeface="Segoe UI Light" panose="020B0502040204020203" pitchFamily="34" charset="0"/>
              </a:rPr>
              <a:t>Azure Event Hubs – Scale and Performance</a:t>
            </a:r>
          </a:p>
        </p:txBody>
      </p:sp>
    </p:spTree>
    <p:extLst>
      <p:ext uri="{BB962C8B-B14F-4D97-AF65-F5344CB8AC3E}">
        <p14:creationId xmlns:p14="http://schemas.microsoft.com/office/powerpoint/2010/main" val="242904942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D340-0F4C-4732-A7FC-32EE591E6BDC}"/>
              </a:ext>
            </a:extLst>
          </p:cNvPr>
          <p:cNvSpPr>
            <a:spLocks noGrp="1"/>
          </p:cNvSpPr>
          <p:nvPr>
            <p:ph type="title"/>
          </p:nvPr>
        </p:nvSpPr>
        <p:spPr>
          <a:xfrm>
            <a:off x="0" y="289512"/>
            <a:ext cx="1219200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event hubs- Capabilities overview</a:t>
            </a:r>
          </a:p>
        </p:txBody>
      </p:sp>
      <p:sp>
        <p:nvSpPr>
          <p:cNvPr id="76" name="Rectangle 75">
            <a:extLst>
              <a:ext uri="{FF2B5EF4-FFF2-40B4-BE49-F238E27FC236}">
                <a16:creationId xmlns:a16="http://schemas.microsoft.com/office/drawing/2014/main" id="{C9E170D7-606D-4219-A248-C08558C7CD73}"/>
              </a:ext>
            </a:extLst>
          </p:cNvPr>
          <p:cNvSpPr/>
          <p:nvPr/>
        </p:nvSpPr>
        <p:spPr>
          <a:xfrm>
            <a:off x="0" y="1482867"/>
            <a:ext cx="6252974" cy="4366901"/>
          </a:xfrm>
          <a:prstGeom prst="rect">
            <a:avLst/>
          </a:prstGeom>
        </p:spPr>
        <p:txBody>
          <a:bodyPr wrap="square">
            <a:spAutoFit/>
          </a:bodyPr>
          <a:lstStyle/>
          <a:p>
            <a:pPr marL="641161" lvl="1" indent="-342900" defTabSz="914192">
              <a:lnSpc>
                <a:spcPts val="2255"/>
              </a:lnSpc>
              <a:spcBef>
                <a:spcPts val="3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Based on the concept of Event Producers and Consumers</a:t>
            </a:r>
          </a:p>
          <a:p>
            <a:pPr marL="1098361" lvl="2" indent="-342900" defTabSz="914192">
              <a:lnSpc>
                <a:spcPts val="2255"/>
              </a:lnSpc>
              <a:spcBef>
                <a:spcPts val="300"/>
              </a:spcBef>
              <a:buClr>
                <a:schemeClr val="accent1"/>
              </a:buClr>
              <a:buSzPct val="90000"/>
              <a:buFont typeface="Wingdings" panose="05000000000000000000" pitchFamily="2" charset="2"/>
              <a:buChar char="§"/>
              <a:defRPr/>
            </a:pPr>
            <a:r>
              <a:rPr lang="en-US" sz="1600">
                <a:solidFill>
                  <a:schemeClr val="accent5"/>
                </a:solidFill>
                <a:latin typeface="Segoe UI Semilight" panose="020B0402040204020203" pitchFamily="34" charset="0"/>
                <a:cs typeface="Segoe UI Semilight" panose="020B0402040204020203" pitchFamily="34" charset="0"/>
              </a:rPr>
              <a:t>Producers send data to an event hub via AMQP 1.0 or HTTPS</a:t>
            </a:r>
          </a:p>
          <a:p>
            <a:pPr marL="1098361" lvl="2" indent="-342900" defTabSz="914192">
              <a:lnSpc>
                <a:spcPts val="2255"/>
              </a:lnSpc>
              <a:spcBef>
                <a:spcPts val="300"/>
              </a:spcBef>
              <a:buClr>
                <a:schemeClr val="accent1"/>
              </a:buClr>
              <a:buSzPct val="90000"/>
              <a:buFont typeface="Wingdings" panose="05000000000000000000" pitchFamily="2" charset="2"/>
              <a:buChar char="§"/>
              <a:defRPr/>
            </a:pPr>
            <a:r>
              <a:rPr lang="en-US" sz="1600">
                <a:solidFill>
                  <a:schemeClr val="accent5"/>
                </a:solidFill>
                <a:latin typeface="Segoe UI Semilight" panose="020B0402040204020203" pitchFamily="34" charset="0"/>
                <a:cs typeface="Segoe UI Semilight" panose="020B0402040204020203" pitchFamily="34" charset="0"/>
              </a:rPr>
              <a:t>Consumers read event data from an event hub via AMQP 1.0.</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hlinkClick r:id="rId3"/>
              </a:rPr>
              <a:t>SAS tokens</a:t>
            </a:r>
            <a:r>
              <a:rPr lang="en-US">
                <a:solidFill>
                  <a:schemeClr val="accent5"/>
                </a:solidFill>
                <a:latin typeface="Segoe UI Semilight" panose="020B0402040204020203" pitchFamily="34" charset="0"/>
                <a:cs typeface="Segoe UI Semilight" panose="020B0402040204020203" pitchFamily="34" charset="0"/>
              </a:rPr>
              <a:t>: Identifies and authenticates the event publisher.</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Data can be captured automatically in either </a:t>
            </a:r>
            <a:r>
              <a:rPr lang="en-US" i="1">
                <a:solidFill>
                  <a:schemeClr val="accent5"/>
                </a:solidFill>
                <a:latin typeface="Segoe UI Semilight" panose="020B0402040204020203" pitchFamily="34" charset="0"/>
                <a:cs typeface="Segoe UI Semilight" panose="020B0402040204020203" pitchFamily="34" charset="0"/>
              </a:rPr>
              <a:t>Azure Blob Storage</a:t>
            </a:r>
            <a:r>
              <a:rPr lang="en-US">
                <a:solidFill>
                  <a:schemeClr val="accent5"/>
                </a:solidFill>
                <a:latin typeface="Segoe UI Semilight" panose="020B0402040204020203" pitchFamily="34" charset="0"/>
                <a:cs typeface="Segoe UI Semilight" panose="020B0402040204020203" pitchFamily="34" charset="0"/>
              </a:rPr>
              <a:t> or </a:t>
            </a:r>
            <a:r>
              <a:rPr lang="en-US" i="1">
                <a:solidFill>
                  <a:schemeClr val="accent5"/>
                </a:solidFill>
                <a:latin typeface="Segoe UI Semilight" panose="020B0402040204020203" pitchFamily="34" charset="0"/>
                <a:cs typeface="Segoe UI Semilight" panose="020B0402040204020203" pitchFamily="34" charset="0"/>
              </a:rPr>
              <a:t>Azure Data Lake Store </a:t>
            </a:r>
            <a:r>
              <a:rPr lang="en-US">
                <a:solidFill>
                  <a:schemeClr val="accent5"/>
                </a:solidFill>
                <a:latin typeface="Segoe UI Semilight" panose="020B0402040204020203" pitchFamily="34" charset="0"/>
                <a:cs typeface="Segoe UI Semilight" panose="020B0402040204020203" pitchFamily="34" charset="0"/>
              </a:rPr>
              <a:t>(in AVRO format).</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Data stored for 24 hours by default</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84 GB storage included per Throughput Unit (TU)</a:t>
            </a:r>
          </a:p>
        </p:txBody>
      </p:sp>
      <p:pic>
        <p:nvPicPr>
          <p:cNvPr id="30" name="Picture 29">
            <a:extLst>
              <a:ext uri="{FF2B5EF4-FFF2-40B4-BE49-F238E27FC236}">
                <a16:creationId xmlns:a16="http://schemas.microsoft.com/office/drawing/2014/main" id="{E9A49823-9CEB-4E7A-869D-22B1F41C2C38}"/>
              </a:ext>
            </a:extLst>
          </p:cNvPr>
          <p:cNvPicPr>
            <a:picLocks noChangeAspect="1"/>
          </p:cNvPicPr>
          <p:nvPr/>
        </p:nvPicPr>
        <p:blipFill>
          <a:blip r:embed="rId4"/>
          <a:stretch>
            <a:fillRect/>
          </a:stretch>
        </p:blipFill>
        <p:spPr>
          <a:xfrm>
            <a:off x="6516133" y="1967740"/>
            <a:ext cx="5207557" cy="3128135"/>
          </a:xfrm>
          <a:prstGeom prst="rect">
            <a:avLst/>
          </a:prstGeom>
          <a:ln>
            <a:solidFill>
              <a:schemeClr val="bg2">
                <a:lumMod val="90000"/>
              </a:schemeClr>
            </a:solidFill>
          </a:ln>
        </p:spPr>
      </p:pic>
    </p:spTree>
    <p:extLst>
      <p:ext uri="{BB962C8B-B14F-4D97-AF65-F5344CB8AC3E}">
        <p14:creationId xmlns:p14="http://schemas.microsoft.com/office/powerpoint/2010/main" val="41370666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bwMode="auto">
          <a:xfrm flipH="1">
            <a:off x="-1" y="-1"/>
            <a:ext cx="12213772" cy="6865884"/>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bwMode="ltGray">
          <a:xfrm>
            <a:off x="6040582" y="2600694"/>
            <a:ext cx="5001492" cy="12982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8440"/>
              </a:lnSpc>
              <a:spcBef>
                <a:spcPct val="0"/>
              </a:spcBef>
              <a:spcAft>
                <a:spcPts val="0"/>
              </a:spcAft>
              <a:buClrTx/>
              <a:buSzTx/>
              <a:buFontTx/>
              <a:buNone/>
              <a:tabLst/>
              <a:defRPr/>
            </a:pPr>
            <a:r>
              <a:rPr kumimoji="0" lang="en-US" sz="3400" b="1" i="0" u="none" strike="noStrike" kern="1200" cap="none" spc="-100" normalizeH="0" baseline="0" noProof="0" dirty="0">
                <a:ln w="3175">
                  <a:noFill/>
                </a:ln>
                <a:solidFill>
                  <a:srgbClr val="FFFFFF"/>
                </a:solidFill>
                <a:effectLst/>
                <a:uLnTx/>
                <a:uFillTx/>
                <a:latin typeface="Segoe UI"/>
                <a:ea typeface="+mn-ea"/>
                <a:cs typeface="Segoe UI" pitchFamily="34" charset="0"/>
              </a:rPr>
              <a:t>Your vision. Your cloud.</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0467" y="2865652"/>
            <a:ext cx="2715346" cy="955974"/>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499090" y="6013341"/>
            <a:ext cx="1328146" cy="488549"/>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EVENT HUBs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Event Hubs can be a good option</a:t>
            </a:r>
          </a:p>
        </p:txBody>
      </p:sp>
      <p:graphicFrame>
        <p:nvGraphicFramePr>
          <p:cNvPr id="5" name="Table 4">
            <a:extLst>
              <a:ext uri="{FF2B5EF4-FFF2-40B4-BE49-F238E27FC236}">
                <a16:creationId xmlns:a16="http://schemas.microsoft.com/office/drawing/2014/main" id="{C2AD6BFF-C1BD-4DD5-A42B-4620CA4BFF64}"/>
              </a:ext>
            </a:extLst>
          </p:cNvPr>
          <p:cNvGraphicFramePr>
            <a:graphicFrameLocks noGrp="1"/>
          </p:cNvGraphicFramePr>
          <p:nvPr>
            <p:extLst/>
          </p:nvPr>
        </p:nvGraphicFramePr>
        <p:xfrm>
          <a:off x="555999" y="1576168"/>
          <a:ext cx="10873150" cy="4553644"/>
        </p:xfrm>
        <a:graphic>
          <a:graphicData uri="http://schemas.openxmlformats.org/drawingml/2006/table">
            <a:tbl>
              <a:tblPr firstRow="1" bandRow="1">
                <a:tableStyleId>{5C22544A-7EE6-4342-B048-85BDC9FD1C3A}</a:tableStyleId>
              </a:tblPr>
              <a:tblGrid>
                <a:gridCol w="4174401">
                  <a:extLst>
                    <a:ext uri="{9D8B030D-6E8A-4147-A177-3AD203B41FA5}">
                      <a16:colId xmlns:a16="http://schemas.microsoft.com/office/drawing/2014/main" val="3272501966"/>
                    </a:ext>
                  </a:extLst>
                </a:gridCol>
                <a:gridCol w="6698749">
                  <a:extLst>
                    <a:ext uri="{9D8B030D-6E8A-4147-A177-3AD203B41FA5}">
                      <a16:colId xmlns:a16="http://schemas.microsoft.com/office/drawing/2014/main" val="2459301866"/>
                    </a:ext>
                  </a:extLst>
                </a:gridCol>
              </a:tblGrid>
              <a:tr h="438844">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822960">
                <a:tc>
                  <a:txBody>
                    <a:bodyPr/>
                    <a:lstStyle/>
                    <a:p>
                      <a:r>
                        <a:rPr lang="en-US" sz="1600">
                          <a:latin typeface="Segoe UI Semilight" panose="020B0402040204020203" pitchFamily="34" charset="0"/>
                          <a:cs typeface="Segoe UI Semilight" panose="020B0402040204020203" pitchFamily="34" charset="0"/>
                        </a:rPr>
                        <a:t>To automatically scale capacity</a:t>
                      </a:r>
                    </a:p>
                  </a:txBody>
                  <a:tcPr anchor="ctr"/>
                </a:tc>
                <a:tc>
                  <a:txBody>
                    <a:bodyPr/>
                    <a:lstStyle/>
                    <a:p>
                      <a:r>
                        <a:rPr lang="en-US" sz="1600" i="1">
                          <a:latin typeface="Segoe UI Semilight" panose="020B0402040204020203" pitchFamily="34" charset="0"/>
                          <a:cs typeface="Segoe UI Semilight" panose="020B0402040204020203" pitchFamily="34" charset="0"/>
                        </a:rPr>
                        <a:t>Auto-inflate</a:t>
                      </a:r>
                      <a:r>
                        <a:rPr lang="en-US" sz="1600">
                          <a:latin typeface="Segoe UI Semilight" panose="020B0402040204020203" pitchFamily="34" charset="0"/>
                          <a:cs typeface="Segoe UI Semilight" panose="020B0402040204020203" pitchFamily="34" charset="0"/>
                        </a:rPr>
                        <a:t> enables you to start small with the minimum required throughput units. It then scales automatically to the maximum limit of throughput units, depending on the increase in traffic.</a:t>
                      </a:r>
                    </a:p>
                  </a:txBody>
                  <a:tcPr anchor="ctr"/>
                </a:tc>
                <a:extLst>
                  <a:ext uri="{0D108BD9-81ED-4DB2-BD59-A6C34878D82A}">
                    <a16:rowId xmlns:a16="http://schemas.microsoft.com/office/drawing/2014/main" val="3902005760"/>
                  </a:ext>
                </a:extLst>
              </a:tr>
              <a:tr h="822960">
                <a:tc>
                  <a:txBody>
                    <a:bodyPr/>
                    <a:lstStyle/>
                    <a:p>
                      <a:r>
                        <a:rPr lang="en-US" sz="1600">
                          <a:latin typeface="Segoe UI Semilight" panose="020B0402040204020203" pitchFamily="34" charset="0"/>
                          <a:cs typeface="Segoe UI Semilight" panose="020B0402040204020203" pitchFamily="34" charset="0"/>
                        </a:rPr>
                        <a:t>A serverless solution</a:t>
                      </a:r>
                    </a:p>
                  </a:txBody>
                  <a:tcPr anchor="ctr"/>
                </a:tc>
                <a:tc>
                  <a:txBody>
                    <a:bodyPr/>
                    <a:lstStyle/>
                    <a:p>
                      <a:r>
                        <a:rPr lang="en-US" sz="1600">
                          <a:latin typeface="Segoe UI Semilight" panose="020B0402040204020203" pitchFamily="34" charset="0"/>
                          <a:cs typeface="Segoe UI Semilight" panose="020B0402040204020203" pitchFamily="34" charset="0"/>
                        </a:rPr>
                        <a:t>Azure Event Hubs is a serverless service. Note: Your ability to fine tune the performance is limited.</a:t>
                      </a:r>
                    </a:p>
                  </a:txBody>
                  <a:tcPr anchor="ctr"/>
                </a:tc>
                <a:extLst>
                  <a:ext uri="{0D108BD9-81ED-4DB2-BD59-A6C34878D82A}">
                    <a16:rowId xmlns:a16="http://schemas.microsoft.com/office/drawing/2014/main" val="1212888764"/>
                  </a:ext>
                </a:extLst>
              </a:tr>
              <a:tr h="822960">
                <a:tc>
                  <a:txBody>
                    <a:bodyPr/>
                    <a:lstStyle/>
                    <a:p>
                      <a:r>
                        <a:rPr lang="en-US" sz="1600">
                          <a:latin typeface="Segoe UI Semilight" panose="020B0402040204020203" pitchFamily="34" charset="0"/>
                          <a:cs typeface="Segoe UI Semilight" panose="020B0402040204020203" pitchFamily="34" charset="0"/>
                        </a:rPr>
                        <a:t>To integrate easily with Azure Stream Analytics</a:t>
                      </a:r>
                    </a:p>
                  </a:txBody>
                  <a:tcPr anchor="ctr"/>
                </a:tc>
                <a:tc>
                  <a:txBody>
                    <a:bodyPr/>
                    <a:lstStyle/>
                    <a:p>
                      <a:r>
                        <a:rPr lang="en-US" sz="1600">
                          <a:latin typeface="Segoe UI Semilight" panose="020B0402040204020203" pitchFamily="34" charset="0"/>
                          <a:cs typeface="Segoe UI Semilight" panose="020B0402040204020203" pitchFamily="34" charset="0"/>
                        </a:rPr>
                        <a:t>You can configure Azure Events Hubs as a streaming data input to Azure Stream Analytics via the Azure Portal without any coding.</a:t>
                      </a:r>
                    </a:p>
                  </a:txBody>
                  <a:tcPr anchor="ctr"/>
                </a:tc>
                <a:extLst>
                  <a:ext uri="{0D108BD9-81ED-4DB2-BD59-A6C34878D82A}">
                    <a16:rowId xmlns:a16="http://schemas.microsoft.com/office/drawing/2014/main" val="3622420946"/>
                  </a:ext>
                </a:extLst>
              </a:tr>
              <a:tr h="822960">
                <a:tc>
                  <a:txBody>
                    <a:bodyPr/>
                    <a:lstStyle/>
                    <a:p>
                      <a:r>
                        <a:rPr lang="en-US" sz="1600">
                          <a:latin typeface="Segoe UI Semilight" panose="020B0402040204020203" pitchFamily="34" charset="0"/>
                          <a:cs typeface="Segoe UI Semilight" panose="020B0402040204020203" pitchFamily="34" charset="0"/>
                        </a:rPr>
                        <a:t>A low-latency ingestion service</a:t>
                      </a:r>
                    </a:p>
                  </a:txBody>
                  <a:tcPr anchor="ctr"/>
                </a:tc>
                <a:tc>
                  <a:txBody>
                    <a:bodyPr/>
                    <a:lstStyle/>
                    <a:p>
                      <a:r>
                        <a:rPr lang="en-US" sz="1600">
                          <a:latin typeface="Segoe UI Semilight" panose="020B0402040204020203" pitchFamily="34" charset="0"/>
                          <a:cs typeface="Segoe UI Semilight" panose="020B0402040204020203" pitchFamily="34" charset="0"/>
                        </a:rPr>
                        <a:t>Azure Event Hubs latency can be &lt; 50ms </a:t>
                      </a:r>
                      <a:r>
                        <a:rPr lang="en-US" sz="1600" err="1">
                          <a:latin typeface="Segoe UI Semilight" panose="020B0402040204020203" pitchFamily="34" charset="0"/>
                          <a:cs typeface="Segoe UI Semilight" panose="020B0402040204020203" pitchFamily="34" charset="0"/>
                        </a:rPr>
                        <a:t>Avg</a:t>
                      </a:r>
                      <a:r>
                        <a:rPr lang="en-US" sz="1600">
                          <a:latin typeface="Segoe UI Semilight" panose="020B0402040204020203" pitchFamily="34" charset="0"/>
                          <a:cs typeface="Segoe UI Semilight" panose="020B0402040204020203" pitchFamily="34" charset="0"/>
                        </a:rPr>
                        <a:t>, with 99th % &lt; 100ms*. </a:t>
                      </a:r>
                    </a:p>
                  </a:txBody>
                  <a:tcPr anchor="ctr"/>
                </a:tc>
                <a:extLst>
                  <a:ext uri="{0D108BD9-81ED-4DB2-BD59-A6C34878D82A}">
                    <a16:rowId xmlns:a16="http://schemas.microsoft.com/office/drawing/2014/main" val="3784778137"/>
                  </a:ext>
                </a:extLst>
              </a:tr>
              <a:tr h="822960">
                <a:tc>
                  <a:txBody>
                    <a:bodyPr/>
                    <a:lstStyle/>
                    <a:p>
                      <a:r>
                        <a:rPr lang="en-US" sz="1600">
                          <a:latin typeface="Segoe UI Semilight" panose="020B0402040204020203" pitchFamily="34" charset="0"/>
                          <a:cs typeface="Segoe UI Semilight" panose="020B0402040204020203" pitchFamily="34" charset="0"/>
                        </a:rPr>
                        <a:t>To store ingested data in Azure Blob Storage or Azure Data Lake Store</a:t>
                      </a:r>
                    </a:p>
                  </a:txBody>
                  <a:tcPr anchor="ctr"/>
                </a:tc>
                <a:tc>
                  <a:txBody>
                    <a:bodyPr/>
                    <a:lstStyle/>
                    <a:p>
                      <a:r>
                        <a:rPr lang="en-US" sz="1600" dirty="0">
                          <a:latin typeface="Segoe UI Semilight" panose="020B0402040204020203" pitchFamily="34" charset="0"/>
                          <a:cs typeface="Segoe UI Semilight" panose="020B0402040204020203" pitchFamily="34" charset="0"/>
                        </a:rPr>
                        <a:t>Azure Events Hubs has built in integration with these two Azure storage services.</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30733215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1B389-DFCD-4C52-A03A-56A6DDEC6B12}"/>
              </a:ext>
            </a:extLst>
          </p:cNvPr>
          <p:cNvSpPr>
            <a:spLocks noGrp="1"/>
          </p:cNvSpPr>
          <p:nvPr>
            <p:ph type="title"/>
          </p:nvPr>
        </p:nvSpPr>
        <p:spPr>
          <a:xfrm>
            <a:off x="268080" y="3332917"/>
            <a:ext cx="11655840" cy="899665"/>
          </a:xfrm>
        </p:spPr>
        <p:txBody>
          <a:bodyPr/>
          <a:lstStyle/>
          <a:p>
            <a:r>
              <a:rPr lang="en-US"/>
              <a:t>IoT Hub</a:t>
            </a:r>
          </a:p>
        </p:txBody>
      </p:sp>
    </p:spTree>
    <p:extLst>
      <p:ext uri="{BB962C8B-B14F-4D97-AF65-F5344CB8AC3E}">
        <p14:creationId xmlns:p14="http://schemas.microsoft.com/office/powerpoint/2010/main" val="349424895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6CF1-E97A-4D35-830B-DF0202BB20E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a:t>
            </a:r>
          </a:p>
        </p:txBody>
      </p:sp>
      <p:sp>
        <p:nvSpPr>
          <p:cNvPr id="3" name="Text Placeholder 2">
            <a:extLst>
              <a:ext uri="{FF2B5EF4-FFF2-40B4-BE49-F238E27FC236}">
                <a16:creationId xmlns:a16="http://schemas.microsoft.com/office/drawing/2014/main" id="{A8C142DF-A28A-4CE7-8196-510F70A77A58}"/>
              </a:ext>
            </a:extLst>
          </p:cNvPr>
          <p:cNvSpPr>
            <a:spLocks noGrp="1"/>
          </p:cNvSpPr>
          <p:nvPr>
            <p:ph type="body" sz="quarter" idx="11"/>
          </p:nvPr>
        </p:nvSpPr>
        <p:spPr>
          <a:xfrm>
            <a:off x="266920" y="1050676"/>
            <a:ext cx="11655078" cy="276999"/>
          </a:xfrm>
        </p:spPr>
        <p:txBody>
          <a:bodyPr vert="horz" wrap="square" lIns="146304" tIns="0" rIns="91440" bIns="0" rtlCol="0" anchor="ctr">
            <a:spAutoFit/>
          </a:bodyPr>
          <a:lstStyle/>
          <a:p>
            <a:pPr algn="ctr" defTabSz="914016"/>
            <a:r>
              <a:rPr lang="en-US" sz="2000">
                <a:solidFill>
                  <a:schemeClr val="accent2">
                    <a:lumMod val="50000"/>
                    <a:lumOff val="50000"/>
                  </a:schemeClr>
                </a:solidFill>
              </a:rPr>
              <a:t>A fully managed service to connect, monitor and manage billions of IoT assets</a:t>
            </a:r>
          </a:p>
        </p:txBody>
      </p:sp>
      <p:sp>
        <p:nvSpPr>
          <p:cNvPr id="7" name="Text Placeholder 7">
            <a:extLst>
              <a:ext uri="{FF2B5EF4-FFF2-40B4-BE49-F238E27FC236}">
                <a16:creationId xmlns:a16="http://schemas.microsoft.com/office/drawing/2014/main" id="{CAC057A3-F688-4B70-9412-473BE379DDEE}"/>
              </a:ext>
            </a:extLst>
          </p:cNvPr>
          <p:cNvSpPr txBox="1">
            <a:spLocks/>
          </p:cNvSpPr>
          <p:nvPr/>
        </p:nvSpPr>
        <p:spPr>
          <a:xfrm>
            <a:off x="0" y="1806343"/>
            <a:ext cx="6246148" cy="4241226"/>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90000"/>
              </a:lnSpc>
              <a:spcBef>
                <a:spcPct val="20000"/>
              </a:spcBef>
              <a:spcAft>
                <a:spcPts val="0"/>
              </a:spcAft>
              <a:buClrTx/>
              <a:buSzPct val="90000"/>
              <a:buFont typeface="Arial" panose="020B0604020202020204" pitchFamily="34" charset="0"/>
              <a:buNone/>
              <a:tabLst/>
              <a:defRPr sz="2745" kern="1200" spc="0" baseline="0">
                <a:solidFill>
                  <a:schemeClr val="tx2"/>
                </a:solidFill>
                <a:latin typeface="+mn-lt"/>
                <a:ea typeface="+mn-ea"/>
                <a:cs typeface="Segoe UI Semilight" panose="020B0402040204020203" pitchFamily="34" charset="0"/>
              </a:defRPr>
            </a:lvl1pPr>
            <a:lvl2pPr marL="336145"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6024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84338"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008435"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Serverless Azure service.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Billions of devices and assets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Linux, iOS, Android, Linux, Windows and real-time operating system (RTOS) devices.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reliable bi-directional communication (device-to-cloud and cloud-to-device)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Ingests data in real-time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Can manage IoT devices at scale with device management</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Extends the power of the cloud to edge devices with </a:t>
            </a:r>
            <a:r>
              <a:rPr lang="en-US" sz="1800">
                <a:solidFill>
                  <a:schemeClr val="accent5"/>
                </a:solidFill>
                <a:latin typeface="Segoe UI Semilight" panose="020B0402040204020203" pitchFamily="34" charset="0"/>
                <a:hlinkClick r:id="rId3"/>
              </a:rPr>
              <a:t>Azure IoT Edge</a:t>
            </a:r>
            <a:endParaRPr lang="en-US" sz="1800">
              <a:solidFill>
                <a:schemeClr val="accent5"/>
              </a:solidFill>
              <a:latin typeface="Segoe UI Semilight" panose="020B0402040204020203" pitchFamily="34" charset="0"/>
            </a:endParaRPr>
          </a:p>
          <a:p>
            <a:pPr marL="298261" lvl="1">
              <a:lnSpc>
                <a:spcPts val="2255"/>
              </a:lnSpc>
              <a:spcBef>
                <a:spcPts val="0"/>
              </a:spcBef>
              <a:spcAft>
                <a:spcPts val="600"/>
              </a:spcAft>
              <a:buClr>
                <a:schemeClr val="accent1"/>
              </a:buClr>
            </a:pPr>
            <a:endParaRPr lang="en-US" sz="2000">
              <a:solidFill>
                <a:schemeClr val="accent5"/>
              </a:solidFill>
              <a:latin typeface="Segoe UI Semilight" panose="020B0402040204020203" pitchFamily="34" charset="0"/>
            </a:endParaRPr>
          </a:p>
        </p:txBody>
      </p:sp>
      <p:pic>
        <p:nvPicPr>
          <p:cNvPr id="9" name="Picture 8">
            <a:extLst>
              <a:ext uri="{FF2B5EF4-FFF2-40B4-BE49-F238E27FC236}">
                <a16:creationId xmlns:a16="http://schemas.microsoft.com/office/drawing/2014/main" id="{EE2B41F9-367D-4004-8500-EF24BE03E2CB}"/>
              </a:ext>
            </a:extLst>
          </p:cNvPr>
          <p:cNvPicPr>
            <a:picLocks noChangeAspect="1"/>
          </p:cNvPicPr>
          <p:nvPr/>
        </p:nvPicPr>
        <p:blipFill>
          <a:blip r:embed="rId4"/>
          <a:stretch>
            <a:fillRect/>
          </a:stretch>
        </p:blipFill>
        <p:spPr>
          <a:xfrm>
            <a:off x="6929155" y="1806343"/>
            <a:ext cx="4478239" cy="4214490"/>
          </a:xfrm>
          <a:prstGeom prst="rect">
            <a:avLst/>
          </a:prstGeom>
        </p:spPr>
      </p:pic>
    </p:spTree>
    <p:extLst>
      <p:ext uri="{BB962C8B-B14F-4D97-AF65-F5344CB8AC3E}">
        <p14:creationId xmlns:p14="http://schemas.microsoft.com/office/powerpoint/2010/main" val="27987851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1007F-B51B-4E30-9745-CEBA764659C3}"/>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 Capability Overview</a:t>
            </a:r>
          </a:p>
        </p:txBody>
      </p:sp>
      <p:pic>
        <p:nvPicPr>
          <p:cNvPr id="4" name="Picture 3">
            <a:extLst>
              <a:ext uri="{FF2B5EF4-FFF2-40B4-BE49-F238E27FC236}">
                <a16:creationId xmlns:a16="http://schemas.microsoft.com/office/drawing/2014/main" id="{A3347B1E-50B6-4BF5-A8C4-866AA8A092EB}"/>
              </a:ext>
            </a:extLst>
          </p:cNvPr>
          <p:cNvPicPr>
            <a:picLocks noChangeAspect="1"/>
          </p:cNvPicPr>
          <p:nvPr/>
        </p:nvPicPr>
        <p:blipFill>
          <a:blip r:embed="rId3"/>
          <a:stretch>
            <a:fillRect/>
          </a:stretch>
        </p:blipFill>
        <p:spPr>
          <a:xfrm>
            <a:off x="712018" y="1215039"/>
            <a:ext cx="764435" cy="688713"/>
          </a:xfrm>
          <a:prstGeom prst="rect">
            <a:avLst/>
          </a:prstGeom>
        </p:spPr>
      </p:pic>
      <p:pic>
        <p:nvPicPr>
          <p:cNvPr id="32770" name="Picture 2" descr="Image result for Monitoring icon">
            <a:extLst>
              <a:ext uri="{FF2B5EF4-FFF2-40B4-BE49-F238E27FC236}">
                <a16:creationId xmlns:a16="http://schemas.microsoft.com/office/drawing/2014/main" id="{4C203C64-6789-499A-9631-9FD7133F7A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018" y="2042051"/>
            <a:ext cx="764435" cy="76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DD4CB72-16E0-462A-8E9C-9A9B2D1CA40C}"/>
              </a:ext>
            </a:extLst>
          </p:cNvPr>
          <p:cNvPicPr>
            <a:picLocks noChangeAspect="1"/>
          </p:cNvPicPr>
          <p:nvPr/>
        </p:nvPicPr>
        <p:blipFill>
          <a:blip r:embed="rId5"/>
          <a:stretch>
            <a:fillRect/>
          </a:stretch>
        </p:blipFill>
        <p:spPr>
          <a:xfrm>
            <a:off x="762630" y="2896685"/>
            <a:ext cx="663210" cy="675416"/>
          </a:xfrm>
          <a:prstGeom prst="rect">
            <a:avLst/>
          </a:prstGeom>
        </p:spPr>
      </p:pic>
      <p:pic>
        <p:nvPicPr>
          <p:cNvPr id="32772" name="Picture 4" descr="https://azurecomcdn.azureedge.net/cvt-9aee4e9557d6e989c05c2e6bfefca76dc3e3384bd81fd128e1b510b2cfd367d8/images/page/services/iot-hub/01-establish.png">
            <a:extLst>
              <a:ext uri="{FF2B5EF4-FFF2-40B4-BE49-F238E27FC236}">
                <a16:creationId xmlns:a16="http://schemas.microsoft.com/office/drawing/2014/main" id="{B5EA9813-B786-4423-B48C-376E43B430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176" y="3876679"/>
            <a:ext cx="728118" cy="58249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F5125BE5-98A5-4680-84B1-12B4F377C59C}"/>
              </a:ext>
            </a:extLst>
          </p:cNvPr>
          <p:cNvCxnSpPr/>
          <p:nvPr/>
        </p:nvCxnSpPr>
        <p:spPr>
          <a:xfrm>
            <a:off x="0" y="1993811"/>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3741CB-953E-4AA4-B349-0E0F10FDA087}"/>
              </a:ext>
            </a:extLst>
          </p:cNvPr>
          <p:cNvCxnSpPr/>
          <p:nvPr/>
        </p:nvCxnSpPr>
        <p:spPr>
          <a:xfrm>
            <a:off x="0" y="2840603"/>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2E7BD23-3DEB-4935-A78B-574AD1199D42}"/>
              </a:ext>
            </a:extLst>
          </p:cNvPr>
          <p:cNvCxnSpPr/>
          <p:nvPr/>
        </p:nvCxnSpPr>
        <p:spPr>
          <a:xfrm>
            <a:off x="0" y="3618645"/>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D81A696-79A7-454F-A270-D56714BDB34B}"/>
              </a:ext>
            </a:extLst>
          </p:cNvPr>
          <p:cNvCxnSpPr/>
          <p:nvPr/>
        </p:nvCxnSpPr>
        <p:spPr>
          <a:xfrm>
            <a:off x="0" y="4657944"/>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CA2A96-5BEC-49AF-98D9-28B338539556}"/>
              </a:ext>
            </a:extLst>
          </p:cNvPr>
          <p:cNvSpPr txBox="1"/>
          <p:nvPr/>
        </p:nvSpPr>
        <p:spPr>
          <a:xfrm>
            <a:off x="1870050" y="1120814"/>
            <a:ext cx="10055029" cy="877163"/>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Per device security: IoT Hub lets you set up individual identities and credentials for your connected devices. This helps maintain the confidentiality of cloud-to-device and device-to-cloud authentication. You can also selectively revoke the access rights to specific devices as needed. </a:t>
            </a:r>
          </a:p>
        </p:txBody>
      </p:sp>
      <p:sp>
        <p:nvSpPr>
          <p:cNvPr id="15" name="TextBox 14">
            <a:extLst>
              <a:ext uri="{FF2B5EF4-FFF2-40B4-BE49-F238E27FC236}">
                <a16:creationId xmlns:a16="http://schemas.microsoft.com/office/drawing/2014/main" id="{C6DABC63-A5D8-40D1-B6E0-B2B3BE17172A}"/>
              </a:ext>
            </a:extLst>
          </p:cNvPr>
          <p:cNvSpPr txBox="1"/>
          <p:nvPr/>
        </p:nvSpPr>
        <p:spPr>
          <a:xfrm>
            <a:off x="1870050" y="2082636"/>
            <a:ext cx="10055029" cy="683264"/>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Device Monitoring and Management: Administrators can remotely maintain, update, and manage IoT devices at scale from the cloud. Service personnel often do not have to travel to asset location. It also monitors device connectivity.  </a:t>
            </a:r>
          </a:p>
        </p:txBody>
      </p:sp>
      <p:sp>
        <p:nvSpPr>
          <p:cNvPr id="16" name="TextBox 15">
            <a:extLst>
              <a:ext uri="{FF2B5EF4-FFF2-40B4-BE49-F238E27FC236}">
                <a16:creationId xmlns:a16="http://schemas.microsoft.com/office/drawing/2014/main" id="{AB62A687-2B5B-476A-BEB7-C4A3122530F0}"/>
              </a:ext>
            </a:extLst>
          </p:cNvPr>
          <p:cNvSpPr txBox="1"/>
          <p:nvPr/>
        </p:nvSpPr>
        <p:spPr>
          <a:xfrm>
            <a:off x="1870050" y="2892761"/>
            <a:ext cx="10055029" cy="683264"/>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Provisioning: With IoT Hub Device Provisioning Service you can register and provision devices with zero-touch in a secure and scalable way. Devices can be provisioned via the Azure portal.</a:t>
            </a:r>
          </a:p>
        </p:txBody>
      </p:sp>
      <p:sp>
        <p:nvSpPr>
          <p:cNvPr id="17" name="TextBox 16">
            <a:extLst>
              <a:ext uri="{FF2B5EF4-FFF2-40B4-BE49-F238E27FC236}">
                <a16:creationId xmlns:a16="http://schemas.microsoft.com/office/drawing/2014/main" id="{49470C8B-1FF2-4FA8-B822-ED98F6741D8D}"/>
              </a:ext>
            </a:extLst>
          </p:cNvPr>
          <p:cNvSpPr txBox="1"/>
          <p:nvPr/>
        </p:nvSpPr>
        <p:spPr>
          <a:xfrm>
            <a:off x="1870050" y="3632395"/>
            <a:ext cx="10055029" cy="1071062"/>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Bi-directional Communication: IoT Hub lets you establish bi-directional communication between Azure and IoT devices. Use device-to-cloud telemetry data to understand the state of your devices and assets. In cloud-to-device messages, reliably send commands and notifications to your connected devices—and track message delivery with acknowledgement receipts. Device messages are sent in a durable way to accommodate intermittently connected devices.</a:t>
            </a:r>
          </a:p>
        </p:txBody>
      </p:sp>
      <p:grpSp>
        <p:nvGrpSpPr>
          <p:cNvPr id="9" name="Group 8">
            <a:extLst>
              <a:ext uri="{FF2B5EF4-FFF2-40B4-BE49-F238E27FC236}">
                <a16:creationId xmlns:a16="http://schemas.microsoft.com/office/drawing/2014/main" id="{276A3E89-8816-4515-A80D-1AFFD9A18E65}"/>
              </a:ext>
            </a:extLst>
          </p:cNvPr>
          <p:cNvGrpSpPr/>
          <p:nvPr/>
        </p:nvGrpSpPr>
        <p:grpSpPr>
          <a:xfrm>
            <a:off x="729572" y="4789039"/>
            <a:ext cx="729326" cy="559975"/>
            <a:chOff x="739322" y="5014657"/>
            <a:chExt cx="729326" cy="559975"/>
          </a:xfrm>
        </p:grpSpPr>
        <p:pic>
          <p:nvPicPr>
            <p:cNvPr id="32774" name="Picture 6" descr="https://image.flaticon.com/icons/png/512/136/136525.png">
              <a:extLst>
                <a:ext uri="{FF2B5EF4-FFF2-40B4-BE49-F238E27FC236}">
                  <a16:creationId xmlns:a16="http://schemas.microsoft.com/office/drawing/2014/main" id="{DECF6021-24B2-4B6A-B67E-790F7C00EB5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9322" y="5014657"/>
              <a:ext cx="426262" cy="42626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image.flaticon.com/icons/png/512/136/136525.png">
              <a:extLst>
                <a:ext uri="{FF2B5EF4-FFF2-40B4-BE49-F238E27FC236}">
                  <a16:creationId xmlns:a16="http://schemas.microsoft.com/office/drawing/2014/main" id="{90050E5A-F177-4485-A8C4-9627448B602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2386" y="5148370"/>
              <a:ext cx="426262" cy="42626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0403ADB6-AFF8-4322-8B37-227AAB62602B}"/>
              </a:ext>
            </a:extLst>
          </p:cNvPr>
          <p:cNvSpPr txBox="1"/>
          <p:nvPr/>
        </p:nvSpPr>
        <p:spPr>
          <a:xfrm>
            <a:off x="1870050" y="4630445"/>
            <a:ext cx="10055029" cy="877163"/>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Device Twins: Using </a:t>
            </a:r>
            <a:r>
              <a:rPr lang="en-US" sz="1400">
                <a:gradFill>
                  <a:gsLst>
                    <a:gs pos="2917">
                      <a:schemeClr val="tx1"/>
                    </a:gs>
                    <a:gs pos="30000">
                      <a:schemeClr val="tx1"/>
                    </a:gs>
                  </a:gsLst>
                  <a:lin ang="5400000" scaled="0"/>
                </a:gradFill>
                <a:hlinkClick r:id="rId8"/>
              </a:rPr>
              <a:t>Device twins</a:t>
            </a:r>
            <a:r>
              <a:rPr lang="en-US" sz="1400">
                <a:gradFill>
                  <a:gsLst>
                    <a:gs pos="2917">
                      <a:schemeClr val="tx1"/>
                    </a:gs>
                    <a:gs pos="30000">
                      <a:schemeClr val="tx1"/>
                    </a:gs>
                  </a:gsLst>
                  <a:lin ang="5400000" scaled="0"/>
                </a:gradFill>
              </a:rPr>
              <a:t>, you can store, synchronize, and query device metadata and state information. Device twins are JSON documents that store device state information like metadata, configurations, and conditions. IoT Hub maintains a device twin for each device that you connect to IoT Hub.</a:t>
            </a:r>
          </a:p>
        </p:txBody>
      </p:sp>
      <p:cxnSp>
        <p:nvCxnSpPr>
          <p:cNvPr id="22" name="Straight Connector 21">
            <a:extLst>
              <a:ext uri="{FF2B5EF4-FFF2-40B4-BE49-F238E27FC236}">
                <a16:creationId xmlns:a16="http://schemas.microsoft.com/office/drawing/2014/main" id="{678C7DC6-1B17-48E8-91E0-0B30A772D369}"/>
              </a:ext>
            </a:extLst>
          </p:cNvPr>
          <p:cNvCxnSpPr/>
          <p:nvPr/>
        </p:nvCxnSpPr>
        <p:spPr>
          <a:xfrm>
            <a:off x="0" y="5525941"/>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2776" name="Picture 8" descr="Image result for Routing icon">
            <a:extLst>
              <a:ext uri="{FF2B5EF4-FFF2-40B4-BE49-F238E27FC236}">
                <a16:creationId xmlns:a16="http://schemas.microsoft.com/office/drawing/2014/main" id="{68CB99C1-B198-4E77-940C-F4557DF1E53B}"/>
              </a:ext>
            </a:extLst>
          </p:cNvPr>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2062" y="5475210"/>
            <a:ext cx="864347" cy="86434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7B2D298-CC6B-4411-B43E-071D8630D8AE}"/>
              </a:ext>
            </a:extLst>
          </p:cNvPr>
          <p:cNvSpPr txBox="1"/>
          <p:nvPr/>
        </p:nvSpPr>
        <p:spPr>
          <a:xfrm>
            <a:off x="1870050" y="5468802"/>
            <a:ext cx="10055029" cy="877163"/>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Route Messages: IoT Hub enables you to define message routes based on routing rules to control where your hub sends device-to-cloud messages. Routing rules do not require you to write any code, and can take the place of custom post-ingestion message dispatchers  </a:t>
            </a:r>
          </a:p>
        </p:txBody>
      </p:sp>
    </p:spTree>
    <p:extLst>
      <p:ext uri="{BB962C8B-B14F-4D97-AF65-F5344CB8AC3E}">
        <p14:creationId xmlns:p14="http://schemas.microsoft.com/office/powerpoint/2010/main" val="66121306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695-95B8-42F0-9B69-CAD5C1294DA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 Connecting to Devices</a:t>
            </a:r>
          </a:p>
        </p:txBody>
      </p:sp>
      <p:sp>
        <p:nvSpPr>
          <p:cNvPr id="3" name="Text Placeholder 2">
            <a:extLst>
              <a:ext uri="{FF2B5EF4-FFF2-40B4-BE49-F238E27FC236}">
                <a16:creationId xmlns:a16="http://schemas.microsoft.com/office/drawing/2014/main" id="{390055F4-5ECA-48D3-90B7-A9B1BF8AAB8E}"/>
              </a:ext>
            </a:extLst>
          </p:cNvPr>
          <p:cNvSpPr>
            <a:spLocks noGrp="1"/>
          </p:cNvSpPr>
          <p:nvPr>
            <p:ph type="body" sz="quarter" idx="11"/>
          </p:nvPr>
        </p:nvSpPr>
        <p:spPr>
          <a:xfrm>
            <a:off x="267684" y="963482"/>
            <a:ext cx="11655078" cy="945002"/>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Azure IoT Hub can connect to device with different capabilities </a:t>
            </a:r>
          </a:p>
        </p:txBody>
      </p:sp>
      <p:pic>
        <p:nvPicPr>
          <p:cNvPr id="5" name="Picture 4">
            <a:extLst>
              <a:ext uri="{FF2B5EF4-FFF2-40B4-BE49-F238E27FC236}">
                <a16:creationId xmlns:a16="http://schemas.microsoft.com/office/drawing/2014/main" id="{799E05E7-7F07-43F6-B86D-7A1227079AAA}"/>
              </a:ext>
            </a:extLst>
          </p:cNvPr>
          <p:cNvPicPr>
            <a:picLocks noChangeAspect="1"/>
          </p:cNvPicPr>
          <p:nvPr/>
        </p:nvPicPr>
        <p:blipFill>
          <a:blip r:embed="rId3"/>
          <a:stretch>
            <a:fillRect/>
          </a:stretch>
        </p:blipFill>
        <p:spPr>
          <a:xfrm>
            <a:off x="6930864" y="2059996"/>
            <a:ext cx="4548876" cy="3311711"/>
          </a:xfrm>
          <a:prstGeom prst="rect">
            <a:avLst/>
          </a:prstGeom>
          <a:ln>
            <a:solidFill>
              <a:schemeClr val="accent2">
                <a:lumMod val="25000"/>
                <a:lumOff val="75000"/>
              </a:schemeClr>
            </a:solidFill>
          </a:ln>
        </p:spPr>
      </p:pic>
      <p:sp>
        <p:nvSpPr>
          <p:cNvPr id="6" name="TextBox 5">
            <a:extLst>
              <a:ext uri="{FF2B5EF4-FFF2-40B4-BE49-F238E27FC236}">
                <a16:creationId xmlns:a16="http://schemas.microsoft.com/office/drawing/2014/main" id="{6D8A463B-A13E-4380-86A4-3FB55683D9FA}"/>
              </a:ext>
            </a:extLst>
          </p:cNvPr>
          <p:cNvSpPr txBox="1"/>
          <p:nvPr/>
        </p:nvSpPr>
        <p:spPr>
          <a:xfrm>
            <a:off x="0" y="1908484"/>
            <a:ext cx="5960789" cy="4065728"/>
          </a:xfrm>
          <a:prstGeom prst="rect">
            <a:avLst/>
          </a:prstGeom>
          <a:noFill/>
        </p:spPr>
        <p:txBody>
          <a:bodyPr wrap="square" lIns="182880" tIns="146304" rIns="182880" bIns="146304" rtlCol="0">
            <a:spAutoFit/>
          </a:bodyPr>
          <a:lstStyle/>
          <a:p>
            <a:pPr marL="641161" lvl="1" indent="-342900" defTabSz="914192">
              <a:lnSpc>
                <a:spcPts val="2255"/>
              </a:lnSpc>
              <a:spcAft>
                <a:spcPts val="600"/>
              </a:spcAft>
              <a:buClr>
                <a:schemeClr val="accent1"/>
              </a:buClr>
              <a:buSzPct val="90000"/>
              <a:buFont typeface="Wingdings" panose="05000000000000000000" pitchFamily="2" charset="2"/>
              <a:buChar char="§"/>
            </a:pPr>
            <a:r>
              <a:rPr lang="en-US">
                <a:solidFill>
                  <a:schemeClr val="accent5"/>
                </a:solidFill>
                <a:latin typeface="Segoe UI Semilight" panose="020B0402040204020203" pitchFamily="34" charset="0"/>
                <a:cs typeface="Segoe UI Semilight" panose="020B0402040204020203" pitchFamily="34" charset="0"/>
              </a:rPr>
              <a:t>Support devices that are constrained in communication protocols, network resources and power resources. </a:t>
            </a:r>
          </a:p>
          <a:p>
            <a:pPr marL="641161" lvl="1" indent="-342900" defTabSz="914192">
              <a:lnSpc>
                <a:spcPts val="2255"/>
              </a:lnSpc>
              <a:buClr>
                <a:schemeClr val="accent1"/>
              </a:buClr>
              <a:buSzPct val="90000"/>
              <a:buFont typeface="Wingdings" panose="05000000000000000000" pitchFamily="2" charset="2"/>
              <a:buChar char="§"/>
            </a:pPr>
            <a:r>
              <a:rPr lang="en-US">
                <a:solidFill>
                  <a:schemeClr val="accent5"/>
                </a:solidFill>
                <a:latin typeface="Segoe UI Semilight" panose="020B0402040204020203" pitchFamily="34" charset="0"/>
                <a:cs typeface="Segoe UI Semilight" panose="020B0402040204020203" pitchFamily="34" charset="0"/>
              </a:rPr>
              <a:t>Device Connectivity:</a:t>
            </a:r>
          </a:p>
          <a:p>
            <a:pPr marL="1098361" lvl="2" indent="-342900" defTabSz="914192">
              <a:lnSpc>
                <a:spcPts val="2255"/>
              </a:lnSpc>
              <a:buClr>
                <a:schemeClr val="accent1"/>
              </a:buClr>
              <a:buSzPct val="90000"/>
              <a:buFont typeface="Wingdings" panose="05000000000000000000" pitchFamily="2" charset="2"/>
              <a:buChar char="§"/>
            </a:pPr>
            <a:r>
              <a:rPr lang="en-US" sz="1600">
                <a:solidFill>
                  <a:schemeClr val="accent5"/>
                </a:solidFill>
                <a:latin typeface="Segoe UI Semilight" panose="020B0402040204020203" pitchFamily="34" charset="0"/>
                <a:cs typeface="Segoe UI Semilight" panose="020B0402040204020203" pitchFamily="34" charset="0"/>
              </a:rPr>
              <a:t>IP-capable devices can connect directly to IoT Hub</a:t>
            </a:r>
          </a:p>
          <a:p>
            <a:pPr marL="1098361" lvl="2" indent="-342900" defTabSz="914192">
              <a:lnSpc>
                <a:spcPts val="2255"/>
              </a:lnSpc>
              <a:spcAft>
                <a:spcPts val="600"/>
              </a:spcAft>
              <a:buClr>
                <a:schemeClr val="accent1"/>
              </a:buClr>
              <a:buSzPct val="90000"/>
              <a:buFont typeface="Wingdings" panose="05000000000000000000" pitchFamily="2" charset="2"/>
              <a:buChar char="§"/>
            </a:pPr>
            <a:r>
              <a:rPr lang="en-US" sz="1600">
                <a:solidFill>
                  <a:schemeClr val="accent5"/>
                </a:solidFill>
                <a:latin typeface="Segoe UI Semilight" panose="020B0402040204020203" pitchFamily="34" charset="0"/>
                <a:cs typeface="Segoe UI Semilight" panose="020B0402040204020203" pitchFamily="34" charset="0"/>
              </a:rPr>
              <a:t>Or use a Cloud Protocol gateway (for protocols other than HTTPS or AMPQ)</a:t>
            </a:r>
          </a:p>
          <a:p>
            <a:pPr marL="1098361" lvl="2" indent="-342900" defTabSz="914192">
              <a:lnSpc>
                <a:spcPts val="2255"/>
              </a:lnSpc>
              <a:spcAft>
                <a:spcPts val="600"/>
              </a:spcAft>
              <a:buClr>
                <a:schemeClr val="accent1"/>
              </a:buClr>
              <a:buSzPct val="90000"/>
              <a:buFont typeface="Wingdings" panose="05000000000000000000" pitchFamily="2" charset="2"/>
              <a:buChar char="§"/>
            </a:pPr>
            <a:r>
              <a:rPr lang="en-US" sz="1600">
                <a:solidFill>
                  <a:schemeClr val="accent5"/>
                </a:solidFill>
                <a:latin typeface="Segoe UI Semilight" panose="020B0402040204020203" pitchFamily="34" charset="0"/>
                <a:cs typeface="Segoe UI Semilight" panose="020B0402040204020203" pitchFamily="34" charset="0"/>
              </a:rPr>
              <a:t>Non IP-capable devices (Personal Area Network (PAN)) can connect via Field gateways that provide the necessary protocol translation </a:t>
            </a:r>
          </a:p>
          <a:p>
            <a:pPr marL="641161" lvl="1" indent="-342900" defTabSz="914192">
              <a:lnSpc>
                <a:spcPts val="2255"/>
              </a:lnSpc>
              <a:spcAft>
                <a:spcPts val="600"/>
              </a:spcAft>
              <a:buClr>
                <a:schemeClr val="accent1"/>
              </a:buClr>
              <a:buSzPct val="90000"/>
              <a:buFont typeface="Wingdings" panose="05000000000000000000" pitchFamily="2" charset="2"/>
              <a:buChar char="§"/>
            </a:pPr>
            <a:r>
              <a:rPr lang="en-US">
                <a:solidFill>
                  <a:schemeClr val="accent5"/>
                </a:solidFill>
                <a:latin typeface="Segoe UI Semilight" panose="020B0402040204020203" pitchFamily="34" charset="0"/>
                <a:cs typeface="Segoe UI Semilight" panose="020B0402040204020203" pitchFamily="34" charset="0"/>
              </a:rPr>
              <a:t>Devices can be intermittently or continuously connected.</a:t>
            </a:r>
          </a:p>
        </p:txBody>
      </p:sp>
      <p:sp>
        <p:nvSpPr>
          <p:cNvPr id="7" name="Rectangle 6">
            <a:extLst>
              <a:ext uri="{FF2B5EF4-FFF2-40B4-BE49-F238E27FC236}">
                <a16:creationId xmlns:a16="http://schemas.microsoft.com/office/drawing/2014/main" id="{1C47F5C6-2972-4E63-9794-01B22D49A475}"/>
              </a:ext>
            </a:extLst>
          </p:cNvPr>
          <p:cNvSpPr/>
          <p:nvPr/>
        </p:nvSpPr>
        <p:spPr>
          <a:xfrm>
            <a:off x="6930864" y="5371707"/>
            <a:ext cx="4585076" cy="276999"/>
          </a:xfrm>
          <a:prstGeom prst="rect">
            <a:avLst/>
          </a:prstGeom>
        </p:spPr>
        <p:txBody>
          <a:bodyPr wrap="square">
            <a:spAutoFit/>
          </a:bodyPr>
          <a:lstStyle/>
          <a:p>
            <a:r>
              <a:rPr lang="en-US" sz="1200"/>
              <a:t>Note that all ‘gateways’ are conceptual, not a Microsoft product.</a:t>
            </a:r>
          </a:p>
        </p:txBody>
      </p:sp>
    </p:spTree>
    <p:extLst>
      <p:ext uri="{BB962C8B-B14F-4D97-AF65-F5344CB8AC3E}">
        <p14:creationId xmlns:p14="http://schemas.microsoft.com/office/powerpoint/2010/main" val="252765045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695-95B8-42F0-9B69-CAD5C1294DA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ENDPOINTS</a:t>
            </a:r>
          </a:p>
        </p:txBody>
      </p:sp>
      <p:sp>
        <p:nvSpPr>
          <p:cNvPr id="3" name="Text Placeholder 2">
            <a:extLst>
              <a:ext uri="{FF2B5EF4-FFF2-40B4-BE49-F238E27FC236}">
                <a16:creationId xmlns:a16="http://schemas.microsoft.com/office/drawing/2014/main" id="{390055F4-5ECA-48D3-90B7-A9B1BF8AAB8E}"/>
              </a:ext>
            </a:extLst>
          </p:cNvPr>
          <p:cNvSpPr>
            <a:spLocks noGrp="1"/>
          </p:cNvSpPr>
          <p:nvPr>
            <p:ph type="body" sz="quarter" idx="11"/>
          </p:nvPr>
        </p:nvSpPr>
        <p:spPr>
          <a:xfrm>
            <a:off x="267684" y="963482"/>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Azure IoT Hub exposes several endpoints for different purposes </a:t>
            </a:r>
          </a:p>
        </p:txBody>
      </p:sp>
      <p:pic>
        <p:nvPicPr>
          <p:cNvPr id="8" name="Picture 7">
            <a:extLst>
              <a:ext uri="{FF2B5EF4-FFF2-40B4-BE49-F238E27FC236}">
                <a16:creationId xmlns:a16="http://schemas.microsoft.com/office/drawing/2014/main" id="{428C1C3E-D560-443D-8F9C-CC71390FE27B}"/>
              </a:ext>
            </a:extLst>
          </p:cNvPr>
          <p:cNvPicPr>
            <a:picLocks noChangeAspect="1"/>
          </p:cNvPicPr>
          <p:nvPr/>
        </p:nvPicPr>
        <p:blipFill>
          <a:blip r:embed="rId3"/>
          <a:stretch>
            <a:fillRect/>
          </a:stretch>
        </p:blipFill>
        <p:spPr>
          <a:xfrm>
            <a:off x="1739331" y="2099118"/>
            <a:ext cx="8711784" cy="3353373"/>
          </a:xfrm>
          <a:prstGeom prst="rect">
            <a:avLst/>
          </a:prstGeom>
          <a:ln>
            <a:solidFill>
              <a:schemeClr val="bg2">
                <a:lumMod val="75000"/>
              </a:schemeClr>
            </a:solidFill>
          </a:ln>
        </p:spPr>
      </p:pic>
      <p:sp>
        <p:nvSpPr>
          <p:cNvPr id="9" name="TextBox 8">
            <a:extLst>
              <a:ext uri="{FF2B5EF4-FFF2-40B4-BE49-F238E27FC236}">
                <a16:creationId xmlns:a16="http://schemas.microsoft.com/office/drawing/2014/main" id="{BE65131F-D072-4225-840D-9A177EB3EE87}"/>
              </a:ext>
            </a:extLst>
          </p:cNvPr>
          <p:cNvSpPr txBox="1"/>
          <p:nvPr/>
        </p:nvSpPr>
        <p:spPr>
          <a:xfrm>
            <a:off x="780703" y="5439208"/>
            <a:ext cx="11344060" cy="517065"/>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 Full list of all the IoT Hub endpoints: </a:t>
            </a:r>
            <a:r>
              <a:rPr lang="en-US" sz="1600">
                <a:gradFill>
                  <a:gsLst>
                    <a:gs pos="2917">
                      <a:schemeClr val="tx1"/>
                    </a:gs>
                    <a:gs pos="30000">
                      <a:schemeClr val="tx1"/>
                    </a:gs>
                  </a:gsLst>
                  <a:lin ang="5400000" scaled="0"/>
                </a:gradFill>
                <a:hlinkClick r:id="rId4"/>
              </a:rPr>
              <a:t>https://docs.microsoft.com/en-us/azure/iot-hub/iot-hub-devguide-endpoints</a:t>
            </a:r>
            <a:r>
              <a:rPr lang="en-US" sz="1600">
                <a:gradFill>
                  <a:gsLst>
                    <a:gs pos="2917">
                      <a:schemeClr val="tx1"/>
                    </a:gs>
                    <a:gs pos="30000">
                      <a:schemeClr val="tx1"/>
                    </a:gs>
                  </a:gsLst>
                  <a:lin ang="5400000" scaled="0"/>
                </a:gradFill>
              </a:rPr>
              <a:t>  </a:t>
            </a:r>
          </a:p>
        </p:txBody>
      </p:sp>
      <p:sp>
        <p:nvSpPr>
          <p:cNvPr id="10" name="TextBox 9">
            <a:extLst>
              <a:ext uri="{FF2B5EF4-FFF2-40B4-BE49-F238E27FC236}">
                <a16:creationId xmlns:a16="http://schemas.microsoft.com/office/drawing/2014/main" id="{E2A913B9-2EF1-459F-A5D3-5E5FFCE0D90E}"/>
              </a:ext>
            </a:extLst>
          </p:cNvPr>
          <p:cNvSpPr txBox="1"/>
          <p:nvPr/>
        </p:nvSpPr>
        <p:spPr>
          <a:xfrm>
            <a:off x="4429350" y="1668775"/>
            <a:ext cx="3104311"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Some Important endpoints </a:t>
            </a:r>
          </a:p>
        </p:txBody>
      </p:sp>
    </p:spTree>
    <p:extLst>
      <p:ext uri="{BB962C8B-B14F-4D97-AF65-F5344CB8AC3E}">
        <p14:creationId xmlns:p14="http://schemas.microsoft.com/office/powerpoint/2010/main" val="320264368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695-95B8-42F0-9B69-CAD5C1294DA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SDKS</a:t>
            </a:r>
          </a:p>
        </p:txBody>
      </p:sp>
      <p:sp>
        <p:nvSpPr>
          <p:cNvPr id="3" name="Text Placeholder 2">
            <a:extLst>
              <a:ext uri="{FF2B5EF4-FFF2-40B4-BE49-F238E27FC236}">
                <a16:creationId xmlns:a16="http://schemas.microsoft.com/office/drawing/2014/main" id="{390055F4-5ECA-48D3-90B7-A9B1BF8AAB8E}"/>
              </a:ext>
            </a:extLst>
          </p:cNvPr>
          <p:cNvSpPr>
            <a:spLocks noGrp="1"/>
          </p:cNvSpPr>
          <p:nvPr>
            <p:ph type="body" sz="quarter" idx="11"/>
          </p:nvPr>
        </p:nvSpPr>
        <p:spPr>
          <a:xfrm>
            <a:off x="267684" y="963482"/>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Three categories of SDKs for working with IoT Hubs: Device, Service and Azure IoT Edge </a:t>
            </a:r>
          </a:p>
        </p:txBody>
      </p:sp>
      <p:sp>
        <p:nvSpPr>
          <p:cNvPr id="6" name="TextBox 5">
            <a:extLst>
              <a:ext uri="{FF2B5EF4-FFF2-40B4-BE49-F238E27FC236}">
                <a16:creationId xmlns:a16="http://schemas.microsoft.com/office/drawing/2014/main" id="{C5010A41-43EB-408E-A396-47B367A71294}"/>
              </a:ext>
            </a:extLst>
          </p:cNvPr>
          <p:cNvSpPr txBox="1"/>
          <p:nvPr/>
        </p:nvSpPr>
        <p:spPr>
          <a:xfrm>
            <a:off x="556888" y="2075885"/>
            <a:ext cx="1874552"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Device SDK</a:t>
            </a:r>
          </a:p>
        </p:txBody>
      </p:sp>
      <p:sp>
        <p:nvSpPr>
          <p:cNvPr id="15" name="TextBox 14">
            <a:extLst>
              <a:ext uri="{FF2B5EF4-FFF2-40B4-BE49-F238E27FC236}">
                <a16:creationId xmlns:a16="http://schemas.microsoft.com/office/drawing/2014/main" id="{A4601015-DD26-4B35-9FB9-AE85EAAFD23E}"/>
              </a:ext>
            </a:extLst>
          </p:cNvPr>
          <p:cNvSpPr txBox="1"/>
          <p:nvPr/>
        </p:nvSpPr>
        <p:spPr>
          <a:xfrm>
            <a:off x="3410357" y="1909686"/>
            <a:ext cx="4991123" cy="960263"/>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Enable you to build apps that run on your IoT devices. These apps send telemetry to your IoT hub, and optionally receive messages from your IoT hub.</a:t>
            </a:r>
          </a:p>
        </p:txBody>
      </p:sp>
      <p:sp>
        <p:nvSpPr>
          <p:cNvPr id="7" name="TextBox 6">
            <a:extLst>
              <a:ext uri="{FF2B5EF4-FFF2-40B4-BE49-F238E27FC236}">
                <a16:creationId xmlns:a16="http://schemas.microsoft.com/office/drawing/2014/main" id="{108A578D-1CE5-422A-A7DB-8FF905696540}"/>
              </a:ext>
            </a:extLst>
          </p:cNvPr>
          <p:cNvSpPr txBox="1"/>
          <p:nvPr/>
        </p:nvSpPr>
        <p:spPr>
          <a:xfrm>
            <a:off x="8703988" y="2020485"/>
            <a:ext cx="3300090" cy="738664"/>
          </a:xfrm>
          <a:prstGeom prst="rect">
            <a:avLst/>
          </a:prstGeom>
          <a:noFill/>
        </p:spPr>
        <p:txBody>
          <a:bodyPr wrap="square" lIns="182880" tIns="146304" rIns="182880" bIns="146304" rtlCol="0">
            <a:spAutoFit/>
          </a:bodyPr>
          <a:lstStyle>
            <a:defPPr>
              <a:defRPr lang="en-US"/>
            </a:defPPr>
            <a:lvl1pPr>
              <a:lnSpc>
                <a:spcPct val="90000"/>
              </a:lnSpc>
              <a:spcAft>
                <a:spcPts val="600"/>
              </a:spcAft>
              <a:defRPr/>
            </a:lvl1pPr>
          </a:lstStyle>
          <a:p>
            <a:r>
              <a:rPr lang="en-US" sz="1600">
                <a:gradFill>
                  <a:gsLst>
                    <a:gs pos="2917">
                      <a:schemeClr val="tx1"/>
                    </a:gs>
                    <a:gs pos="30000">
                      <a:schemeClr val="tx1"/>
                    </a:gs>
                  </a:gsLst>
                  <a:lin ang="5400000" scaled="0"/>
                </a:gradFill>
              </a:rPr>
              <a:t>SDKS available for: .NET, Java, Node.js, Python and C</a:t>
            </a:r>
          </a:p>
        </p:txBody>
      </p:sp>
      <p:cxnSp>
        <p:nvCxnSpPr>
          <p:cNvPr id="16" name="Straight Connector 15">
            <a:extLst>
              <a:ext uri="{FF2B5EF4-FFF2-40B4-BE49-F238E27FC236}">
                <a16:creationId xmlns:a16="http://schemas.microsoft.com/office/drawing/2014/main" id="{4C0C5CA4-5F33-49CD-B808-07625FE5EE62}"/>
              </a:ext>
            </a:extLst>
          </p:cNvPr>
          <p:cNvCxnSpPr/>
          <p:nvPr/>
        </p:nvCxnSpPr>
        <p:spPr>
          <a:xfrm>
            <a:off x="0" y="3180948"/>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1EBC36E-8FE1-49AC-B544-267E1DA3D125}"/>
              </a:ext>
            </a:extLst>
          </p:cNvPr>
          <p:cNvSpPr txBox="1"/>
          <p:nvPr/>
        </p:nvSpPr>
        <p:spPr>
          <a:xfrm>
            <a:off x="556888" y="3638497"/>
            <a:ext cx="1938159"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Service SDK</a:t>
            </a:r>
          </a:p>
        </p:txBody>
      </p:sp>
      <p:sp>
        <p:nvSpPr>
          <p:cNvPr id="18" name="TextBox 17">
            <a:extLst>
              <a:ext uri="{FF2B5EF4-FFF2-40B4-BE49-F238E27FC236}">
                <a16:creationId xmlns:a16="http://schemas.microsoft.com/office/drawing/2014/main" id="{55ABC33E-A106-4546-9A22-D6823C4421F0}"/>
              </a:ext>
            </a:extLst>
          </p:cNvPr>
          <p:cNvSpPr txBox="1"/>
          <p:nvPr/>
        </p:nvSpPr>
        <p:spPr>
          <a:xfrm>
            <a:off x="8703988" y="3642949"/>
            <a:ext cx="3300090" cy="738664"/>
          </a:xfrm>
          <a:prstGeom prst="rect">
            <a:avLst/>
          </a:prstGeom>
          <a:noFill/>
        </p:spPr>
        <p:txBody>
          <a:bodyPr wrap="square" lIns="182880" tIns="146304" rIns="182880" bIns="146304" rtlCol="0">
            <a:spAutoFit/>
          </a:bodyPr>
          <a:lstStyle>
            <a:defPPr>
              <a:defRPr lang="en-US"/>
            </a:defPPr>
            <a:lvl1pPr>
              <a:lnSpc>
                <a:spcPct val="90000"/>
              </a:lnSpc>
              <a:spcAft>
                <a:spcPts val="600"/>
              </a:spcAft>
              <a:defRPr/>
            </a:lvl1pPr>
          </a:lstStyle>
          <a:p>
            <a:r>
              <a:rPr lang="en-US" sz="1600">
                <a:gradFill>
                  <a:gsLst>
                    <a:gs pos="2917">
                      <a:schemeClr val="tx1"/>
                    </a:gs>
                    <a:gs pos="30000">
                      <a:schemeClr val="tx1"/>
                    </a:gs>
                  </a:gsLst>
                  <a:lin ang="5400000" scaled="0"/>
                </a:gradFill>
              </a:rPr>
              <a:t>SDKS available for: .NET, Java, Node.js, Python and C</a:t>
            </a:r>
          </a:p>
        </p:txBody>
      </p:sp>
      <p:sp>
        <p:nvSpPr>
          <p:cNvPr id="19" name="Rectangle 18">
            <a:extLst>
              <a:ext uri="{FF2B5EF4-FFF2-40B4-BE49-F238E27FC236}">
                <a16:creationId xmlns:a16="http://schemas.microsoft.com/office/drawing/2014/main" id="{2C0233BE-1614-46A2-AAF0-370C6DCCEE4D}"/>
              </a:ext>
            </a:extLst>
          </p:cNvPr>
          <p:cNvSpPr/>
          <p:nvPr/>
        </p:nvSpPr>
        <p:spPr>
          <a:xfrm>
            <a:off x="3410357" y="3684664"/>
            <a:ext cx="4668253" cy="535531"/>
          </a:xfrm>
          <a:prstGeom prst="rect">
            <a:avLst/>
          </a:prstGeom>
        </p:spPr>
        <p:txBody>
          <a:bodyPr wrap="square">
            <a:spAutoFit/>
          </a:bodyPr>
          <a:lstStyle/>
          <a:p>
            <a:pPr>
              <a:lnSpc>
                <a:spcPct val="90000"/>
              </a:lnSpc>
              <a:spcAft>
                <a:spcPts val="600"/>
              </a:spcAft>
            </a:pPr>
            <a:r>
              <a:rPr lang="en-US" sz="1600">
                <a:gradFill>
                  <a:gsLst>
                    <a:gs pos="2917">
                      <a:schemeClr val="tx1"/>
                    </a:gs>
                    <a:gs pos="30000">
                      <a:schemeClr val="tx1"/>
                    </a:gs>
                  </a:gsLst>
                  <a:lin ang="5400000" scaled="0"/>
                </a:gradFill>
              </a:rPr>
              <a:t>Enables you to manage your IoT hub, and optionally send messages to your IoT devices.</a:t>
            </a:r>
          </a:p>
        </p:txBody>
      </p:sp>
      <p:cxnSp>
        <p:nvCxnSpPr>
          <p:cNvPr id="20" name="Straight Connector 19">
            <a:extLst>
              <a:ext uri="{FF2B5EF4-FFF2-40B4-BE49-F238E27FC236}">
                <a16:creationId xmlns:a16="http://schemas.microsoft.com/office/drawing/2014/main" id="{29462CE5-9269-4E8F-929F-F1C732BFD4D1}"/>
              </a:ext>
            </a:extLst>
          </p:cNvPr>
          <p:cNvCxnSpPr/>
          <p:nvPr/>
        </p:nvCxnSpPr>
        <p:spPr>
          <a:xfrm>
            <a:off x="0" y="4577757"/>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24B6757-1D5D-4A83-B461-CDEFE23C44DD}"/>
              </a:ext>
            </a:extLst>
          </p:cNvPr>
          <p:cNvSpPr txBox="1"/>
          <p:nvPr/>
        </p:nvSpPr>
        <p:spPr>
          <a:xfrm>
            <a:off x="556888" y="5203069"/>
            <a:ext cx="2381870"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IoT Edge</a:t>
            </a:r>
          </a:p>
        </p:txBody>
      </p:sp>
      <p:sp>
        <p:nvSpPr>
          <p:cNvPr id="23" name="Rectangle 22">
            <a:extLst>
              <a:ext uri="{FF2B5EF4-FFF2-40B4-BE49-F238E27FC236}">
                <a16:creationId xmlns:a16="http://schemas.microsoft.com/office/drawing/2014/main" id="{40EE1BF1-8797-460B-8944-EF771114216D}"/>
              </a:ext>
            </a:extLst>
          </p:cNvPr>
          <p:cNvSpPr/>
          <p:nvPr/>
        </p:nvSpPr>
        <p:spPr>
          <a:xfrm>
            <a:off x="3410357" y="5138436"/>
            <a:ext cx="4668253" cy="757130"/>
          </a:xfrm>
          <a:prstGeom prst="rect">
            <a:avLst/>
          </a:prstGeom>
        </p:spPr>
        <p:txBody>
          <a:bodyPr wrap="square">
            <a:spAutoFit/>
          </a:bodyPr>
          <a:lstStyle/>
          <a:p>
            <a:pPr>
              <a:lnSpc>
                <a:spcPct val="90000"/>
              </a:lnSpc>
              <a:spcAft>
                <a:spcPts val="600"/>
              </a:spcAft>
            </a:pPr>
            <a:r>
              <a:rPr lang="en-US" sz="1600">
                <a:gradFill>
                  <a:gsLst>
                    <a:gs pos="2917">
                      <a:schemeClr val="tx1"/>
                    </a:gs>
                    <a:gs pos="30000">
                      <a:schemeClr val="tx1"/>
                    </a:gs>
                  </a:gsLst>
                  <a:lin ang="5400000" scaled="0"/>
                </a:gradFill>
              </a:rPr>
              <a:t>Enables you to build gateways for devices that don't use one of the supported protocols. Gateways can also process messages on the edge.</a:t>
            </a:r>
          </a:p>
        </p:txBody>
      </p:sp>
    </p:spTree>
    <p:extLst>
      <p:ext uri="{BB962C8B-B14F-4D97-AF65-F5344CB8AC3E}">
        <p14:creationId xmlns:p14="http://schemas.microsoft.com/office/powerpoint/2010/main" val="6519186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Azure IoT HUB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IoT Hub can be a good option</a:t>
            </a:r>
          </a:p>
        </p:txBody>
      </p:sp>
      <p:graphicFrame>
        <p:nvGraphicFramePr>
          <p:cNvPr id="4" name="Table 3">
            <a:extLst>
              <a:ext uri="{FF2B5EF4-FFF2-40B4-BE49-F238E27FC236}">
                <a16:creationId xmlns:a16="http://schemas.microsoft.com/office/drawing/2014/main" id="{A25392C3-D080-4DE1-AE45-345BA353126E}"/>
              </a:ext>
            </a:extLst>
          </p:cNvPr>
          <p:cNvGraphicFramePr>
            <a:graphicFrameLocks noGrp="1"/>
          </p:cNvGraphicFramePr>
          <p:nvPr>
            <p:extLst/>
          </p:nvPr>
        </p:nvGraphicFramePr>
        <p:xfrm>
          <a:off x="555998" y="1576168"/>
          <a:ext cx="11159751" cy="4680359"/>
        </p:xfrm>
        <a:graphic>
          <a:graphicData uri="http://schemas.openxmlformats.org/drawingml/2006/table">
            <a:tbl>
              <a:tblPr firstRow="1" bandRow="1">
                <a:tableStyleId>{5C22544A-7EE6-4342-B048-85BDC9FD1C3A}</a:tableStyleId>
              </a:tblPr>
              <a:tblGrid>
                <a:gridCol w="3026938">
                  <a:extLst>
                    <a:ext uri="{9D8B030D-6E8A-4147-A177-3AD203B41FA5}">
                      <a16:colId xmlns:a16="http://schemas.microsoft.com/office/drawing/2014/main" val="3272501966"/>
                    </a:ext>
                  </a:extLst>
                </a:gridCol>
                <a:gridCol w="8132813">
                  <a:extLst>
                    <a:ext uri="{9D8B030D-6E8A-4147-A177-3AD203B41FA5}">
                      <a16:colId xmlns:a16="http://schemas.microsoft.com/office/drawing/2014/main" val="2459301866"/>
                    </a:ext>
                  </a:extLst>
                </a:gridCol>
              </a:tblGrid>
              <a:tr h="311107">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96487">
                <a:tc>
                  <a:txBody>
                    <a:bodyPr/>
                    <a:lstStyle/>
                    <a:p>
                      <a:r>
                        <a:rPr lang="en-US" sz="1600">
                          <a:latin typeface="Segoe UI Semilight" panose="020B0402040204020203" pitchFamily="34" charset="0"/>
                          <a:cs typeface="Segoe UI Semilight" panose="020B0402040204020203" pitchFamily="34" charset="0"/>
                        </a:rPr>
                        <a:t>A solution for </a:t>
                      </a:r>
                      <a:r>
                        <a:rPr lang="en-US" sz="1600" i="1">
                          <a:latin typeface="Segoe UI Semilight" panose="020B0402040204020203" pitchFamily="34" charset="0"/>
                          <a:cs typeface="Segoe UI Semilight" panose="020B0402040204020203" pitchFamily="34" charset="0"/>
                        </a:rPr>
                        <a:t>primarily an IoT scenario</a:t>
                      </a:r>
                    </a:p>
                  </a:txBody>
                  <a:tcPr anchor="ctr"/>
                </a:tc>
                <a:tc>
                  <a:txBody>
                    <a:bodyPr/>
                    <a:lstStyle/>
                    <a:p>
                      <a:r>
                        <a:rPr lang="en-US" sz="1600">
                          <a:latin typeface="Segoe UI Semilight" panose="020B0402040204020203" pitchFamily="34" charset="0"/>
                          <a:cs typeface="Segoe UI Semilight" panose="020B0402040204020203" pitchFamily="34" charset="0"/>
                        </a:rPr>
                        <a:t>IoT Hub is specifically optimized for IoT scenarios. It can register, communicate with and manage billions of devices. </a:t>
                      </a:r>
                    </a:p>
                  </a:txBody>
                  <a:tcPr anchor="ctr"/>
                </a:tc>
                <a:extLst>
                  <a:ext uri="{0D108BD9-81ED-4DB2-BD59-A6C34878D82A}">
                    <a16:rowId xmlns:a16="http://schemas.microsoft.com/office/drawing/2014/main" val="1212888764"/>
                  </a:ext>
                </a:extLst>
              </a:tr>
              <a:tr h="493363">
                <a:tc>
                  <a:txBody>
                    <a:bodyPr/>
                    <a:lstStyle/>
                    <a:p>
                      <a:r>
                        <a:rPr lang="en-US" sz="1600">
                          <a:latin typeface="Segoe UI Semilight" panose="020B0402040204020203" pitchFamily="34" charset="0"/>
                          <a:cs typeface="Segoe UI Semilight" panose="020B0402040204020203" pitchFamily="34" charset="0"/>
                        </a:rPr>
                        <a:t>A serverless solution</a:t>
                      </a:r>
                    </a:p>
                  </a:txBody>
                  <a:tcPr anchor="ctr"/>
                </a:tc>
                <a:tc>
                  <a:txBody>
                    <a:bodyPr/>
                    <a:lstStyle/>
                    <a:p>
                      <a:r>
                        <a:rPr lang="en-US" sz="1600">
                          <a:latin typeface="Segoe UI Semilight" panose="020B0402040204020203" pitchFamily="34" charset="0"/>
                          <a:cs typeface="Segoe UI Semilight" panose="020B0402040204020203" pitchFamily="34" charset="0"/>
                        </a:rPr>
                        <a:t>IoT Hub is a fully-managed serverless solution — there are no VMs or clusters to provision.</a:t>
                      </a:r>
                    </a:p>
                  </a:txBody>
                  <a:tcPr anchor="ctr"/>
                </a:tc>
                <a:extLst>
                  <a:ext uri="{0D108BD9-81ED-4DB2-BD59-A6C34878D82A}">
                    <a16:rowId xmlns:a16="http://schemas.microsoft.com/office/drawing/2014/main" val="3773402847"/>
                  </a:ext>
                </a:extLst>
              </a:tr>
              <a:tr h="485838">
                <a:tc>
                  <a:txBody>
                    <a:bodyPr/>
                    <a:lstStyle/>
                    <a:p>
                      <a:r>
                        <a:rPr lang="en-US" sz="1600">
                          <a:latin typeface="Segoe UI Semilight" panose="020B0402040204020203" pitchFamily="34" charset="0"/>
                          <a:cs typeface="Segoe UI Semilight" panose="020B0402040204020203" pitchFamily="34" charset="0"/>
                        </a:rPr>
                        <a:t>Bi-directional communication</a:t>
                      </a:r>
                    </a:p>
                  </a:txBody>
                  <a:tcPr anchor="ctr"/>
                </a:tc>
                <a:tc>
                  <a:txBody>
                    <a:bodyPr/>
                    <a:lstStyle/>
                    <a:p>
                      <a:r>
                        <a:rPr lang="en-US" sz="1600">
                          <a:latin typeface="Segoe UI Semilight" panose="020B0402040204020203" pitchFamily="34" charset="0"/>
                          <a:cs typeface="Segoe UI Semilight" panose="020B0402040204020203" pitchFamily="34" charset="0"/>
                        </a:rPr>
                        <a:t>IoT Hub supports both cloud-to-device and device-to-cloud communication</a:t>
                      </a:r>
                    </a:p>
                  </a:txBody>
                  <a:tcPr anchor="ctr"/>
                </a:tc>
                <a:extLst>
                  <a:ext uri="{0D108BD9-81ED-4DB2-BD59-A6C34878D82A}">
                    <a16:rowId xmlns:a16="http://schemas.microsoft.com/office/drawing/2014/main" val="3622420946"/>
                  </a:ext>
                </a:extLst>
              </a:tr>
              <a:tr h="690403">
                <a:tc>
                  <a:txBody>
                    <a:bodyPr/>
                    <a:lstStyle/>
                    <a:p>
                      <a:r>
                        <a:rPr lang="en-US" sz="1600">
                          <a:latin typeface="Segoe UI Semilight" panose="020B0402040204020203" pitchFamily="34" charset="0"/>
                          <a:cs typeface="Segoe UI Semilight" panose="020B0402040204020203" pitchFamily="34" charset="0"/>
                        </a:rPr>
                        <a:t>To manage billions of devices</a:t>
                      </a:r>
                    </a:p>
                  </a:txBody>
                  <a:tcPr anchor="ctr"/>
                </a:tc>
                <a:tc>
                  <a:txBody>
                    <a:bodyPr/>
                    <a:lstStyle/>
                    <a:p>
                      <a:r>
                        <a:rPr lang="en-US" sz="1600">
                          <a:latin typeface="Segoe UI Semilight" panose="020B0402040204020203" pitchFamily="34" charset="0"/>
                          <a:cs typeface="Segoe UI Semilight" panose="020B0402040204020203" pitchFamily="34" charset="0"/>
                        </a:rPr>
                        <a:t>The </a:t>
                      </a:r>
                      <a:r>
                        <a:rPr lang="en-US" sz="1600">
                          <a:latin typeface="Segoe UI Semilight" panose="020B0402040204020203" pitchFamily="34" charset="0"/>
                          <a:cs typeface="Segoe UI Semilight" panose="020B0402040204020203" pitchFamily="34" charset="0"/>
                          <a:hlinkClick r:id="rId3"/>
                        </a:rPr>
                        <a:t>device twins </a:t>
                      </a:r>
                      <a:r>
                        <a:rPr lang="en-US" sz="1600">
                          <a:latin typeface="Segoe UI Semilight" panose="020B0402040204020203" pitchFamily="34" charset="0"/>
                          <a:cs typeface="Segoe UI Semilight" panose="020B0402040204020203" pitchFamily="34" charset="0"/>
                        </a:rPr>
                        <a:t>feature lets you store, query and set the state of devices, making it easy for applications to manage devices. </a:t>
                      </a:r>
                    </a:p>
                  </a:txBody>
                  <a:tcPr anchor="ctr"/>
                </a:tc>
                <a:extLst>
                  <a:ext uri="{0D108BD9-81ED-4DB2-BD59-A6C34878D82A}">
                    <a16:rowId xmlns:a16="http://schemas.microsoft.com/office/drawing/2014/main" val="3784778137"/>
                  </a:ext>
                </a:extLst>
              </a:tr>
              <a:tr h="690403">
                <a:tc>
                  <a:txBody>
                    <a:bodyPr/>
                    <a:lstStyle/>
                    <a:p>
                      <a:r>
                        <a:rPr lang="en-US" sz="1600">
                          <a:latin typeface="Segoe UI Semilight" panose="020B0402040204020203" pitchFamily="34" charset="0"/>
                          <a:cs typeface="Segoe UI Semilight" panose="020B0402040204020203" pitchFamily="34" charset="0"/>
                        </a:rPr>
                        <a:t>Per-device security</a:t>
                      </a:r>
                    </a:p>
                  </a:txBody>
                  <a:tcPr anchor="ctr"/>
                </a:tc>
                <a:tc>
                  <a:txBody>
                    <a:bodyPr/>
                    <a:lstStyle/>
                    <a:p>
                      <a:r>
                        <a:rPr lang="en-US" sz="1600">
                          <a:latin typeface="Segoe UI Semilight" panose="020B0402040204020203" pitchFamily="34" charset="0"/>
                          <a:cs typeface="Segoe UI Semilight" panose="020B0402040204020203" pitchFamily="34" charset="0"/>
                        </a:rPr>
                        <a:t>Azure IoT Hub lets you set up individual identities and credentials for your connected devices</a:t>
                      </a:r>
                    </a:p>
                  </a:txBody>
                  <a:tcPr anchor="ctr"/>
                </a:tc>
                <a:extLst>
                  <a:ext uri="{0D108BD9-81ED-4DB2-BD59-A6C34878D82A}">
                    <a16:rowId xmlns:a16="http://schemas.microsoft.com/office/drawing/2014/main" val="1932757016"/>
                  </a:ext>
                </a:extLst>
              </a:tr>
              <a:tr h="690403">
                <a:tc>
                  <a:txBody>
                    <a:bodyPr/>
                    <a:lstStyle/>
                    <a:p>
                      <a:r>
                        <a:rPr lang="en-US" sz="1600">
                          <a:latin typeface="Segoe UI Semilight" panose="020B0402040204020203" pitchFamily="34" charset="0"/>
                          <a:cs typeface="Segoe UI Semilight" panose="020B0402040204020203" pitchFamily="34" charset="0"/>
                        </a:rPr>
                        <a:t>To connect easily to Azure Stream Analytics</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can be configured to connect to Azure IoT Hub via the Azure Portal with no coding. </a:t>
                      </a:r>
                    </a:p>
                  </a:txBody>
                  <a:tcPr anchor="ctr"/>
                </a:tc>
                <a:extLst>
                  <a:ext uri="{0D108BD9-81ED-4DB2-BD59-A6C34878D82A}">
                    <a16:rowId xmlns:a16="http://schemas.microsoft.com/office/drawing/2014/main" val="3366989912"/>
                  </a:ext>
                </a:extLst>
              </a:tr>
              <a:tr h="690403">
                <a:tc>
                  <a:txBody>
                    <a:bodyPr/>
                    <a:lstStyle/>
                    <a:p>
                      <a:r>
                        <a:rPr lang="en-US" sz="1600">
                          <a:latin typeface="Segoe UI Semilight" panose="020B0402040204020203" pitchFamily="34" charset="0"/>
                          <a:cs typeface="Segoe UI Semilight" panose="020B0402040204020203" pitchFamily="34" charset="0"/>
                        </a:rPr>
                        <a:t>To store messages easily in Azure Blob Storage</a:t>
                      </a:r>
                    </a:p>
                  </a:txBody>
                  <a:tcPr anchor="ctr"/>
                </a:tc>
                <a:tc>
                  <a:txBody>
                    <a:bodyPr/>
                    <a:lstStyle/>
                    <a:p>
                      <a:r>
                        <a:rPr lang="en-US" sz="1600" dirty="0">
                          <a:latin typeface="Segoe UI Semilight" panose="020B0402040204020203" pitchFamily="34" charset="0"/>
                          <a:cs typeface="Segoe UI Semilight" panose="020B0402040204020203" pitchFamily="34" charset="0"/>
                        </a:rPr>
                        <a:t>Via the Azure Portal, without any coding, you can store Azure IoT Hub messages to Azure Blob Storage (using the ‘route’ feature).</a:t>
                      </a:r>
                    </a:p>
                  </a:txBody>
                  <a:tcPr anchor="ctr"/>
                </a:tc>
                <a:extLst>
                  <a:ext uri="{0D108BD9-81ED-4DB2-BD59-A6C34878D82A}">
                    <a16:rowId xmlns:a16="http://schemas.microsoft.com/office/drawing/2014/main" val="1069741416"/>
                  </a:ext>
                </a:extLst>
              </a:tr>
            </a:tbl>
          </a:graphicData>
        </a:graphic>
      </p:graphicFrame>
    </p:spTree>
    <p:extLst>
      <p:ext uri="{BB962C8B-B14F-4D97-AF65-F5344CB8AC3E}">
        <p14:creationId xmlns:p14="http://schemas.microsoft.com/office/powerpoint/2010/main" val="249767206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2157520309"/>
              </p:ext>
            </p:extLst>
          </p:nvPr>
        </p:nvGraphicFramePr>
        <p:xfrm>
          <a:off x="179418" y="832104"/>
          <a:ext cx="11830048" cy="5936379"/>
        </p:xfrm>
        <a:graphic>
          <a:graphicData uri="http://schemas.openxmlformats.org/drawingml/2006/table">
            <a:tbl>
              <a:tblPr firstRow="1" bandRow="1">
                <a:tableStyleId>{00A15C55-8517-42AA-B614-E9B94910E393}</a:tableStyleId>
              </a:tblPr>
              <a:tblGrid>
                <a:gridCol w="2365492">
                  <a:extLst>
                    <a:ext uri="{9D8B030D-6E8A-4147-A177-3AD203B41FA5}">
                      <a16:colId xmlns:a16="http://schemas.microsoft.com/office/drawing/2014/main" val="1396455179"/>
                    </a:ext>
                  </a:extLst>
                </a:gridCol>
                <a:gridCol w="3154852">
                  <a:extLst>
                    <a:ext uri="{9D8B030D-6E8A-4147-A177-3AD203B41FA5}">
                      <a16:colId xmlns:a16="http://schemas.microsoft.com/office/drawing/2014/main" val="1576484044"/>
                    </a:ext>
                  </a:extLst>
                </a:gridCol>
                <a:gridCol w="3154852">
                  <a:extLst>
                    <a:ext uri="{9D8B030D-6E8A-4147-A177-3AD203B41FA5}">
                      <a16:colId xmlns:a16="http://schemas.microsoft.com/office/drawing/2014/main" val="3437212573"/>
                    </a:ext>
                  </a:extLst>
                </a:gridCol>
                <a:gridCol w="3154852">
                  <a:extLst>
                    <a:ext uri="{9D8B030D-6E8A-4147-A177-3AD203B41FA5}">
                      <a16:colId xmlns:a16="http://schemas.microsoft.com/office/drawing/2014/main" val="2101739241"/>
                    </a:ext>
                  </a:extLst>
                </a:gridCol>
              </a:tblGrid>
              <a:tr h="343004">
                <a:tc>
                  <a:txBody>
                    <a:bodyPr/>
                    <a:lstStyle/>
                    <a:p>
                      <a:endParaRPr lang="en-US" sz="1800" dirty="0"/>
                    </a:p>
                  </a:txBody>
                  <a:tcPr/>
                </a:tc>
                <a:tc>
                  <a:txBody>
                    <a:bodyPr/>
                    <a:lstStyle/>
                    <a:p>
                      <a:pPr algn="ctr"/>
                      <a:r>
                        <a:rPr lang="en-US" sz="1800" dirty="0"/>
                        <a:t>Apache Kafka on HDInsight</a:t>
                      </a:r>
                      <a:endParaRPr lang="en-US" sz="1800" b="0" dirty="0"/>
                    </a:p>
                  </a:txBody>
                  <a:tcPr/>
                </a:tc>
                <a:tc>
                  <a:txBody>
                    <a:bodyPr/>
                    <a:lstStyle/>
                    <a:p>
                      <a:pPr algn="ctr"/>
                      <a:r>
                        <a:rPr lang="en-US" sz="1800"/>
                        <a:t>Azure Event Hubs</a:t>
                      </a:r>
                      <a:endParaRPr lang="en-US" sz="1800" b="0"/>
                    </a:p>
                  </a:txBody>
                  <a:tcPr/>
                </a:tc>
                <a:tc>
                  <a:txBody>
                    <a:bodyPr/>
                    <a:lstStyle/>
                    <a:p>
                      <a:pPr algn="ctr"/>
                      <a:r>
                        <a:rPr lang="en-US" sz="1800" dirty="0"/>
                        <a:t>Azure IoT Hub</a:t>
                      </a:r>
                      <a:endParaRPr lang="en-US" sz="1800" b="0" dirty="0"/>
                    </a:p>
                  </a:txBody>
                  <a:tcPr/>
                </a:tc>
                <a:extLst>
                  <a:ext uri="{0D108BD9-81ED-4DB2-BD59-A6C34878D82A}">
                    <a16:rowId xmlns:a16="http://schemas.microsoft.com/office/drawing/2014/main" val="1638703510"/>
                  </a:ext>
                </a:extLst>
              </a:tr>
              <a:tr h="419520">
                <a:tc>
                  <a:txBody>
                    <a:bodyPr/>
                    <a:lstStyle/>
                    <a:p>
                      <a:r>
                        <a:rPr lang="en-US" sz="1400" dirty="0"/>
                        <a:t>Open-Source</a:t>
                      </a:r>
                      <a:endParaRPr lang="en-US" sz="1400" b="0" dirty="0">
                        <a:solidFill>
                          <a:schemeClr val="bg1"/>
                        </a:solidFill>
                        <a:latin typeface="+mn-lt"/>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 </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628408071"/>
                  </a:ext>
                </a:extLst>
              </a:tr>
              <a:tr h="419520">
                <a:tc>
                  <a:txBody>
                    <a:bodyPr/>
                    <a:lstStyle/>
                    <a:p>
                      <a:r>
                        <a:rPr lang="en-US" sz="1400"/>
                        <a:t>Serverless Service</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05897627"/>
                  </a:ext>
                </a:extLst>
              </a:tr>
              <a:tr h="419520">
                <a:tc>
                  <a:txBody>
                    <a:bodyPr/>
                    <a:lstStyle/>
                    <a:p>
                      <a:r>
                        <a:rPr lang="en-US" sz="1400"/>
                        <a:t>Hybrid (cloud and on-</a:t>
                      </a:r>
                      <a:r>
                        <a:rPr lang="en-US" sz="1400" err="1"/>
                        <a:t>prem</a:t>
                      </a:r>
                      <a:r>
                        <a:rPr lang="en-US" sz="1400"/>
                        <a:t>)</a:t>
                      </a:r>
                      <a:endParaRPr lang="en-US" sz="1400" b="0">
                        <a:solidFill>
                          <a:schemeClr val="bg1"/>
                        </a:solidFill>
                        <a:latin typeface="+mn-lt"/>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452422947"/>
                  </a:ext>
                </a:extLst>
              </a:tr>
              <a:tr h="514507">
                <a:tc>
                  <a:txBody>
                    <a:bodyPr/>
                    <a:lstStyle/>
                    <a:p>
                      <a:r>
                        <a:rPr lang="en-US" sz="1400" dirty="0"/>
                        <a:t>Protocols supported</a:t>
                      </a:r>
                      <a:endParaRPr lang="en-US" sz="1400" b="0" dirty="0">
                        <a:solidFill>
                          <a:schemeClr val="bg1"/>
                        </a:solidFill>
                        <a:latin typeface="+mn-lt"/>
                      </a:endParaRPr>
                    </a:p>
                  </a:txBody>
                  <a:tcPr anchor="ctr"/>
                </a:tc>
                <a:tc>
                  <a:txBody>
                    <a:bodyPr/>
                    <a:lstStyle/>
                    <a:p>
                      <a:r>
                        <a:rPr lang="en-US" sz="1400"/>
                        <a:t>HTTP REST</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AMQP, HTTP REST</a:t>
                      </a:r>
                      <a:endParaRPr lang="en-US" sz="1400" dirty="0">
                        <a:solidFill>
                          <a:schemeClr val="bg2">
                            <a:lumMod val="25000"/>
                          </a:schemeClr>
                        </a:solidFill>
                        <a:latin typeface="+mn-lt"/>
                        <a:cs typeface="Segoe UI" panose="020B0502040204020203" pitchFamily="34" charset="0"/>
                      </a:endParaRPr>
                    </a:p>
                  </a:txBody>
                  <a:tcPr anchor="ctr"/>
                </a:tc>
                <a:tc>
                  <a:txBody>
                    <a:bodyPr/>
                    <a:lstStyle/>
                    <a:p>
                      <a:r>
                        <a:rPr lang="en-US" sz="1400" dirty="0"/>
                        <a:t>MQTT, AMQP, HTTPS and </a:t>
                      </a:r>
                      <a:r>
                        <a:rPr lang="en-US" sz="1400" dirty="0">
                          <a:hlinkClick r:id="rId3"/>
                        </a:rPr>
                        <a:t>Azure IoT protocol gateway </a:t>
                      </a:r>
                      <a:r>
                        <a:rPr lang="en-US" sz="1400" dirty="0"/>
                        <a:t>for custom protocols</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1530426"/>
                  </a:ext>
                </a:extLst>
              </a:tr>
              <a:tr h="514507">
                <a:tc>
                  <a:txBody>
                    <a:bodyPr/>
                    <a:lstStyle/>
                    <a:p>
                      <a:r>
                        <a:rPr lang="en-US" sz="1400"/>
                        <a:t>Replication and reliability</a:t>
                      </a:r>
                      <a:endParaRPr lang="en-US" sz="1400" b="0">
                        <a:solidFill>
                          <a:schemeClr val="bg1"/>
                        </a:solidFill>
                        <a:latin typeface="+mn-lt"/>
                      </a:endParaRPr>
                    </a:p>
                  </a:txBody>
                  <a:tcPr anchor="ctr"/>
                </a:tc>
                <a:tc>
                  <a:txBody>
                    <a:bodyPr/>
                    <a:lstStyle/>
                    <a:p>
                      <a:r>
                        <a:rPr lang="en-US" sz="1400"/>
                        <a:t>Manually configured with tools like MirrorMaker</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Relies on underlying Azure Storage </a:t>
                      </a:r>
                      <a:endParaRPr lang="en-US" sz="1400" dirty="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Relies on underlying Azure Storage </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455841837"/>
                  </a:ext>
                </a:extLst>
              </a:tr>
              <a:tr h="419520">
                <a:tc>
                  <a:txBody>
                    <a:bodyPr/>
                    <a:lstStyle/>
                    <a:p>
                      <a:r>
                        <a:rPr lang="en-US" sz="1400"/>
                        <a:t>SLA</a:t>
                      </a:r>
                      <a:endParaRPr lang="en-US" sz="1400" b="0">
                        <a:solidFill>
                          <a:schemeClr val="bg1"/>
                        </a:solidFill>
                        <a:latin typeface="+mn-lt"/>
                      </a:endParaRPr>
                    </a:p>
                  </a:txBody>
                  <a:tcPr anchor="ctr"/>
                </a:tc>
                <a:tc>
                  <a:txBody>
                    <a:bodyPr/>
                    <a:lstStyle/>
                    <a:p>
                      <a:r>
                        <a:rPr lang="en-US" sz="1400"/>
                        <a:t>99.9%</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99.9%</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99.9% </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00418275"/>
                  </a:ext>
                </a:extLst>
              </a:tr>
              <a:tr h="514507">
                <a:tc>
                  <a:txBody>
                    <a:bodyPr/>
                    <a:lstStyle/>
                    <a:p>
                      <a:r>
                        <a:rPr lang="en-US" sz="1400"/>
                        <a:t>Scaling</a:t>
                      </a:r>
                      <a:endParaRPr lang="en-US" sz="1400" b="0">
                        <a:solidFill>
                          <a:schemeClr val="bg1"/>
                        </a:solidFill>
                        <a:latin typeface="+mn-lt"/>
                      </a:endParaRPr>
                    </a:p>
                  </a:txBody>
                  <a:tcPr anchor="ctr"/>
                </a:tc>
                <a:tc>
                  <a:txBody>
                    <a:bodyPr/>
                    <a:lstStyle/>
                    <a:p>
                      <a:r>
                        <a:rPr lang="en-US" sz="1400"/>
                        <a:t>Limited by number and type of nodes in the HDInsight cluster provisioned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Limited by number of Throughput Units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Limited by number of IoT Hub Units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26881749"/>
                  </a:ext>
                </a:extLst>
              </a:tr>
              <a:tr h="419520">
                <a:tc>
                  <a:txBody>
                    <a:bodyPr/>
                    <a:lstStyle/>
                    <a:p>
                      <a:r>
                        <a:rPr lang="en-US" sz="1400"/>
                        <a:t>Throttling</a:t>
                      </a:r>
                      <a:endParaRPr lang="en-US" sz="1400" b="0">
                        <a:solidFill>
                          <a:schemeClr val="bg1"/>
                        </a:solidFill>
                        <a:latin typeface="+mn-lt"/>
                      </a:endParaRPr>
                    </a:p>
                  </a:txBody>
                  <a:tcPr anchor="ctr"/>
                </a:tc>
                <a:tc>
                  <a:txBody>
                    <a:bodyPr/>
                    <a:lstStyle/>
                    <a:p>
                      <a:r>
                        <a:rPr lang="en-US" sz="1400"/>
                        <a:t>No, explicit throttling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when TU limits are reached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when IoT Hub Unit limits are reached </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085134720"/>
                  </a:ext>
                </a:extLst>
              </a:tr>
              <a:tr h="419520">
                <a:tc>
                  <a:txBody>
                    <a:bodyPr/>
                    <a:lstStyle/>
                    <a:p>
                      <a:r>
                        <a:rPr lang="en-US" sz="1400"/>
                        <a:t>Message Size</a:t>
                      </a:r>
                      <a:endParaRPr lang="en-US" sz="1400" b="0">
                        <a:solidFill>
                          <a:schemeClr val="bg1"/>
                        </a:solidFill>
                        <a:latin typeface="+mn-lt"/>
                      </a:endParaRPr>
                    </a:p>
                  </a:txBody>
                  <a:tcPr anchor="ctr"/>
                </a:tc>
                <a:tc>
                  <a:txBody>
                    <a:bodyPr/>
                    <a:lstStyle/>
                    <a:p>
                      <a:r>
                        <a:rPr lang="en-US" sz="1400"/>
                        <a:t>No Limits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256 KB</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256 KB</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249495068"/>
                  </a:ext>
                </a:extLst>
              </a:tr>
              <a:tr h="419520">
                <a:tc>
                  <a:txBody>
                    <a:bodyPr/>
                    <a:lstStyle/>
                    <a:p>
                      <a:r>
                        <a:rPr lang="en-US" sz="1400"/>
                        <a:t>Message Ordering</a:t>
                      </a:r>
                      <a:endParaRPr lang="en-US" sz="1400" b="0">
                        <a:solidFill>
                          <a:schemeClr val="bg1"/>
                        </a:solidFill>
                        <a:latin typeface="+mn-lt"/>
                      </a:endParaRPr>
                    </a:p>
                  </a:txBody>
                  <a:tcPr anchor="ctr"/>
                </a:tc>
                <a:tc>
                  <a:txBody>
                    <a:bodyPr/>
                    <a:lstStyle/>
                    <a:p>
                      <a:r>
                        <a:rPr lang="en-US" sz="1400"/>
                        <a:t>Yes, Ordered within a partition</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Ordered within a partition</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within a partition</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218395265"/>
                  </a:ext>
                </a:extLst>
              </a:tr>
              <a:tr h="668859">
                <a:tc>
                  <a:txBody>
                    <a:bodyPr/>
                    <a:lstStyle/>
                    <a:p>
                      <a:r>
                        <a:rPr lang="en-US" sz="1400" dirty="0"/>
                        <a:t>Long-term Storage</a:t>
                      </a:r>
                      <a:endParaRPr lang="en-US" sz="1400" b="0" dirty="0">
                        <a:solidFill>
                          <a:schemeClr val="bg1"/>
                        </a:solidFill>
                        <a:latin typeface="+mn-lt"/>
                      </a:endParaRPr>
                    </a:p>
                  </a:txBody>
                  <a:tcPr anchor="ctr"/>
                </a:tc>
                <a:tc>
                  <a:txBody>
                    <a:bodyPr/>
                    <a:lstStyle/>
                    <a:p>
                      <a:r>
                        <a:rPr lang="en-US" sz="1200" dirty="0"/>
                        <a:t>Can automatically store in Azure Managed Disk. Number of disk has to be explicitly specified during cluster creation. </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200" dirty="0"/>
                        <a:t>Can automatically store in Azure Blob Storage or Azure Data Lake Store.</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400" dirty="0"/>
                        <a:t>Can automatically store in Azure Blob Storage (using ABS as an endpoint)</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58005337"/>
                  </a:ext>
                </a:extLst>
              </a:tr>
            </a:tbl>
          </a:graphicData>
        </a:graphic>
      </p:graphicFrame>
      <p:sp>
        <p:nvSpPr>
          <p:cNvPr id="9" name="Title 4">
            <a:extLst>
              <a:ext uri="{FF2B5EF4-FFF2-40B4-BE49-F238E27FC236}">
                <a16:creationId xmlns:a16="http://schemas.microsoft.com/office/drawing/2014/main" id="{2CE4693E-953C-43AB-B46C-3EBC0E7C5AE8}"/>
              </a:ext>
            </a:extLst>
          </p:cNvPr>
          <p:cNvSpPr>
            <a:spLocks noGrp="1"/>
          </p:cNvSpPr>
          <p:nvPr>
            <p:ph type="title"/>
          </p:nvPr>
        </p:nvSpPr>
        <p:spPr>
          <a:xfrm>
            <a:off x="426423" y="0"/>
            <a:ext cx="11336039" cy="597328"/>
          </a:xfrm>
        </p:spPr>
        <p:txBody>
          <a:bodyPr/>
          <a:lstStyle/>
          <a:p>
            <a:r>
              <a:rPr lang="en-US" dirty="0"/>
              <a:t>Stream ingestion (1/2)</a:t>
            </a:r>
          </a:p>
        </p:txBody>
      </p:sp>
    </p:spTree>
    <p:extLst>
      <p:ext uri="{BB962C8B-B14F-4D97-AF65-F5344CB8AC3E}">
        <p14:creationId xmlns:p14="http://schemas.microsoft.com/office/powerpoint/2010/main" val="150551309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1992420832"/>
              </p:ext>
            </p:extLst>
          </p:nvPr>
        </p:nvGraphicFramePr>
        <p:xfrm>
          <a:off x="163830" y="578343"/>
          <a:ext cx="11864340" cy="6279656"/>
        </p:xfrm>
        <a:graphic>
          <a:graphicData uri="http://schemas.openxmlformats.org/drawingml/2006/table">
            <a:tbl>
              <a:tblPr firstRow="1" bandRow="1">
                <a:tableStyleId>{00A15C55-8517-42AA-B614-E9B94910E393}</a:tableStyleId>
              </a:tblPr>
              <a:tblGrid>
                <a:gridCol w="2895948">
                  <a:extLst>
                    <a:ext uri="{9D8B030D-6E8A-4147-A177-3AD203B41FA5}">
                      <a16:colId xmlns:a16="http://schemas.microsoft.com/office/drawing/2014/main" val="1396455179"/>
                    </a:ext>
                  </a:extLst>
                </a:gridCol>
                <a:gridCol w="2989464">
                  <a:extLst>
                    <a:ext uri="{9D8B030D-6E8A-4147-A177-3AD203B41FA5}">
                      <a16:colId xmlns:a16="http://schemas.microsoft.com/office/drawing/2014/main" val="3257561145"/>
                    </a:ext>
                  </a:extLst>
                </a:gridCol>
                <a:gridCol w="2989464">
                  <a:extLst>
                    <a:ext uri="{9D8B030D-6E8A-4147-A177-3AD203B41FA5}">
                      <a16:colId xmlns:a16="http://schemas.microsoft.com/office/drawing/2014/main" val="1231399111"/>
                    </a:ext>
                  </a:extLst>
                </a:gridCol>
                <a:gridCol w="2989464">
                  <a:extLst>
                    <a:ext uri="{9D8B030D-6E8A-4147-A177-3AD203B41FA5}">
                      <a16:colId xmlns:a16="http://schemas.microsoft.com/office/drawing/2014/main" val="2101739241"/>
                    </a:ext>
                  </a:extLst>
                </a:gridCol>
              </a:tblGrid>
              <a:tr h="326641">
                <a:tc>
                  <a:txBody>
                    <a:bodyPr/>
                    <a:lstStyle/>
                    <a:p>
                      <a:endParaRPr lang="en-US" sz="1800" dirty="0"/>
                    </a:p>
                  </a:txBody>
                  <a:tcPr/>
                </a:tc>
                <a:tc>
                  <a:txBody>
                    <a:bodyPr/>
                    <a:lstStyle/>
                    <a:p>
                      <a:r>
                        <a:rPr lang="en-US" sz="1800" dirty="0"/>
                        <a:t>Apache Kafka on HDInsight</a:t>
                      </a:r>
                      <a:endParaRPr lang="en-US" sz="1800" b="0" dirty="0"/>
                    </a:p>
                  </a:txBody>
                  <a:tcPr/>
                </a:tc>
                <a:tc>
                  <a:txBody>
                    <a:bodyPr/>
                    <a:lstStyle/>
                    <a:p>
                      <a:r>
                        <a:rPr lang="en-US" sz="1800"/>
                        <a:t>Azure Event Hubs</a:t>
                      </a:r>
                      <a:endParaRPr lang="en-US" sz="1800" b="0"/>
                    </a:p>
                  </a:txBody>
                  <a:tcPr/>
                </a:tc>
                <a:tc>
                  <a:txBody>
                    <a:bodyPr/>
                    <a:lstStyle/>
                    <a:p>
                      <a:r>
                        <a:rPr lang="en-US" sz="1800"/>
                        <a:t>Azure IoT Hub</a:t>
                      </a:r>
                      <a:endParaRPr lang="en-US" sz="1800" b="0"/>
                    </a:p>
                  </a:txBody>
                  <a:tcPr/>
                </a:tc>
                <a:extLst>
                  <a:ext uri="{0D108BD9-81ED-4DB2-BD59-A6C34878D82A}">
                    <a16:rowId xmlns:a16="http://schemas.microsoft.com/office/drawing/2014/main" val="1638703510"/>
                  </a:ext>
                </a:extLst>
              </a:tr>
              <a:tr h="457297">
                <a:tc>
                  <a:txBody>
                    <a:bodyPr/>
                    <a:lstStyle/>
                    <a:p>
                      <a:r>
                        <a:rPr lang="en-US" sz="1400"/>
                        <a:t>Pricing Model</a:t>
                      </a:r>
                      <a:endParaRPr lang="en-US" sz="1400" b="0">
                        <a:solidFill>
                          <a:schemeClr val="bg1"/>
                        </a:solidFill>
                        <a:latin typeface="+mn-lt"/>
                      </a:endParaRPr>
                    </a:p>
                  </a:txBody>
                  <a:tcPr anchor="ctr"/>
                </a:tc>
                <a:tc>
                  <a:txBody>
                    <a:bodyPr/>
                    <a:lstStyle/>
                    <a:p>
                      <a:r>
                        <a:rPr lang="en-US" sz="1400"/>
                        <a:t>Pay for number and type of nodes in the HDInsight cluster and duration of use. </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Pay per TU</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Pay per IoT Hub Unit</a:t>
                      </a:r>
                    </a:p>
                  </a:txBody>
                  <a:tcPr anchor="ctr"/>
                </a:tc>
                <a:extLst>
                  <a:ext uri="{0D108BD9-81ED-4DB2-BD59-A6C34878D82A}">
                    <a16:rowId xmlns:a16="http://schemas.microsoft.com/office/drawing/2014/main" val="3386148927"/>
                  </a:ext>
                </a:extLst>
              </a:tr>
              <a:tr h="457297">
                <a:tc gridSpan="4">
                  <a:txBody>
                    <a:bodyPr/>
                    <a:lstStyle/>
                    <a:p>
                      <a:r>
                        <a:rPr lang="en-US" sz="1400" dirty="0"/>
                        <a:t>IoT Scenario</a:t>
                      </a:r>
                      <a:endParaRPr lang="en-US" sz="14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76020543"/>
                  </a:ext>
                </a:extLst>
              </a:tr>
              <a:tr h="457297">
                <a:tc>
                  <a:txBody>
                    <a:bodyPr/>
                    <a:lstStyle/>
                    <a:p>
                      <a:r>
                        <a:rPr lang="en-US" sz="1400" dirty="0"/>
                        <a:t>Scales to Billions of devices</a:t>
                      </a:r>
                      <a:endParaRPr lang="en-US" sz="1400" b="0" dirty="0">
                        <a:solidFill>
                          <a:schemeClr val="bg1"/>
                        </a:solidFill>
                        <a:latin typeface="+mn-lt"/>
                      </a:endParaRPr>
                    </a:p>
                  </a:txBody>
                  <a:tcPr anchor="ctr"/>
                </a:tc>
                <a:tc>
                  <a:txBody>
                    <a:bodyPr/>
                    <a:lstStyle/>
                    <a:p>
                      <a:r>
                        <a:rPr lang="en-US" sz="1400" dirty="0"/>
                        <a:t>No</a:t>
                      </a:r>
                      <a:endParaRPr lang="en-US" sz="1400" dirty="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4256785244"/>
                  </a:ext>
                </a:extLst>
              </a:tr>
              <a:tr h="457297">
                <a:tc>
                  <a:txBody>
                    <a:bodyPr/>
                    <a:lstStyle/>
                    <a:p>
                      <a:r>
                        <a:rPr lang="en-US" sz="1400"/>
                        <a:t>Bi-directional Communication</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84167886"/>
                  </a:ext>
                </a:extLst>
              </a:tr>
              <a:tr h="457297">
                <a:tc>
                  <a:txBody>
                    <a:bodyPr/>
                    <a:lstStyle/>
                    <a:p>
                      <a:r>
                        <a:rPr lang="en-US" sz="1400"/>
                        <a:t>Per-device security</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SAS Tokens to identify devices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780480122"/>
                  </a:ext>
                </a:extLst>
              </a:tr>
              <a:tr h="457297">
                <a:tc>
                  <a:txBody>
                    <a:bodyPr/>
                    <a:lstStyle/>
                    <a:p>
                      <a:r>
                        <a:rPr lang="en-US" sz="1400" dirty="0"/>
                        <a:t>Device State Management</a:t>
                      </a:r>
                      <a:endParaRPr lang="en-US" sz="1400" b="0" dirty="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51783509"/>
                  </a:ext>
                </a:extLst>
              </a:tr>
              <a:tr h="457297">
                <a:tc>
                  <a:txBody>
                    <a:bodyPr/>
                    <a:lstStyle/>
                    <a:p>
                      <a:r>
                        <a:rPr lang="en-US" sz="1400"/>
                        <a:t>Route Messages to multiple end-points</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 requires coding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up to 10 custom endpoints are supported.</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65819304"/>
                  </a:ext>
                </a:extLst>
              </a:tr>
              <a:tr h="457297">
                <a:tc gridSpan="4">
                  <a:txBody>
                    <a:bodyPr/>
                    <a:lstStyle/>
                    <a:p>
                      <a:r>
                        <a:rPr lang="en-US" sz="1400" dirty="0"/>
                        <a:t>Integration With Stream Analytics Service</a:t>
                      </a:r>
                      <a:endParaRPr lang="en-US" sz="14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100">
                        <a:solidFill>
                          <a:schemeClr val="bg2">
                            <a:lumMod val="25000"/>
                          </a:schemeClr>
                        </a:solidFill>
                        <a:latin typeface="+mn-lt"/>
                        <a:cs typeface="Segoe UI" panose="020B0502040204020203" pitchFamily="34" charset="0"/>
                      </a:endParaRPr>
                    </a:p>
                  </a:txBody>
                  <a:tcPr anchor="ctr">
                    <a:solidFill>
                      <a:schemeClr val="accent6">
                        <a:lumMod val="75000"/>
                      </a:schemeClr>
                    </a:solidFill>
                  </a:tcPr>
                </a:tc>
                <a:extLst>
                  <a:ext uri="{0D108BD9-81ED-4DB2-BD59-A6C34878D82A}">
                    <a16:rowId xmlns:a16="http://schemas.microsoft.com/office/drawing/2014/main" val="2494107106"/>
                  </a:ext>
                </a:extLst>
              </a:tr>
              <a:tr h="457297">
                <a:tc>
                  <a:txBody>
                    <a:bodyPr/>
                    <a:lstStyle/>
                    <a:p>
                      <a:r>
                        <a:rPr lang="en-US" sz="1400"/>
                        <a:t>Azure Stream Analytics</a:t>
                      </a:r>
                      <a:endParaRPr lang="en-US" sz="1400" b="0">
                        <a:solidFill>
                          <a:schemeClr val="bg1"/>
                        </a:solidFill>
                        <a:latin typeface="+mn-lt"/>
                      </a:endParaRPr>
                    </a:p>
                  </a:txBody>
                  <a:tcPr anchor="ctr"/>
                </a:tc>
                <a:tc>
                  <a:txBody>
                    <a:bodyPr/>
                    <a:lstStyle/>
                    <a:p>
                      <a:r>
                        <a:rPr lang="en-US" sz="1400"/>
                        <a:t>No, not built-in, requires coding; samples provided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built-into Azure Stream Analytics. No coding required; via Azure portal.</a:t>
                      </a:r>
                      <a:endParaRPr lang="en-US" sz="140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a:t>Yes, built-into Azure Stream Analytics. No coding required; via Azure portal.</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671583152"/>
                  </a:ext>
                </a:extLst>
              </a:tr>
              <a:tr h="457297">
                <a:tc>
                  <a:txBody>
                    <a:bodyPr/>
                    <a:lstStyle/>
                    <a:p>
                      <a:r>
                        <a:rPr lang="en-US" sz="1400"/>
                        <a:t>Spark Streaming</a:t>
                      </a:r>
                      <a:endParaRPr lang="en-US" sz="1400" b="0">
                        <a:solidFill>
                          <a:schemeClr val="bg1"/>
                        </a:solidFill>
                        <a:latin typeface="+mn-lt"/>
                      </a:endParaRPr>
                    </a:p>
                  </a:txBody>
                  <a:tcPr anchor="ctr"/>
                </a:tc>
                <a:tc>
                  <a:txBody>
                    <a:bodyPr/>
                    <a:lstStyle/>
                    <a:p>
                      <a:r>
                        <a:rPr lang="en-US" sz="1400"/>
                        <a:t>Yes, </a:t>
                      </a:r>
                      <a:r>
                        <a:rPr lang="en-US" sz="1400">
                          <a:hlinkClick r:id="rId3"/>
                        </a:rPr>
                        <a:t>integration</a:t>
                      </a:r>
                      <a:r>
                        <a:rPr lang="en-US" sz="1400"/>
                        <a:t> available</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Sample code </a:t>
                      </a:r>
                      <a:r>
                        <a:rPr lang="en-US" sz="1400">
                          <a:hlinkClick r:id="rId4"/>
                        </a:rPr>
                        <a:t>available</a:t>
                      </a:r>
                      <a:endParaRPr lang="en-US" sz="1400">
                        <a:solidFill>
                          <a:schemeClr val="bg2">
                            <a:lumMod val="25000"/>
                          </a:schemeClr>
                        </a:solidFill>
                        <a:latin typeface="+mn-lt"/>
                        <a:cs typeface="Segoe UI" panose="020B0502040204020203" pitchFamily="34" charset="0"/>
                      </a:endParaRPr>
                    </a:p>
                  </a:txBody>
                  <a:tcPr anchor="ctr"/>
                </a:tc>
                <a:tc>
                  <a:txBody>
                    <a:bodyPr/>
                    <a:lstStyle/>
                    <a:p>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992220546"/>
                  </a:ext>
                </a:extLst>
              </a:tr>
              <a:tr h="457297">
                <a:tc>
                  <a:txBody>
                    <a:bodyPr/>
                    <a:lstStyle/>
                    <a:p>
                      <a:r>
                        <a:rPr lang="en-US" sz="1400" dirty="0"/>
                        <a:t>Apache Storm on HDInsight</a:t>
                      </a:r>
                      <a:endParaRPr lang="en-US" sz="1400" b="0" dirty="0">
                        <a:solidFill>
                          <a:schemeClr val="bg1"/>
                        </a:solidFill>
                        <a:latin typeface="+mn-lt"/>
                      </a:endParaRPr>
                    </a:p>
                  </a:txBody>
                  <a:tcPr anchor="ctr"/>
                </a:tc>
                <a:tc>
                  <a:txBody>
                    <a:bodyPr/>
                    <a:lstStyle/>
                    <a:p>
                      <a:r>
                        <a:rPr lang="en-US" sz="1400">
                          <a:hlinkClick r:id="rId5"/>
                        </a:rPr>
                        <a:t>Kafka Spout </a:t>
                      </a:r>
                      <a:r>
                        <a:rPr lang="en-US" sz="1400"/>
                        <a:t>for Storm available</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Not built-in, requires coding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Not built-in, required coding</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708603813"/>
                  </a:ext>
                </a:extLst>
              </a:tr>
            </a:tbl>
          </a:graphicData>
        </a:graphic>
      </p:graphicFrame>
      <p:sp>
        <p:nvSpPr>
          <p:cNvPr id="9" name="Title 4">
            <a:extLst>
              <a:ext uri="{FF2B5EF4-FFF2-40B4-BE49-F238E27FC236}">
                <a16:creationId xmlns:a16="http://schemas.microsoft.com/office/drawing/2014/main" id="{BE5DA6E8-6DD0-421D-9B06-0A8969597846}"/>
              </a:ext>
            </a:extLst>
          </p:cNvPr>
          <p:cNvSpPr>
            <a:spLocks noGrp="1"/>
          </p:cNvSpPr>
          <p:nvPr>
            <p:ph type="title"/>
          </p:nvPr>
        </p:nvSpPr>
        <p:spPr>
          <a:xfrm>
            <a:off x="426423" y="1"/>
            <a:ext cx="11336039" cy="536448"/>
          </a:xfrm>
        </p:spPr>
        <p:txBody>
          <a:bodyPr anchor="ctr"/>
          <a:lstStyle/>
          <a:p>
            <a:r>
              <a:rPr lang="en-US" dirty="0"/>
              <a:t>Stream ingestion (2/2)</a:t>
            </a:r>
          </a:p>
        </p:txBody>
      </p:sp>
    </p:spTree>
    <p:extLst>
      <p:ext uri="{BB962C8B-B14F-4D97-AF65-F5344CB8AC3E}">
        <p14:creationId xmlns:p14="http://schemas.microsoft.com/office/powerpoint/2010/main" val="19561872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1" y="1298750"/>
            <a:ext cx="6104467" cy="2999745"/>
          </a:xfrm>
          <a:prstGeom prst="rect">
            <a:avLst/>
          </a:prstGeom>
          <a:solidFill>
            <a:srgbClr val="0068BB"/>
          </a:solidFill>
          <a:ln w="9525" cap="flat" cmpd="sng" algn="ctr">
            <a:noFill/>
            <a:prstDash val="solid"/>
            <a:headEnd type="none" w="med" len="med"/>
            <a:tailEnd type="none" w="med" len="med"/>
          </a:ln>
          <a:effectLst/>
        </p:spPr>
        <p:txBody>
          <a:bodyPr rot="0" spcFirstLastPara="0" vertOverflow="overflow" horzOverflow="overflow" vert="horz" wrap="square" lIns="548640" tIns="274320" rIns="548640" bIns="143387" numCol="1" spcCol="0" rtlCol="0" fromWordArt="0" anchor="t" anchorCtr="0" forceAA="0" compatLnSpc="1">
            <a:prstTxWarp prst="textNoShape">
              <a:avLst/>
            </a:prstTxWarp>
            <a:noAutofit/>
          </a:bodyPr>
          <a:lstStyle/>
          <a:p>
            <a:pPr marL="0" lvl="1" defTabSz="914367">
              <a:lnSpc>
                <a:spcPct val="90000"/>
              </a:lnSpc>
              <a:spcBef>
                <a:spcPts val="588"/>
              </a:spcBef>
              <a:spcAft>
                <a:spcPts val="1200"/>
              </a:spcAft>
              <a:buSzPct val="90000"/>
              <a:defRPr/>
            </a:pPr>
            <a:r>
              <a:rPr lang="en-US" sz="3600" dirty="0">
                <a:gradFill>
                  <a:gsLst>
                    <a:gs pos="26667">
                      <a:srgbClr val="FFFFFF"/>
                    </a:gs>
                    <a:gs pos="84000">
                      <a:srgbClr val="FFFFFF"/>
                    </a:gs>
                  </a:gsLst>
                  <a:lin ang="5400000" scaled="1"/>
                </a:gradFill>
                <a:latin typeface="Segoe UI Light"/>
                <a:cs typeface="Segoe UI" pitchFamily="34" charset="0"/>
              </a:rPr>
              <a:t>Traditional datacenter</a:t>
            </a:r>
            <a:endParaRPr lang="en-US" sz="300" dirty="0">
              <a:gradFill>
                <a:gsLst>
                  <a:gs pos="26667">
                    <a:srgbClr val="FFFFFF"/>
                  </a:gs>
                  <a:gs pos="84000">
                    <a:srgbClr val="FFFFFF"/>
                  </a:gs>
                </a:gsLst>
                <a:lin ang="5400000" scaled="1"/>
              </a:gradFill>
              <a:latin typeface="Segoe UI Light"/>
              <a:cs typeface="Segoe UI"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Expensive, vertically integrated hardware</a:t>
            </a: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Complex and time-consuming scalability</a:t>
            </a:r>
          </a:p>
          <a:p>
            <a:pPr marL="224011" lvl="1" indent="-224011" defTabSz="914367">
              <a:lnSpc>
                <a:spcPct val="90000"/>
              </a:lnSpc>
              <a:spcBef>
                <a:spcPts val="1174"/>
              </a:spcBef>
              <a:buSzPct val="90000"/>
              <a:buFont typeface="Arial" pitchFamily="34" charset="0"/>
              <a:buChar char="•"/>
              <a:defRPr/>
            </a:pPr>
            <a:r>
              <a:rPr lang="en-IN"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Overloaded IT teams with isolated security and management</a:t>
            </a:r>
            <a:endPar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Siloed infrastructure and DevOps teams</a:t>
            </a:r>
          </a:p>
        </p:txBody>
      </p:sp>
      <p:sp>
        <p:nvSpPr>
          <p:cNvPr id="23" name="Rectangle 22">
            <a:extLst>
              <a:ext uri="{FF2B5EF4-FFF2-40B4-BE49-F238E27FC236}">
                <a16:creationId xmlns:a16="http://schemas.microsoft.com/office/drawing/2014/main" id="{DF6FB1AA-0E3A-4C88-BFCB-DAD6D1E30D63}"/>
              </a:ext>
            </a:extLst>
          </p:cNvPr>
          <p:cNvSpPr/>
          <p:nvPr/>
        </p:nvSpPr>
        <p:spPr>
          <a:xfrm>
            <a:off x="0" y="4298495"/>
            <a:ext cx="12192000" cy="2621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p:cNvSpPr txBox="1">
            <a:spLocks/>
          </p:cNvSpPr>
          <p:nvPr/>
        </p:nvSpPr>
        <p:spPr>
          <a:xfrm>
            <a:off x="6104466" y="1298750"/>
            <a:ext cx="6074467" cy="3002834"/>
          </a:xfrm>
          <a:prstGeom prst="rect">
            <a:avLst/>
          </a:prstGeom>
          <a:solidFill>
            <a:srgbClr val="00BCF2"/>
          </a:solidFill>
        </p:spPr>
        <p:txBody>
          <a:bodyPr vert="horz" wrap="square" lIns="548640" tIns="274320" rIns="548640" bIns="14338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defTabSz="914367" fontAlgn="auto">
              <a:spcBef>
                <a:spcPts val="588"/>
              </a:spcBef>
              <a:spcAft>
                <a:spcPts val="1200"/>
              </a:spcAft>
              <a:buClrTx/>
              <a:buFont typeface="Arial" pitchFamily="34" charset="0"/>
              <a:buNone/>
              <a:tabLst/>
              <a:defRPr/>
            </a:pPr>
            <a:r>
              <a:rPr lang="en-US" sz="3600" dirty="0">
                <a:gradFill>
                  <a:gsLst>
                    <a:gs pos="26667">
                      <a:srgbClr val="FFFFFF"/>
                    </a:gs>
                    <a:gs pos="84000">
                      <a:srgbClr val="FFFFFF"/>
                    </a:gs>
                  </a:gsLst>
                  <a:lin ang="5400000" scaled="1"/>
                </a:gradFill>
                <a:latin typeface="Segoe UI Light"/>
                <a:cs typeface="Segoe UI" pitchFamily="34" charset="0"/>
              </a:rPr>
              <a:t>Cloud</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Industry-standard hardware</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Elasticity to scale up and down instantly </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No need to worry about underlying cloud infrastructure and its security</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Service-focused DevOps</a:t>
            </a:r>
          </a:p>
        </p:txBody>
      </p:sp>
      <p:sp>
        <p:nvSpPr>
          <p:cNvPr id="8" name="Rectangle 7"/>
          <p:cNvSpPr/>
          <p:nvPr/>
        </p:nvSpPr>
        <p:spPr bwMode="auto">
          <a:xfrm>
            <a:off x="-905996" y="1659260"/>
            <a:ext cx="26916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bwMode="auto">
          <a:xfrm>
            <a:off x="12940122" y="2158793"/>
            <a:ext cx="25768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1" name="Rectangle 80"/>
          <p:cNvSpPr/>
          <p:nvPr/>
        </p:nvSpPr>
        <p:spPr>
          <a:xfrm>
            <a:off x="483181" y="4469342"/>
            <a:ext cx="6502713" cy="400110"/>
          </a:xfrm>
          <a:prstGeom prst="rect">
            <a:avLst/>
          </a:prstGeom>
        </p:spPr>
        <p:txBody>
          <a:bodyPr wrap="square">
            <a:spAutoFit/>
          </a:bodyPr>
          <a:lstStyle/>
          <a:p>
            <a:r>
              <a:rPr lang="en-US" sz="2000" b="1" dirty="0">
                <a:solidFill>
                  <a:srgbClr val="0068BB"/>
                </a:solidFill>
                <a:latin typeface="Segoe UI" panose="020B0502040204020203" pitchFamily="34" charset="0"/>
                <a:cs typeface="Segoe UI" panose="020B0502040204020203" pitchFamily="34" charset="0"/>
              </a:rPr>
              <a:t>Cloud adoption on the rise</a:t>
            </a:r>
          </a:p>
        </p:txBody>
      </p:sp>
      <p:cxnSp>
        <p:nvCxnSpPr>
          <p:cNvPr id="82" name="Straight Connector 81"/>
          <p:cNvCxnSpPr/>
          <p:nvPr/>
        </p:nvCxnSpPr>
        <p:spPr>
          <a:xfrm>
            <a:off x="11414009" y="-814448"/>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573103" y="5930663"/>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0159A98C-0D48-43E4-AA58-6292B38A2660}"/>
              </a:ext>
            </a:extLst>
          </p:cNvPr>
          <p:cNvSpPr txBox="1">
            <a:spLocks/>
          </p:cNvSpPr>
          <p:nvPr/>
        </p:nvSpPr>
        <p:spPr>
          <a:xfrm>
            <a:off x="483181" y="5059676"/>
            <a:ext cx="2271559"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$266B</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public cloud market by 2021</a:t>
            </a:r>
          </a:p>
        </p:txBody>
      </p:sp>
      <p:sp>
        <p:nvSpPr>
          <p:cNvPr id="14" name="Content Placeholder 2">
            <a:extLst>
              <a:ext uri="{FF2B5EF4-FFF2-40B4-BE49-F238E27FC236}">
                <a16:creationId xmlns:a16="http://schemas.microsoft.com/office/drawing/2014/main" id="{316A03A1-4BE0-4005-ACDF-B2CB36F5FDAB}"/>
              </a:ext>
            </a:extLst>
          </p:cNvPr>
          <p:cNvSpPr txBox="1">
            <a:spLocks/>
          </p:cNvSpPr>
          <p:nvPr/>
        </p:nvSpPr>
        <p:spPr>
          <a:xfrm>
            <a:off x="4116074" y="4987102"/>
            <a:ext cx="3279312"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62% </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use cloud as a platform for modernizing IT environments</a:t>
            </a:r>
          </a:p>
        </p:txBody>
      </p:sp>
      <p:sp>
        <p:nvSpPr>
          <p:cNvPr id="15" name="Content Placeholder 2">
            <a:extLst>
              <a:ext uri="{FF2B5EF4-FFF2-40B4-BE49-F238E27FC236}">
                <a16:creationId xmlns:a16="http://schemas.microsoft.com/office/drawing/2014/main" id="{E997B7AA-C2D6-404C-9653-12A7269AA13D}"/>
              </a:ext>
            </a:extLst>
          </p:cNvPr>
          <p:cNvSpPr txBox="1">
            <a:spLocks/>
          </p:cNvSpPr>
          <p:nvPr/>
        </p:nvSpPr>
        <p:spPr>
          <a:xfrm>
            <a:off x="8756721" y="4892075"/>
            <a:ext cx="2815650" cy="1656581"/>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87%</a:t>
            </a:r>
          </a:p>
          <a:p>
            <a:pPr marL="0" marR="0" lvl="0" indent="0" algn="l" defTabSz="913841"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plan to integrate their on-premises datacenter with public cloud</a:t>
            </a:r>
          </a:p>
        </p:txBody>
      </p:sp>
      <p:sp>
        <p:nvSpPr>
          <p:cNvPr id="16" name="Title 1">
            <a:extLst>
              <a:ext uri="{FF2B5EF4-FFF2-40B4-BE49-F238E27FC236}">
                <a16:creationId xmlns:a16="http://schemas.microsoft.com/office/drawing/2014/main" id="{D207EC6F-C3AF-4AF1-AA3F-123AE12C2CFB}"/>
              </a:ext>
            </a:extLst>
          </p:cNvPr>
          <p:cNvSpPr txBox="1">
            <a:spLocks/>
          </p:cNvSpPr>
          <p:nvPr/>
        </p:nvSpPr>
        <p:spPr>
          <a:xfrm>
            <a:off x="483181" y="241232"/>
            <a:ext cx="10489619" cy="93986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4800" dirty="0">
                <a:solidFill>
                  <a:srgbClr val="0068BB"/>
                </a:solidFill>
              </a:rPr>
              <a:t>Why consider cloud?</a:t>
            </a:r>
          </a:p>
        </p:txBody>
      </p:sp>
    </p:spTree>
    <p:extLst>
      <p:ext uri="{BB962C8B-B14F-4D97-AF65-F5344CB8AC3E}">
        <p14:creationId xmlns:p14="http://schemas.microsoft.com/office/powerpoint/2010/main" val="310978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Stream Analytics</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8457" y="4322808"/>
            <a:ext cx="3911135"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Stream Analytics</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Databricks</a:t>
            </a:r>
          </a:p>
          <a:p>
            <a:pPr marL="342900" indent="-342900">
              <a:lnSpc>
                <a:spcPct val="90000"/>
              </a:lnSpc>
              <a:spcAft>
                <a:spcPts val="600"/>
              </a:spcAft>
              <a:buFont typeface="Arial" panose="020B0604020202020204" pitchFamily="34" charset="0"/>
              <a:buChar char="•"/>
            </a:pPr>
            <a:r>
              <a:rPr lang="en-US" sz="2400" dirty="0">
                <a:solidFill>
                  <a:srgbClr val="0070C0"/>
                </a:solidFill>
              </a:rPr>
              <a:t>Storm on HDInsight</a:t>
            </a:r>
          </a:p>
        </p:txBody>
      </p:sp>
      <p:pic>
        <p:nvPicPr>
          <p:cNvPr id="13" name="Picture 12">
            <a:extLst>
              <a:ext uri="{FF2B5EF4-FFF2-40B4-BE49-F238E27FC236}">
                <a16:creationId xmlns:a16="http://schemas.microsoft.com/office/drawing/2014/main" id="{0AE8788A-BDE6-4437-858B-A748F9F4D1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1554" y="1462545"/>
            <a:ext cx="670390" cy="673651"/>
          </a:xfrm>
          <a:prstGeom prst="rect">
            <a:avLst/>
          </a:prstGeom>
          <a:noFill/>
        </p:spPr>
      </p:pic>
      <p:pic>
        <p:nvPicPr>
          <p:cNvPr id="16" name="Picture 15">
            <a:extLst>
              <a:ext uri="{FF2B5EF4-FFF2-40B4-BE49-F238E27FC236}">
                <a16:creationId xmlns:a16="http://schemas.microsoft.com/office/drawing/2014/main" id="{CD9822B1-907B-49BC-9D9D-DAD0BA0B9CBF}"/>
              </a:ext>
            </a:extLst>
          </p:cNvPr>
          <p:cNvPicPr>
            <a:picLocks noChangeAspect="1"/>
          </p:cNvPicPr>
          <p:nvPr/>
        </p:nvPicPr>
        <p:blipFill>
          <a:blip r:embed="rId3"/>
          <a:stretch>
            <a:fillRect/>
          </a:stretch>
        </p:blipFill>
        <p:spPr>
          <a:xfrm>
            <a:off x="4362679" y="1474165"/>
            <a:ext cx="649917" cy="649917"/>
          </a:xfrm>
          <a:prstGeom prst="rect">
            <a:avLst/>
          </a:prstGeom>
          <a:noFill/>
        </p:spPr>
      </p:pic>
      <p:sp>
        <p:nvSpPr>
          <p:cNvPr id="17" name="TextBox 16">
            <a:extLst>
              <a:ext uri="{FF2B5EF4-FFF2-40B4-BE49-F238E27FC236}">
                <a16:creationId xmlns:a16="http://schemas.microsoft.com/office/drawing/2014/main" id="{6C3B56D0-4B49-45A2-BCF6-3DB953CB2C43}"/>
              </a:ext>
            </a:extLst>
          </p:cNvPr>
          <p:cNvSpPr txBox="1"/>
          <p:nvPr/>
        </p:nvSpPr>
        <p:spPr>
          <a:xfrm>
            <a:off x="4224140" y="2047254"/>
            <a:ext cx="915635" cy="415498"/>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 </a:t>
            </a:r>
          </a:p>
        </p:txBody>
      </p:sp>
      <p:sp>
        <p:nvSpPr>
          <p:cNvPr id="18" name="TextBox 17">
            <a:extLst>
              <a:ext uri="{FF2B5EF4-FFF2-40B4-BE49-F238E27FC236}">
                <a16:creationId xmlns:a16="http://schemas.microsoft.com/office/drawing/2014/main" id="{4D9F0527-3AA8-4FA6-A2E6-2BE3153A3BC2}"/>
              </a:ext>
            </a:extLst>
          </p:cNvPr>
          <p:cNvSpPr txBox="1"/>
          <p:nvPr/>
        </p:nvSpPr>
        <p:spPr>
          <a:xfrm>
            <a:off x="6452782" y="2058030"/>
            <a:ext cx="93807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19" name="Rectangle 18">
            <a:extLst>
              <a:ext uri="{FF2B5EF4-FFF2-40B4-BE49-F238E27FC236}">
                <a16:creationId xmlns:a16="http://schemas.microsoft.com/office/drawing/2014/main" id="{824A044C-BEA2-4855-B492-91A97D813B0B}"/>
              </a:ext>
            </a:extLst>
          </p:cNvPr>
          <p:cNvSpPr/>
          <p:nvPr/>
        </p:nvSpPr>
        <p:spPr>
          <a:xfrm>
            <a:off x="5047931" y="2037852"/>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sp>
        <p:nvSpPr>
          <p:cNvPr id="20" name="Rectangle: Rounded Corners 125">
            <a:extLst>
              <a:ext uri="{FF2B5EF4-FFF2-40B4-BE49-F238E27FC236}">
                <a16:creationId xmlns:a16="http://schemas.microsoft.com/office/drawing/2014/main" id="{26547705-EFB5-4713-A085-75C63DBAED16}"/>
              </a:ext>
            </a:extLst>
          </p:cNvPr>
          <p:cNvSpPr/>
          <p:nvPr/>
        </p:nvSpPr>
        <p:spPr bwMode="auto">
          <a:xfrm>
            <a:off x="4174917" y="1479148"/>
            <a:ext cx="3303450" cy="1056045"/>
          </a:xfrm>
          <a:custGeom>
            <a:avLst/>
            <a:gdLst>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176011 w 3303450"/>
              <a:gd name="connsiteY6" fmla="*/ 1056045 h 1056045"/>
              <a:gd name="connsiteX7" fmla="*/ 0 w 3303450"/>
              <a:gd name="connsiteY7" fmla="*/ 880034 h 1056045"/>
              <a:gd name="connsiteX8" fmla="*/ 0 w 3303450"/>
              <a:gd name="connsiteY8"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803339 w 3303450"/>
              <a:gd name="connsiteY6" fmla="*/ 1053234 h 1056045"/>
              <a:gd name="connsiteX7" fmla="*/ 176011 w 3303450"/>
              <a:gd name="connsiteY7" fmla="*/ 1056045 h 1056045"/>
              <a:gd name="connsiteX8" fmla="*/ 0 w 3303450"/>
              <a:gd name="connsiteY8" fmla="*/ 880034 h 1056045"/>
              <a:gd name="connsiteX9" fmla="*/ 0 w 3303450"/>
              <a:gd name="connsiteY9"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2314639 w 3303450"/>
              <a:gd name="connsiteY6" fmla="*/ 1053234 h 1056045"/>
              <a:gd name="connsiteX7" fmla="*/ 803339 w 3303450"/>
              <a:gd name="connsiteY7" fmla="*/ 1053234 h 1056045"/>
              <a:gd name="connsiteX8" fmla="*/ 176011 w 3303450"/>
              <a:gd name="connsiteY8" fmla="*/ 1056045 h 1056045"/>
              <a:gd name="connsiteX9" fmla="*/ 0 w 3303450"/>
              <a:gd name="connsiteY9" fmla="*/ 880034 h 1056045"/>
              <a:gd name="connsiteX10" fmla="*/ 0 w 3303450"/>
              <a:gd name="connsiteY10" fmla="*/ 176011 h 105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3450" h="1056045">
                <a:moveTo>
                  <a:pt x="0" y="176011"/>
                </a:moveTo>
                <a:cubicBezTo>
                  <a:pt x="0" y="78803"/>
                  <a:pt x="78803" y="0"/>
                  <a:pt x="176011" y="0"/>
                </a:cubicBezTo>
                <a:lnTo>
                  <a:pt x="3127439" y="0"/>
                </a:lnTo>
                <a:cubicBezTo>
                  <a:pt x="3224647" y="0"/>
                  <a:pt x="3303450" y="78803"/>
                  <a:pt x="3303450" y="176011"/>
                </a:cubicBezTo>
                <a:lnTo>
                  <a:pt x="3303450" y="880034"/>
                </a:lnTo>
                <a:cubicBezTo>
                  <a:pt x="3303450" y="977242"/>
                  <a:pt x="3224647" y="1056045"/>
                  <a:pt x="3127439" y="1056045"/>
                </a:cubicBezTo>
                <a:lnTo>
                  <a:pt x="2314639" y="1053234"/>
                </a:lnTo>
                <a:lnTo>
                  <a:pt x="803339" y="1053234"/>
                </a:lnTo>
                <a:lnTo>
                  <a:pt x="176011" y="1056045"/>
                </a:lnTo>
                <a:cubicBezTo>
                  <a:pt x="78803" y="1056045"/>
                  <a:pt x="0" y="977242"/>
                  <a:pt x="0" y="880034"/>
                </a:cubicBezTo>
                <a:lnTo>
                  <a:pt x="0" y="176011"/>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21" name="Picture 2" descr="Image result for Apache Storm icon">
            <a:extLst>
              <a:ext uri="{FF2B5EF4-FFF2-40B4-BE49-F238E27FC236}">
                <a16:creationId xmlns:a16="http://schemas.microsoft.com/office/drawing/2014/main" id="{A5184D72-78D8-4426-8FCC-3792B2D793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0237" y="1562727"/>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s://pbs.twimg.com/profile_images/928135110217441280/voCtWZjZ.jpg">
            <a:extLst>
              <a:ext uri="{FF2B5EF4-FFF2-40B4-BE49-F238E27FC236}">
                <a16:creationId xmlns:a16="http://schemas.microsoft.com/office/drawing/2014/main" id="{0280E48C-514F-4A0D-9B90-919D39FAD1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4879" y="1564186"/>
            <a:ext cx="505358" cy="505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39710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8" y="0"/>
            <a:ext cx="11655840" cy="626859"/>
          </a:xfrm>
        </p:spPr>
        <p:txBody>
          <a:bodyPr vert="horz" wrap="square" lIns="146304" tIns="91440" rIns="146304" bIns="91440" rtlCol="0" anchor="ctr">
            <a:noAutofit/>
          </a:bodyPr>
          <a:lstStyle/>
          <a:p>
            <a:r>
              <a:rPr lang="en-US" sz="2000" cap="all" spc="800" dirty="0">
                <a:solidFill>
                  <a:srgbClr val="0078D7"/>
                </a:solidFill>
                <a:latin typeface="Segoe UI Light" charset="0"/>
                <a:cs typeface="Segoe UI Light" charset="0"/>
              </a:rPr>
              <a:t>Stream analytics – Requirements overview(1/2)</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626859"/>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solidFill>
                  <a:schemeClr val="tx1"/>
                </a:solidFill>
              </a:rPr>
              <a:t>General Requirements for a stream analytics service</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3457645842"/>
              </p:ext>
            </p:extLst>
          </p:nvPr>
        </p:nvGraphicFramePr>
        <p:xfrm>
          <a:off x="268078" y="1088524"/>
          <a:ext cx="11758019" cy="5601642"/>
        </p:xfrm>
        <a:graphic>
          <a:graphicData uri="http://schemas.openxmlformats.org/drawingml/2006/table">
            <a:tbl>
              <a:tblPr firstRow="1" bandRow="1">
                <a:tableStyleId>{00A15C55-8517-42AA-B614-E9B94910E393}</a:tableStyleId>
              </a:tblPr>
              <a:tblGrid>
                <a:gridCol w="962858">
                  <a:extLst>
                    <a:ext uri="{9D8B030D-6E8A-4147-A177-3AD203B41FA5}">
                      <a16:colId xmlns:a16="http://schemas.microsoft.com/office/drawing/2014/main" val="2721621986"/>
                    </a:ext>
                  </a:extLst>
                </a:gridCol>
                <a:gridCol w="1411544">
                  <a:extLst>
                    <a:ext uri="{9D8B030D-6E8A-4147-A177-3AD203B41FA5}">
                      <a16:colId xmlns:a16="http://schemas.microsoft.com/office/drawing/2014/main" val="2777487665"/>
                    </a:ext>
                  </a:extLst>
                </a:gridCol>
                <a:gridCol w="5274931">
                  <a:extLst>
                    <a:ext uri="{9D8B030D-6E8A-4147-A177-3AD203B41FA5}">
                      <a16:colId xmlns:a16="http://schemas.microsoft.com/office/drawing/2014/main" val="1103378031"/>
                    </a:ext>
                  </a:extLst>
                </a:gridCol>
                <a:gridCol w="4108686">
                  <a:extLst>
                    <a:ext uri="{9D8B030D-6E8A-4147-A177-3AD203B41FA5}">
                      <a16:colId xmlns:a16="http://schemas.microsoft.com/office/drawing/2014/main" val="2678493234"/>
                    </a:ext>
                  </a:extLst>
                </a:gridCol>
              </a:tblGrid>
              <a:tr h="444578">
                <a:tc gridSpan="2">
                  <a:txBody>
                    <a:bodyPr/>
                    <a:lstStyle/>
                    <a:p>
                      <a:pPr algn="ctr"/>
                      <a:r>
                        <a:rPr lang="en-US" sz="1600" dirty="0"/>
                        <a:t>Requirement</a:t>
                      </a:r>
                      <a:endParaRPr lang="en-US" sz="1600" b="0" dirty="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a:t>
                      </a:r>
                      <a:endParaRPr lang="en-US" sz="1600" b="0"/>
                    </a:p>
                  </a:txBody>
                  <a:tcPr anchor="ctr"/>
                </a:tc>
                <a:extLst>
                  <a:ext uri="{0D108BD9-81ED-4DB2-BD59-A6C34878D82A}">
                    <a16:rowId xmlns:a16="http://schemas.microsoft.com/office/drawing/2014/main" val="2804921626"/>
                  </a:ext>
                </a:extLst>
              </a:tr>
              <a:tr h="901316">
                <a:tc>
                  <a:txBody>
                    <a:bodyPr/>
                    <a:lstStyle/>
                    <a:p>
                      <a:endParaRPr lang="en-US" sz="1200"/>
                    </a:p>
                  </a:txBody>
                  <a:tcPr anchor="ctr"/>
                </a:tc>
                <a:tc>
                  <a:txBody>
                    <a:bodyPr/>
                    <a:lstStyle/>
                    <a:p>
                      <a:r>
                        <a:rPr lang="en-US" sz="1200"/>
                        <a:t>Scalability</a:t>
                      </a:r>
                    </a:p>
                  </a:txBody>
                  <a:tcPr anchor="ctr"/>
                </a:tc>
                <a:tc>
                  <a:txBody>
                    <a:bodyPr/>
                    <a:lstStyle/>
                    <a:p>
                      <a:r>
                        <a:rPr lang="en-US" sz="1200"/>
                        <a:t>The service should be able to scale to handle increasing volumes of incoming streaming data, typically measured in events/second. Regardless of the rate of the streaming data, every event should be processed within the desired window of time.</a:t>
                      </a: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In case of serverless service, users should be able to just buy additional capacity units. In case of clustered services, users should be able to dynamically add/remove nodes to/from the cluster.</a:t>
                      </a:r>
                    </a:p>
                  </a:txBody>
                  <a:tcPr anchor="ctr"/>
                </a:tc>
                <a:extLst>
                  <a:ext uri="{0D108BD9-81ED-4DB2-BD59-A6C34878D82A}">
                    <a16:rowId xmlns:a16="http://schemas.microsoft.com/office/drawing/2014/main" val="80075711"/>
                  </a:ext>
                </a:extLst>
              </a:tr>
              <a:tr h="1081514">
                <a:tc>
                  <a:txBody>
                    <a:bodyPr/>
                    <a:lstStyle/>
                    <a:p>
                      <a:endParaRPr lang="en-US" sz="1200"/>
                    </a:p>
                  </a:txBody>
                  <a:tcPr anchor="ctr"/>
                </a:tc>
                <a:tc>
                  <a:txBody>
                    <a:bodyPr/>
                    <a:lstStyle/>
                    <a:p>
                      <a:r>
                        <a:rPr lang="en-US" sz="1200"/>
                        <a:t>Fault Tolerance and high availability</a:t>
                      </a:r>
                    </a:p>
                  </a:txBody>
                  <a:tcPr anchor="ctr"/>
                </a:tc>
                <a:tc>
                  <a:txBody>
                    <a:bodyPr/>
                    <a:lstStyle/>
                    <a:p>
                      <a:r>
                        <a:rPr lang="en-US" sz="1200"/>
                        <a:t>The service should be tolerant to hardware and software failures. This is critical in real-time scenarios where events may lose their value if not processed within a certain point in time. So merely recovering from an outage may not be sufficient, the service has to be continuously available.</a:t>
                      </a:r>
                    </a:p>
                  </a:txBody>
                  <a:tcPr anchor="ctr"/>
                </a:tc>
                <a:tc>
                  <a:txBody>
                    <a:bodyPr/>
                    <a:lstStyle/>
                    <a:p>
                      <a:endParaRPr lang="en-US" sz="1200"/>
                    </a:p>
                  </a:txBody>
                  <a:tcPr anchor="ctr"/>
                </a:tc>
                <a:extLst>
                  <a:ext uri="{0D108BD9-81ED-4DB2-BD59-A6C34878D82A}">
                    <a16:rowId xmlns:a16="http://schemas.microsoft.com/office/drawing/2014/main" val="1179290825"/>
                  </a:ext>
                </a:extLst>
              </a:tr>
              <a:tr h="1081514">
                <a:tc>
                  <a:txBody>
                    <a:bodyPr/>
                    <a:lstStyle/>
                    <a:p>
                      <a:endParaRPr lang="en-US" sz="1200"/>
                    </a:p>
                  </a:txBody>
                  <a:tcPr anchor="ctr"/>
                </a:tc>
                <a:tc>
                  <a:txBody>
                    <a:bodyPr/>
                    <a:lstStyle/>
                    <a:p>
                      <a:r>
                        <a:rPr lang="en-US" sz="1200"/>
                        <a:t>Windowing Support</a:t>
                      </a:r>
                    </a:p>
                  </a:txBody>
                  <a:tcPr anchor="ctr"/>
                </a:tc>
                <a:tc>
                  <a:txBody>
                    <a:bodyPr/>
                    <a:lstStyle/>
                    <a:p>
                      <a:r>
                        <a:rPr lang="en-US" sz="1200"/>
                        <a:t>Windowing is an essential abstraction for streaming applications. A common requirement is to perform some set-based operation such as aggregation (count, average, min, etc.) over the subset of events that arrive within a specified period of time. Other Windowing operations include Join, Union, Split, Filtering and Transformation.</a:t>
                      </a:r>
                    </a:p>
                  </a:txBody>
                  <a:tcPr anchor="ctr"/>
                </a:tc>
                <a:tc>
                  <a:txBody>
                    <a:bodyPr/>
                    <a:lstStyle/>
                    <a:p>
                      <a:r>
                        <a:rPr lang="en-US" sz="1200"/>
                        <a:t>Common types of Windows are Tumbling Window, Sliding Window and Hopping Window. </a:t>
                      </a:r>
                    </a:p>
                  </a:txBody>
                  <a:tcPr anchor="ctr"/>
                </a:tc>
                <a:extLst>
                  <a:ext uri="{0D108BD9-81ED-4DB2-BD59-A6C34878D82A}">
                    <a16:rowId xmlns:a16="http://schemas.microsoft.com/office/drawing/2014/main" val="3561301258"/>
                  </a:ext>
                </a:extLst>
              </a:tr>
              <a:tr h="1046360">
                <a:tc>
                  <a:txBody>
                    <a:bodyPr/>
                    <a:lstStyle/>
                    <a:p>
                      <a:endParaRPr lang="en-US" sz="1200"/>
                    </a:p>
                  </a:txBody>
                  <a:tcPr anchor="ctr"/>
                </a:tc>
                <a:tc>
                  <a:txBody>
                    <a:bodyPr/>
                    <a:lstStyle/>
                    <a:p>
                      <a:r>
                        <a:rPr lang="en-US" sz="1200"/>
                        <a:t>Query Language </a:t>
                      </a:r>
                    </a:p>
                  </a:txBody>
                  <a:tcPr anchor="ctr"/>
                </a:tc>
                <a:tc>
                  <a:txBody>
                    <a:bodyPr/>
                    <a:lstStyle/>
                    <a:p>
                      <a:r>
                        <a:rPr lang="en-US" sz="1200"/>
                        <a:t>Does the service provide a higher-level language to analyze a set of events? Or does the service only support event-at-a-time processing?</a:t>
                      </a:r>
                      <a:endParaRPr lang="en-US" sz="1200" i="0"/>
                    </a:p>
                  </a:txBody>
                  <a:tcPr anchor="ctr"/>
                </a:tc>
                <a:tc>
                  <a:txBody>
                    <a:bodyPr/>
                    <a:lstStyle/>
                    <a:p>
                      <a:r>
                        <a:rPr lang="en-US" sz="1200"/>
                        <a:t>Azure Stream Analytics and Spark Streaming provide a SQL-like language to process sets/batches of streaming data. </a:t>
                      </a:r>
                    </a:p>
                  </a:txBody>
                  <a:tcPr anchor="ctr"/>
                </a:tc>
                <a:extLst>
                  <a:ext uri="{0D108BD9-81ED-4DB2-BD59-A6C34878D82A}">
                    <a16:rowId xmlns:a16="http://schemas.microsoft.com/office/drawing/2014/main" val="1649255337"/>
                  </a:ext>
                </a:extLst>
              </a:tr>
              <a:tr h="1046360">
                <a:tc>
                  <a:txBody>
                    <a:bodyPr/>
                    <a:lstStyle/>
                    <a:p>
                      <a:endParaRPr lang="en-US" sz="1200"/>
                    </a:p>
                  </a:txBody>
                  <a:tcPr anchor="ctr"/>
                </a:tc>
                <a:tc>
                  <a:txBody>
                    <a:bodyPr/>
                    <a:lstStyle/>
                    <a:p>
                      <a:r>
                        <a:rPr lang="en-US" sz="1200"/>
                        <a:t>Processing Guarantees</a:t>
                      </a:r>
                    </a:p>
                  </a:txBody>
                  <a:tcPr anchor="ctr"/>
                </a:tc>
                <a:tc>
                  <a:txBody>
                    <a:bodyPr/>
                    <a:lstStyle/>
                    <a:p>
                      <a:r>
                        <a:rPr lang="en-US" sz="1200" dirty="0"/>
                        <a:t>This defines the types of guarantees that the service can provide when there are failures while processing the events. Common guarantees are: At least once, Exactly once, At most once.</a:t>
                      </a:r>
                      <a:endParaRPr lang="en-US" sz="1200" i="1" dirty="0"/>
                    </a:p>
                  </a:txBody>
                  <a:tcPr anchor="ctr"/>
                </a:tc>
                <a:tc>
                  <a:txBody>
                    <a:bodyPr/>
                    <a:lstStyle/>
                    <a:p>
                      <a:r>
                        <a:rPr lang="en-US" sz="1200" dirty="0"/>
                        <a:t>Note: Often times the ability of the streaming service to provide this guarantee depends on the capabilities of the event source, like ability to replay streamed events.</a:t>
                      </a:r>
                    </a:p>
                  </a:txBody>
                  <a:tcPr anchor="ctr"/>
                </a:tc>
                <a:extLst>
                  <a:ext uri="{0D108BD9-81ED-4DB2-BD59-A6C34878D82A}">
                    <a16:rowId xmlns:a16="http://schemas.microsoft.com/office/drawing/2014/main" val="4025258692"/>
                  </a:ext>
                </a:extLst>
              </a:tr>
            </a:tbl>
          </a:graphicData>
        </a:graphic>
      </p:graphicFrame>
      <p:grpSp>
        <p:nvGrpSpPr>
          <p:cNvPr id="13" name="Group 12">
            <a:extLst>
              <a:ext uri="{FF2B5EF4-FFF2-40B4-BE49-F238E27FC236}">
                <a16:creationId xmlns:a16="http://schemas.microsoft.com/office/drawing/2014/main" id="{4CA9A2FB-0E2C-43CC-BDB5-342A6518C2CA}"/>
              </a:ext>
            </a:extLst>
          </p:cNvPr>
          <p:cNvGrpSpPr/>
          <p:nvPr/>
        </p:nvGrpSpPr>
        <p:grpSpPr>
          <a:xfrm>
            <a:off x="522130" y="1812726"/>
            <a:ext cx="464257" cy="4462732"/>
            <a:chOff x="522130" y="1669851"/>
            <a:chExt cx="464257" cy="4462732"/>
          </a:xfrm>
        </p:grpSpPr>
        <p:pic>
          <p:nvPicPr>
            <p:cNvPr id="14" name="Picture 13">
              <a:extLst>
                <a:ext uri="{FF2B5EF4-FFF2-40B4-BE49-F238E27FC236}">
                  <a16:creationId xmlns:a16="http://schemas.microsoft.com/office/drawing/2014/main" id="{1DE94030-9CD1-46EA-B6A1-6FD7B03057F7}"/>
                </a:ext>
              </a:extLst>
            </p:cNvPr>
            <p:cNvPicPr>
              <a:picLocks noChangeAspect="1"/>
            </p:cNvPicPr>
            <p:nvPr/>
          </p:nvPicPr>
          <p:blipFill>
            <a:blip r:embed="rId3"/>
            <a:stretch>
              <a:fillRect/>
            </a:stretch>
          </p:blipFill>
          <p:spPr>
            <a:xfrm>
              <a:off x="522130" y="1669851"/>
              <a:ext cx="457200" cy="457200"/>
            </a:xfrm>
            <a:prstGeom prst="rect">
              <a:avLst/>
            </a:prstGeom>
          </p:spPr>
        </p:pic>
        <p:pic>
          <p:nvPicPr>
            <p:cNvPr id="6" name="Picture 5">
              <a:extLst>
                <a:ext uri="{FF2B5EF4-FFF2-40B4-BE49-F238E27FC236}">
                  <a16:creationId xmlns:a16="http://schemas.microsoft.com/office/drawing/2014/main" id="{7A5F818B-5C6E-4472-B26B-A6ECC7117D3B}"/>
                </a:ext>
              </a:extLst>
            </p:cNvPr>
            <p:cNvPicPr>
              <a:picLocks noChangeAspect="1"/>
            </p:cNvPicPr>
            <p:nvPr/>
          </p:nvPicPr>
          <p:blipFill>
            <a:blip r:embed="rId4"/>
            <a:stretch>
              <a:fillRect/>
            </a:stretch>
          </p:blipFill>
          <p:spPr>
            <a:xfrm>
              <a:off x="522130" y="2604971"/>
              <a:ext cx="457200" cy="457200"/>
            </a:xfrm>
            <a:prstGeom prst="rect">
              <a:avLst/>
            </a:prstGeom>
          </p:spPr>
        </p:pic>
        <p:pic>
          <p:nvPicPr>
            <p:cNvPr id="12" name="Picture 11">
              <a:extLst>
                <a:ext uri="{FF2B5EF4-FFF2-40B4-BE49-F238E27FC236}">
                  <a16:creationId xmlns:a16="http://schemas.microsoft.com/office/drawing/2014/main" id="{DC9962C4-E2CC-440E-8F9D-45E6280922F9}"/>
                </a:ext>
              </a:extLst>
            </p:cNvPr>
            <p:cNvPicPr>
              <a:picLocks noChangeAspect="1"/>
            </p:cNvPicPr>
            <p:nvPr/>
          </p:nvPicPr>
          <p:blipFill>
            <a:blip r:embed="rId5">
              <a:duotone>
                <a:schemeClr val="accent1">
                  <a:shade val="45000"/>
                  <a:satMod val="135000"/>
                </a:schemeClr>
                <a:prstClr val="white"/>
              </a:duotone>
            </a:blip>
            <a:stretch>
              <a:fillRect/>
            </a:stretch>
          </p:blipFill>
          <p:spPr>
            <a:xfrm>
              <a:off x="522130" y="3641011"/>
              <a:ext cx="457200" cy="457200"/>
            </a:xfrm>
            <a:prstGeom prst="rect">
              <a:avLst/>
            </a:prstGeom>
          </p:spPr>
        </p:pic>
        <p:pic>
          <p:nvPicPr>
            <p:cNvPr id="45064" name="Picture 8" descr="https://d1yn1kh78jj1rr.cloudfront.net/image/preview/rDtN98Qoishumwih/processing-arrows-icon_Qycs-z_SB_PM.jpg">
              <a:extLst>
                <a:ext uri="{FF2B5EF4-FFF2-40B4-BE49-F238E27FC236}">
                  <a16:creationId xmlns:a16="http://schemas.microsoft.com/office/drawing/2014/main" id="{D272EFED-6E87-4669-8F05-EB6D6E96F61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V="1">
              <a:off x="529187" y="5719294"/>
              <a:ext cx="457200" cy="413289"/>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A close up of a sign&#10;&#10;Description generated with very high confidence">
            <a:extLst>
              <a:ext uri="{FF2B5EF4-FFF2-40B4-BE49-F238E27FC236}">
                <a16:creationId xmlns:a16="http://schemas.microsoft.com/office/drawing/2014/main" id="{DC8EAC96-8AC3-48D2-9C02-DC7E1CCDA1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130" y="4926350"/>
            <a:ext cx="457200" cy="457200"/>
          </a:xfrm>
          <a:prstGeom prst="rect">
            <a:avLst/>
          </a:prstGeom>
        </p:spPr>
      </p:pic>
    </p:spTree>
    <p:extLst>
      <p:ext uri="{BB962C8B-B14F-4D97-AF65-F5344CB8AC3E}">
        <p14:creationId xmlns:p14="http://schemas.microsoft.com/office/powerpoint/2010/main" val="386799746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8" y="-11654"/>
            <a:ext cx="11655840" cy="747431"/>
          </a:xfrm>
        </p:spPr>
        <p:txBody>
          <a:bodyPr vert="horz" wrap="square" lIns="146304" tIns="91440" rIns="146304" bIns="91440" rtlCol="0" anchor="ctr">
            <a:noAutofit/>
          </a:bodyPr>
          <a:lstStyle/>
          <a:p>
            <a:r>
              <a:rPr lang="en-US" sz="2000" cap="all" spc="800" dirty="0">
                <a:solidFill>
                  <a:srgbClr val="0078D7"/>
                </a:solidFill>
                <a:latin typeface="Segoe UI Light" charset="0"/>
                <a:cs typeface="Segoe UI Light" charset="0"/>
              </a:rPr>
              <a:t>Stream analytics – Requirements overview (2/2)</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523540"/>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solidFill>
                  <a:schemeClr val="tx1"/>
                </a:solidFill>
              </a:rPr>
              <a:t>General Requirements for a stream analytics service</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840182542"/>
              </p:ext>
            </p:extLst>
          </p:nvPr>
        </p:nvGraphicFramePr>
        <p:xfrm>
          <a:off x="112584" y="943430"/>
          <a:ext cx="11925087" cy="5914569"/>
        </p:xfrm>
        <a:graphic>
          <a:graphicData uri="http://schemas.openxmlformats.org/drawingml/2006/table">
            <a:tbl>
              <a:tblPr firstRow="1" bandRow="1">
                <a:tableStyleId>{00A15C55-8517-42AA-B614-E9B94910E393}</a:tableStyleId>
              </a:tblPr>
              <a:tblGrid>
                <a:gridCol w="976539">
                  <a:extLst>
                    <a:ext uri="{9D8B030D-6E8A-4147-A177-3AD203B41FA5}">
                      <a16:colId xmlns:a16="http://schemas.microsoft.com/office/drawing/2014/main" val="2721621986"/>
                    </a:ext>
                  </a:extLst>
                </a:gridCol>
                <a:gridCol w="1431600">
                  <a:extLst>
                    <a:ext uri="{9D8B030D-6E8A-4147-A177-3AD203B41FA5}">
                      <a16:colId xmlns:a16="http://schemas.microsoft.com/office/drawing/2014/main" val="2777487665"/>
                    </a:ext>
                  </a:extLst>
                </a:gridCol>
                <a:gridCol w="5288058">
                  <a:extLst>
                    <a:ext uri="{9D8B030D-6E8A-4147-A177-3AD203B41FA5}">
                      <a16:colId xmlns:a16="http://schemas.microsoft.com/office/drawing/2014/main" val="1103378031"/>
                    </a:ext>
                  </a:extLst>
                </a:gridCol>
                <a:gridCol w="4228890">
                  <a:extLst>
                    <a:ext uri="{9D8B030D-6E8A-4147-A177-3AD203B41FA5}">
                      <a16:colId xmlns:a16="http://schemas.microsoft.com/office/drawing/2014/main" val="2678493234"/>
                    </a:ext>
                  </a:extLst>
                </a:gridCol>
              </a:tblGrid>
              <a:tr h="434539">
                <a:tc gridSpan="2">
                  <a:txBody>
                    <a:bodyPr/>
                    <a:lstStyle/>
                    <a:p>
                      <a:pPr algn="ctr"/>
                      <a:r>
                        <a:rPr lang="en-US" sz="1600"/>
                        <a:t>Requirement</a:t>
                      </a:r>
                      <a:endParaRPr lang="en-US" sz="1600" b="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a:t>
                      </a:r>
                      <a:endParaRPr lang="en-US" sz="1600" b="0"/>
                    </a:p>
                  </a:txBody>
                  <a:tcPr anchor="ctr"/>
                </a:tc>
                <a:extLst>
                  <a:ext uri="{0D108BD9-81ED-4DB2-BD59-A6C34878D82A}">
                    <a16:rowId xmlns:a16="http://schemas.microsoft.com/office/drawing/2014/main" val="2804921626"/>
                  </a:ext>
                </a:extLst>
              </a:tr>
              <a:tr h="1066596">
                <a:tc>
                  <a:txBody>
                    <a:bodyPr/>
                    <a:lstStyle/>
                    <a:p>
                      <a:endParaRPr lang="en-US" sz="1200"/>
                    </a:p>
                  </a:txBody>
                  <a:tcPr/>
                </a:tc>
                <a:tc>
                  <a:txBody>
                    <a:bodyPr/>
                    <a:lstStyle/>
                    <a:p>
                      <a:r>
                        <a:rPr lang="en-US" sz="1200" dirty="0"/>
                        <a:t>Unified Programming Model</a:t>
                      </a:r>
                    </a:p>
                  </a:txBody>
                  <a:tcPr anchor="ctr"/>
                </a:tc>
                <a:tc>
                  <a:txBody>
                    <a:bodyPr/>
                    <a:lstStyle/>
                    <a:p>
                      <a:r>
                        <a:rPr lang="en-US" sz="1200" dirty="0"/>
                        <a:t>Often a streaming application also needs to interact with batch data, do interactive analysis, do machine learning etc. A unified API and programming model can improve developer productivity as well as performance.</a:t>
                      </a:r>
                    </a:p>
                  </a:txBody>
                  <a:tcPr anchor="ctr"/>
                </a:tc>
                <a:tc>
                  <a:txBody>
                    <a:bodyPr/>
                    <a:lstStyle/>
                    <a:p>
                      <a:r>
                        <a:rPr lang="en-US" sz="1200"/>
                        <a:t>Apache Spark Streaming in the best option for this requirement.</a:t>
                      </a:r>
                    </a:p>
                  </a:txBody>
                  <a:tcPr anchor="ctr"/>
                </a:tc>
                <a:extLst>
                  <a:ext uri="{0D108BD9-81ED-4DB2-BD59-A6C34878D82A}">
                    <a16:rowId xmlns:a16="http://schemas.microsoft.com/office/drawing/2014/main" val="3711609378"/>
                  </a:ext>
                </a:extLst>
              </a:tr>
              <a:tr h="1066596">
                <a:tc>
                  <a:txBody>
                    <a:bodyPr/>
                    <a:lstStyle/>
                    <a:p>
                      <a:endParaRPr lang="en-US" sz="1200"/>
                    </a:p>
                  </a:txBody>
                  <a:tcPr anchor="ctr"/>
                </a:tc>
                <a:tc>
                  <a:txBody>
                    <a:bodyPr/>
                    <a:lstStyle/>
                    <a:p>
                      <a:r>
                        <a:rPr lang="en-US" sz="1200"/>
                        <a:t>Input Sources</a:t>
                      </a:r>
                    </a:p>
                  </a:txBody>
                  <a:tcPr anchor="ctr"/>
                </a:tc>
                <a:tc>
                  <a:txBody>
                    <a:bodyPr/>
                    <a:lstStyle/>
                    <a:p>
                      <a:r>
                        <a:rPr lang="en-US" sz="1200" dirty="0"/>
                        <a:t>The service should be able to consume data from common ingestion services such as Kafka, HDFS and cloud storage services.</a:t>
                      </a:r>
                    </a:p>
                  </a:txBody>
                  <a:tcPr anchor="ctr"/>
                </a:tc>
                <a:tc>
                  <a:txBody>
                    <a:bodyPr/>
                    <a:lstStyle/>
                    <a:p>
                      <a:r>
                        <a:rPr lang="en-US" sz="1200" dirty="0"/>
                        <a:t>If the source supports consumption in parallel, the connector must support that. The underlying details of how to consume the events in parallel should, as far as possible, be transparent to the streaming application. </a:t>
                      </a:r>
                    </a:p>
                  </a:txBody>
                  <a:tcPr anchor="ctr"/>
                </a:tc>
                <a:extLst>
                  <a:ext uri="{0D108BD9-81ED-4DB2-BD59-A6C34878D82A}">
                    <a16:rowId xmlns:a16="http://schemas.microsoft.com/office/drawing/2014/main" val="80075711"/>
                  </a:ext>
                </a:extLst>
              </a:tr>
              <a:tr h="880962">
                <a:tc>
                  <a:txBody>
                    <a:bodyPr/>
                    <a:lstStyle/>
                    <a:p>
                      <a:endParaRPr lang="en-US" sz="1200"/>
                    </a:p>
                  </a:txBody>
                  <a:tcPr anchor="ctr"/>
                </a:tc>
                <a:tc>
                  <a:txBody>
                    <a:bodyPr/>
                    <a:lstStyle/>
                    <a:p>
                      <a:r>
                        <a:rPr lang="en-US" sz="1200"/>
                        <a:t>Output Sinks</a:t>
                      </a:r>
                    </a:p>
                  </a:txBody>
                  <a:tcPr anchor="ctr"/>
                </a:tc>
                <a:tc>
                  <a:txBody>
                    <a:bodyPr/>
                    <a:lstStyle/>
                    <a:p>
                      <a:r>
                        <a:rPr lang="en-US" sz="1200"/>
                        <a:t>The service should be able to store the output of an analysis in another ingestion service (for further analysis), or in a long-term storage service for batch analysis. </a:t>
                      </a:r>
                    </a:p>
                  </a:txBody>
                  <a:tcPr anchor="ctr"/>
                </a:tc>
                <a:tc>
                  <a:txBody>
                    <a:bodyPr/>
                    <a:lstStyle/>
                    <a:p>
                      <a:endParaRPr lang="en-US" sz="1200"/>
                    </a:p>
                  </a:txBody>
                  <a:tcPr anchor="ctr"/>
                </a:tc>
                <a:extLst>
                  <a:ext uri="{0D108BD9-81ED-4DB2-BD59-A6C34878D82A}">
                    <a16:rowId xmlns:a16="http://schemas.microsoft.com/office/drawing/2014/main" val="1179290825"/>
                  </a:ext>
                </a:extLst>
              </a:tr>
              <a:tr h="967235">
                <a:tc>
                  <a:txBody>
                    <a:bodyPr/>
                    <a:lstStyle/>
                    <a:p>
                      <a:endParaRPr lang="en-US" sz="1200"/>
                    </a:p>
                  </a:txBody>
                  <a:tcPr anchor="ctr"/>
                </a:tc>
                <a:tc>
                  <a:txBody>
                    <a:bodyPr/>
                    <a:lstStyle/>
                    <a:p>
                      <a:r>
                        <a:rPr lang="en-US" sz="1200"/>
                        <a:t>Extensibility</a:t>
                      </a:r>
                    </a:p>
                  </a:txBody>
                  <a:tcPr anchor="ctr"/>
                </a:tc>
                <a:tc>
                  <a:txBody>
                    <a:bodyPr/>
                    <a:lstStyle/>
                    <a:p>
                      <a:r>
                        <a:rPr lang="en-US" sz="1200"/>
                        <a:t>It should be possible to extend the built-in analytics capabilities of the service with custom code implemented either as libraries, user-defined functions or scripts.</a:t>
                      </a:r>
                    </a:p>
                  </a:txBody>
                  <a:tcPr anchor="ctr"/>
                </a:tc>
                <a:tc>
                  <a:txBody>
                    <a:bodyPr/>
                    <a:lstStyle/>
                    <a:p>
                      <a:r>
                        <a:rPr lang="en-US" sz="1200"/>
                        <a:t>Extensibility can also refer to the ability to add custom source and sinks. This is important when the streaming data has to be joined with “reference data” that may be in source that is not supported out of the box.</a:t>
                      </a:r>
                    </a:p>
                  </a:txBody>
                  <a:tcPr anchor="ctr"/>
                </a:tc>
                <a:extLst>
                  <a:ext uri="{0D108BD9-81ED-4DB2-BD59-A6C34878D82A}">
                    <a16:rowId xmlns:a16="http://schemas.microsoft.com/office/drawing/2014/main" val="3561301258"/>
                  </a:ext>
                </a:extLst>
              </a:tr>
              <a:tr h="1498641">
                <a:tc>
                  <a:txBody>
                    <a:bodyPr/>
                    <a:lstStyle/>
                    <a:p>
                      <a:endParaRPr lang="en-US" sz="1200" dirty="0"/>
                    </a:p>
                  </a:txBody>
                  <a:tcPr anchor="ctr"/>
                </a:tc>
                <a:tc>
                  <a:txBody>
                    <a:bodyPr/>
                    <a:lstStyle/>
                    <a:p>
                      <a:r>
                        <a:rPr lang="en-US" sz="1200"/>
                        <a:t>Machine Learning (ML) Integration</a:t>
                      </a:r>
                    </a:p>
                  </a:txBody>
                  <a:tcPr anchor="ctr"/>
                </a:tc>
                <a:tc>
                  <a:txBody>
                    <a:bodyPr/>
                    <a:lstStyle/>
                    <a:p>
                      <a:r>
                        <a:rPr lang="en-US" sz="1200" dirty="0"/>
                        <a:t>A common pattern in streaming applications is to ‘score’ every event of an incoming stream against a pre-trained, deployed machine learning model The service should support easily connecting to a deployed pre-trained model and submitting events to it for scoring.</a:t>
                      </a:r>
                    </a:p>
                  </a:txBody>
                  <a:tcPr anchor="ctr"/>
                </a:tc>
                <a:tc>
                  <a:txBody>
                    <a:bodyPr/>
                    <a:lstStyle/>
                    <a:p>
                      <a:endParaRPr lang="en-US" sz="1200" dirty="0"/>
                    </a:p>
                  </a:txBody>
                  <a:tcPr anchor="ctr"/>
                </a:tc>
                <a:extLst>
                  <a:ext uri="{0D108BD9-81ED-4DB2-BD59-A6C34878D82A}">
                    <a16:rowId xmlns:a16="http://schemas.microsoft.com/office/drawing/2014/main" val="4025258692"/>
                  </a:ext>
                </a:extLst>
              </a:tr>
            </a:tbl>
          </a:graphicData>
        </a:graphic>
      </p:graphicFrame>
      <p:grpSp>
        <p:nvGrpSpPr>
          <p:cNvPr id="6" name="Group 5">
            <a:extLst>
              <a:ext uri="{FF2B5EF4-FFF2-40B4-BE49-F238E27FC236}">
                <a16:creationId xmlns:a16="http://schemas.microsoft.com/office/drawing/2014/main" id="{C30BC9D0-0B52-4AEC-80EB-3ECED29D0399}"/>
              </a:ext>
            </a:extLst>
          </p:cNvPr>
          <p:cNvGrpSpPr/>
          <p:nvPr/>
        </p:nvGrpSpPr>
        <p:grpSpPr>
          <a:xfrm>
            <a:off x="421247" y="1696481"/>
            <a:ext cx="457200" cy="4590778"/>
            <a:chOff x="421247" y="1696481"/>
            <a:chExt cx="457200" cy="4590778"/>
          </a:xfrm>
        </p:grpSpPr>
        <p:pic>
          <p:nvPicPr>
            <p:cNvPr id="44034" name="Picture 2" descr="http://a3.mzstatic.com/us/r30/Purple3/v4/ad/4f/f9/ad4ff968-e4d0-4048-5c6f-48b5a3b4b0b5/icon175x175.png">
              <a:extLst>
                <a:ext uri="{FF2B5EF4-FFF2-40B4-BE49-F238E27FC236}">
                  <a16:creationId xmlns:a16="http://schemas.microsoft.com/office/drawing/2014/main" id="{B6A31EEE-5A25-4426-863D-7B6C213396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247" y="169648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Related image">
              <a:extLst>
                <a:ext uri="{FF2B5EF4-FFF2-40B4-BE49-F238E27FC236}">
                  <a16:creationId xmlns:a16="http://schemas.microsoft.com/office/drawing/2014/main" id="{FFA46150-6B12-4731-9380-79452B455A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247" y="281144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038" name="Picture 6" descr="https://cdn2.iconfinder.com/data/icons/large-glossy-svg-icons/512/logout_user_login_account-512.png">
              <a:extLst>
                <a:ext uri="{FF2B5EF4-FFF2-40B4-BE49-F238E27FC236}">
                  <a16:creationId xmlns:a16="http://schemas.microsoft.com/office/drawing/2014/main" id="{FD25E82B-698E-46FA-8431-3FD63036A87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247" y="369780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040" name="Picture 8" descr="Image result for extensibility icon">
              <a:extLst>
                <a:ext uri="{FF2B5EF4-FFF2-40B4-BE49-F238E27FC236}">
                  <a16:creationId xmlns:a16="http://schemas.microsoft.com/office/drawing/2014/main" id="{AA313A3F-BA3E-48BA-98CF-063D42D0C2F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1247" y="464026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A85D515-06E5-44B8-813D-19CA2AC4F08C}"/>
                </a:ext>
              </a:extLst>
            </p:cNvPr>
            <p:cNvPicPr>
              <a:picLocks noChangeAspect="1"/>
            </p:cNvPicPr>
            <p:nvPr/>
          </p:nvPicPr>
          <p:blipFill>
            <a:blip r:embed="rId7"/>
            <a:stretch>
              <a:fillRect/>
            </a:stretch>
          </p:blipFill>
          <p:spPr>
            <a:xfrm>
              <a:off x="421247" y="5830059"/>
              <a:ext cx="457200" cy="457200"/>
            </a:xfrm>
            <a:prstGeom prst="rect">
              <a:avLst/>
            </a:prstGeom>
          </p:spPr>
        </p:pic>
      </p:grpSp>
    </p:spTree>
    <p:extLst>
      <p:ext uri="{BB962C8B-B14F-4D97-AF65-F5344CB8AC3E}">
        <p14:creationId xmlns:p14="http://schemas.microsoft.com/office/powerpoint/2010/main" val="48980096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60DEE-DE6A-4AC4-B226-CA8F12D6DF24}"/>
              </a:ext>
            </a:extLst>
          </p:cNvPr>
          <p:cNvSpPr>
            <a:spLocks noGrp="1"/>
          </p:cNvSpPr>
          <p:nvPr>
            <p:ph type="title"/>
          </p:nvPr>
        </p:nvSpPr>
        <p:spPr>
          <a:xfrm>
            <a:off x="76294" y="3349695"/>
            <a:ext cx="11655840" cy="899665"/>
          </a:xfrm>
        </p:spPr>
        <p:txBody>
          <a:bodyPr/>
          <a:lstStyle/>
          <a:p>
            <a:r>
              <a:rPr lang="en-US"/>
              <a:t>Azure Stream Analytics</a:t>
            </a:r>
          </a:p>
        </p:txBody>
      </p:sp>
    </p:spTree>
    <p:extLst>
      <p:ext uri="{BB962C8B-B14F-4D97-AF65-F5344CB8AC3E}">
        <p14:creationId xmlns:p14="http://schemas.microsoft.com/office/powerpoint/2010/main" val="220138740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067823" y="2801509"/>
            <a:ext cx="3854627" cy="3316772"/>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68927" y="2801509"/>
            <a:ext cx="3854627" cy="3316772"/>
          </a:xfrm>
          <a:prstGeom prst="rect">
            <a:avLst/>
          </a:prstGeom>
        </p:spPr>
      </p:pic>
      <p:pic>
        <p:nvPicPr>
          <p:cNvPr id="16" name="Picture 2" descr="C:\Users\v-abb\Dropbox\SQL Server 14\Hybrid IT Image_no people.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4168376" y="2801508"/>
            <a:ext cx="3854627" cy="33167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9240" y="28995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What is Azure Stream Analytics?</a:t>
            </a:r>
          </a:p>
        </p:txBody>
      </p:sp>
      <p:sp>
        <p:nvSpPr>
          <p:cNvPr id="7" name="Rectangle 6"/>
          <p:cNvSpPr>
            <a:spLocks/>
          </p:cNvSpPr>
          <p:nvPr>
            <p:custDataLst>
              <p:tags r:id="rId1"/>
            </p:custDataLst>
          </p:nvPr>
        </p:nvSpPr>
        <p:spPr bwMode="auto">
          <a:xfrm>
            <a:off x="4168376" y="1636171"/>
            <a:ext cx="3854627" cy="116535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Mission critical reliability and scale </a:t>
            </a:r>
          </a:p>
        </p:txBody>
      </p:sp>
      <p:sp>
        <p:nvSpPr>
          <p:cNvPr id="11" name="Rectangle 10"/>
          <p:cNvSpPr>
            <a:spLocks/>
          </p:cNvSpPr>
          <p:nvPr>
            <p:custDataLst>
              <p:tags r:id="rId2"/>
            </p:custDataLst>
          </p:nvPr>
        </p:nvSpPr>
        <p:spPr bwMode="auto">
          <a:xfrm>
            <a:off x="8067824" y="1636171"/>
            <a:ext cx="3854627" cy="1165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Enables rapid development</a:t>
            </a:r>
          </a:p>
        </p:txBody>
      </p:sp>
      <p:sp>
        <p:nvSpPr>
          <p:cNvPr id="14" name="Rectangle 13"/>
          <p:cNvSpPr>
            <a:spLocks/>
          </p:cNvSpPr>
          <p:nvPr>
            <p:custDataLst>
              <p:tags r:id="rId3"/>
            </p:custDataLst>
          </p:nvPr>
        </p:nvSpPr>
        <p:spPr bwMode="auto">
          <a:xfrm>
            <a:off x="268928" y="1636171"/>
            <a:ext cx="3854627" cy="11653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Fully managed </a:t>
            </a:r>
            <a:b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b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real-time analytics</a:t>
            </a:r>
          </a:p>
        </p:txBody>
      </p:sp>
    </p:spTree>
    <p:extLst>
      <p:ext uri="{BB962C8B-B14F-4D97-AF65-F5344CB8AC3E}">
        <p14:creationId xmlns:p14="http://schemas.microsoft.com/office/powerpoint/2010/main" val="100715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8944" y="143531"/>
            <a:ext cx="11147432" cy="747791"/>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 Analytics—Capabilities Overview</a:t>
            </a:r>
          </a:p>
        </p:txBody>
      </p:sp>
      <p:sp>
        <p:nvSpPr>
          <p:cNvPr id="40" name="Text Placeholder 4"/>
          <p:cNvSpPr txBox="1">
            <a:spLocks/>
          </p:cNvSpPr>
          <p:nvPr/>
        </p:nvSpPr>
        <p:spPr>
          <a:xfrm>
            <a:off x="2368387" y="1681969"/>
            <a:ext cx="3585850" cy="1603150"/>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Rich temporal and sequential analytical models</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Dynamic, flexible query and data source management</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Familiar SQL-like syntax for improved developer productivity</a:t>
            </a:r>
          </a:p>
        </p:txBody>
      </p:sp>
      <p:grpSp>
        <p:nvGrpSpPr>
          <p:cNvPr id="9" name="Group 8"/>
          <p:cNvGrpSpPr/>
          <p:nvPr/>
        </p:nvGrpSpPr>
        <p:grpSpPr>
          <a:xfrm>
            <a:off x="642266" y="1864874"/>
            <a:ext cx="1603150" cy="1603150"/>
            <a:chOff x="491811" y="1287503"/>
            <a:chExt cx="1635296" cy="1635296"/>
          </a:xfrm>
        </p:grpSpPr>
        <p:sp>
          <p:nvSpPr>
            <p:cNvPr id="49" name="Rectangle 48"/>
            <p:cNvSpPr>
              <a:spLocks noChangeAspect="1"/>
            </p:cNvSpPr>
            <p:nvPr/>
          </p:nvSpPr>
          <p:spPr bwMode="auto">
            <a:xfrm>
              <a:off x="491811" y="1287503"/>
              <a:ext cx="1635296" cy="1635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nvGrpSpPr>
            <p:cNvPr id="46" name="Group 45"/>
            <p:cNvGrpSpPr>
              <a:grpSpLocks noChangeAspect="1"/>
            </p:cNvGrpSpPr>
            <p:nvPr/>
          </p:nvGrpSpPr>
          <p:grpSpPr bwMode="black">
            <a:xfrm>
              <a:off x="491811" y="1611986"/>
              <a:ext cx="1212384" cy="986328"/>
              <a:chOff x="5184775" y="225425"/>
              <a:chExt cx="1500188" cy="1220788"/>
            </a:xfrm>
            <a:solidFill>
              <a:srgbClr val="FFFFFF"/>
            </a:solidFill>
          </p:grpSpPr>
          <p:sp>
            <p:nvSpPr>
              <p:cNvPr id="4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sp>
            <p:nvSpPr>
              <p:cNvPr id="4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sp>
            <p:nvSpPr>
              <p:cNvPr id="5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grpSp>
      <p:sp>
        <p:nvSpPr>
          <p:cNvPr id="51" name="Text Placeholder 4"/>
          <p:cNvSpPr txBox="1">
            <a:spLocks/>
          </p:cNvSpPr>
          <p:nvPr/>
        </p:nvSpPr>
        <p:spPr>
          <a:xfrm>
            <a:off x="2368387" y="4513141"/>
            <a:ext cx="3643735" cy="1603149"/>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Highly resilient system through redundant instances</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Guaranteed, exactly once event processing</a:t>
            </a:r>
          </a:p>
        </p:txBody>
      </p:sp>
      <p:grpSp>
        <p:nvGrpSpPr>
          <p:cNvPr id="7" name="Group 6"/>
          <p:cNvGrpSpPr/>
          <p:nvPr/>
        </p:nvGrpSpPr>
        <p:grpSpPr>
          <a:xfrm>
            <a:off x="642266" y="4513139"/>
            <a:ext cx="1603150" cy="1603150"/>
            <a:chOff x="491811" y="3064873"/>
            <a:chExt cx="1635296" cy="1635296"/>
          </a:xfrm>
        </p:grpSpPr>
        <p:sp>
          <p:nvSpPr>
            <p:cNvPr id="41" name="Rectangle 40"/>
            <p:cNvSpPr>
              <a:spLocks noChangeAspect="1"/>
            </p:cNvSpPr>
            <p:nvPr/>
          </p:nvSpPr>
          <p:spPr bwMode="auto">
            <a:xfrm>
              <a:off x="491811" y="3064873"/>
              <a:ext cx="1635296" cy="1635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66" y="3276328"/>
              <a:ext cx="1212384" cy="1212384"/>
            </a:xfrm>
            <a:prstGeom prst="rect">
              <a:avLst/>
            </a:prstGeom>
          </p:spPr>
        </p:pic>
      </p:grpSp>
      <p:sp>
        <p:nvSpPr>
          <p:cNvPr id="57" name="Text Placeholder 4"/>
          <p:cNvSpPr txBox="1">
            <a:spLocks/>
          </p:cNvSpPr>
          <p:nvPr/>
        </p:nvSpPr>
        <p:spPr>
          <a:xfrm>
            <a:off x="8234971" y="4516073"/>
            <a:ext cx="3340243" cy="1599239"/>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Multi-tenant Azure service with flexible, elastic capacity</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Federated scale out collection and analytics</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Auto managed – just specify resources to be allocated</a:t>
            </a:r>
          </a:p>
        </p:txBody>
      </p:sp>
      <p:grpSp>
        <p:nvGrpSpPr>
          <p:cNvPr id="6" name="Group 5"/>
          <p:cNvGrpSpPr/>
          <p:nvPr/>
        </p:nvGrpSpPr>
        <p:grpSpPr>
          <a:xfrm>
            <a:off x="6393306" y="4513140"/>
            <a:ext cx="1603150" cy="1605105"/>
            <a:chOff x="491811" y="4776886"/>
            <a:chExt cx="1635297" cy="1637291"/>
          </a:xfrm>
        </p:grpSpPr>
        <p:sp>
          <p:nvSpPr>
            <p:cNvPr id="56" name="Rectangle 55"/>
            <p:cNvSpPr>
              <a:spLocks noChangeAspect="1"/>
            </p:cNvSpPr>
            <p:nvPr/>
          </p:nvSpPr>
          <p:spPr bwMode="auto">
            <a:xfrm>
              <a:off x="491811" y="4778881"/>
              <a:ext cx="1635296" cy="16352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pic>
          <p:nvPicPr>
            <p:cNvPr id="58" name="Picture 3" descr="\\MAGNUM\Projects\Microsoft\Cloud Power FY12\Design\Icons\PNGs\Scalable_Elastic_4.png"/>
            <p:cNvPicPr>
              <a:picLocks noChangeAspect="1" noChangeArrowheads="1"/>
            </p:cNvPicPr>
            <p:nvPr/>
          </p:nvPicPr>
          <p:blipFill>
            <a:blip r:embed="rId4" cstate="print">
              <a:lum bright="100000"/>
              <a:extLst>
                <a:ext uri="{28A0092B-C50C-407E-A947-70E740481C1C}">
                  <a14:useLocalDpi xmlns:a14="http://schemas.microsoft.com/office/drawing/2010/main" val="0"/>
                </a:ext>
              </a:extLst>
            </a:blip>
            <a:srcRect/>
            <a:stretch>
              <a:fillRect/>
            </a:stretch>
          </p:blipFill>
          <p:spPr bwMode="auto">
            <a:xfrm>
              <a:off x="491811" y="4776886"/>
              <a:ext cx="1635297" cy="1635297"/>
            </a:xfrm>
            <a:prstGeom prst="rect">
              <a:avLst/>
            </a:prstGeom>
            <a:solidFill>
              <a:schemeClr val="accent1"/>
            </a:solidFill>
          </p:spPr>
        </p:pic>
      </p:grpSp>
      <p:sp>
        <p:nvSpPr>
          <p:cNvPr id="17" name="Text Placeholder 4"/>
          <p:cNvSpPr txBox="1">
            <a:spLocks/>
          </p:cNvSpPr>
          <p:nvPr/>
        </p:nvSpPr>
        <p:spPr>
          <a:xfrm>
            <a:off x="8234972" y="1864874"/>
            <a:ext cx="3872772" cy="1603150"/>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Health and KPI metrics of the cluster</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Notifications and alerting</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Drill-down through explorative troubleshooting</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Logging and tracing infrastructure for user code</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Policy based metadata management</a:t>
            </a:r>
          </a:p>
          <a:p>
            <a:pPr marL="0" marR="0" lvl="0" indent="0" algn="l" defTabSz="914363" rtl="0" eaLnBrk="1" fontAlgn="auto" latinLnBrk="0" hangingPunct="1">
              <a:lnSpc>
                <a:spcPct val="100000"/>
              </a:lnSpc>
              <a:spcBef>
                <a:spcPts val="0"/>
              </a:spcBef>
              <a:spcAft>
                <a:spcPts val="0"/>
              </a:spcAft>
              <a:buClrTx/>
              <a:buSzTx/>
              <a:buFont typeface="Wingdings" pitchFamily="2" charset="2"/>
              <a:buNone/>
              <a:tabLst/>
              <a:defRPr/>
            </a:pPr>
            <a:endParaRPr kumimoji="0" lang="en-US" sz="1400"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nvGrpSpPr>
          <p:cNvPr id="8" name="Group 7"/>
          <p:cNvGrpSpPr/>
          <p:nvPr/>
        </p:nvGrpSpPr>
        <p:grpSpPr>
          <a:xfrm>
            <a:off x="6393306" y="1864874"/>
            <a:ext cx="1603150" cy="1603150"/>
            <a:chOff x="6687018" y="3074069"/>
            <a:chExt cx="1635296" cy="1635296"/>
          </a:xfrm>
        </p:grpSpPr>
        <p:sp>
          <p:nvSpPr>
            <p:cNvPr id="15" name="Rectangle 14"/>
            <p:cNvSpPr>
              <a:spLocks noChangeAspect="1"/>
            </p:cNvSpPr>
            <p:nvPr/>
          </p:nvSpPr>
          <p:spPr bwMode="auto">
            <a:xfrm>
              <a:off x="6687018" y="3074069"/>
              <a:ext cx="1635296" cy="1635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sp>
          <p:nvSpPr>
            <p:cNvPr id="19" name="Freeform 80"/>
            <p:cNvSpPr>
              <a:spLocks noChangeAspect="1" noEditPoints="1"/>
            </p:cNvSpPr>
            <p:nvPr/>
          </p:nvSpPr>
          <p:spPr bwMode="black">
            <a:xfrm>
              <a:off x="7005003" y="3285524"/>
              <a:ext cx="999322" cy="1212384"/>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sp>
        <p:nvSpPr>
          <p:cNvPr id="10" name="Rectangle 9"/>
          <p:cNvSpPr/>
          <p:nvPr/>
        </p:nvSpPr>
        <p:spPr>
          <a:xfrm>
            <a:off x="741565" y="1417939"/>
            <a:ext cx="140455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Easy Analytics</a:t>
            </a:r>
          </a:p>
        </p:txBody>
      </p:sp>
      <p:sp>
        <p:nvSpPr>
          <p:cNvPr id="11" name="Rectangle 10"/>
          <p:cNvSpPr/>
          <p:nvPr/>
        </p:nvSpPr>
        <p:spPr>
          <a:xfrm>
            <a:off x="701106" y="4079544"/>
            <a:ext cx="1485471"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High Reliability</a:t>
            </a:r>
          </a:p>
        </p:txBody>
      </p:sp>
      <p:sp>
        <p:nvSpPr>
          <p:cNvPr id="12" name="Rectangle 11"/>
          <p:cNvSpPr/>
          <p:nvPr/>
        </p:nvSpPr>
        <p:spPr>
          <a:xfrm>
            <a:off x="6215372" y="1417939"/>
            <a:ext cx="3152017"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Monitoring and Trouble Shooting</a:t>
            </a:r>
          </a:p>
        </p:txBody>
      </p:sp>
      <p:sp>
        <p:nvSpPr>
          <p:cNvPr id="13" name="Rectangle 12"/>
          <p:cNvSpPr/>
          <p:nvPr/>
        </p:nvSpPr>
        <p:spPr>
          <a:xfrm>
            <a:off x="6874120" y="4079544"/>
            <a:ext cx="64152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Scale</a:t>
            </a:r>
          </a:p>
        </p:txBody>
      </p:sp>
    </p:spTree>
    <p:extLst>
      <p:ext uri="{BB962C8B-B14F-4D97-AF65-F5344CB8AC3E}">
        <p14:creationId xmlns:p14="http://schemas.microsoft.com/office/powerpoint/2010/main" val="279127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EFABE14-0F85-4717-9A4A-88D3FE37FF3A}"/>
              </a:ext>
            </a:extLst>
          </p:cNvPr>
          <p:cNvSpPr/>
          <p:nvPr/>
        </p:nvSpPr>
        <p:spPr bwMode="auto">
          <a:xfrm>
            <a:off x="6792686" y="1862598"/>
            <a:ext cx="4847007" cy="455195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C00695D0-16EE-4D53-8B79-82E10A7A3672}"/>
              </a:ext>
            </a:extLst>
          </p:cNvPr>
          <p:cNvSpPr>
            <a:spLocks noGrp="1"/>
          </p:cNvSpPr>
          <p:nvPr>
            <p:ph type="title"/>
          </p:nvPr>
        </p:nvSpPr>
        <p:spPr>
          <a:xfrm>
            <a:off x="269240" y="289512"/>
            <a:ext cx="11655840" cy="592406"/>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Integration with Azure EVENT HUB &amp; IoT Hub</a:t>
            </a:r>
          </a:p>
        </p:txBody>
      </p:sp>
      <p:sp>
        <p:nvSpPr>
          <p:cNvPr id="4" name="TextBox 3">
            <a:extLst>
              <a:ext uri="{FF2B5EF4-FFF2-40B4-BE49-F238E27FC236}">
                <a16:creationId xmlns:a16="http://schemas.microsoft.com/office/drawing/2014/main" id="{E81698F4-8BC1-4E6C-B70E-BDAF5E71613E}"/>
              </a:ext>
            </a:extLst>
          </p:cNvPr>
          <p:cNvSpPr txBox="1"/>
          <p:nvPr/>
        </p:nvSpPr>
        <p:spPr>
          <a:xfrm>
            <a:off x="30938" y="881917"/>
            <a:ext cx="1213012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Azure Stream Analytics has built-in, first class integration with Azure Event Hubs and IoT Hub </a:t>
            </a:r>
          </a:p>
        </p:txBody>
      </p:sp>
      <p:pic>
        <p:nvPicPr>
          <p:cNvPr id="5" name="Picture 2" descr="https://overview.azureedge.net/cdn/Stream%20Analytics.png">
            <a:extLst>
              <a:ext uri="{FF2B5EF4-FFF2-40B4-BE49-F238E27FC236}">
                <a16:creationId xmlns:a16="http://schemas.microsoft.com/office/drawing/2014/main" id="{59B98AF7-D670-44D5-A300-5195DD1144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2362" y="3424848"/>
            <a:ext cx="1510641" cy="1510641"/>
          </a:xfrm>
          <a:prstGeom prst="rect">
            <a:avLst/>
          </a:prstGeom>
          <a:solidFill>
            <a:schemeClr val="bg1"/>
          </a:solidFill>
        </p:spPr>
      </p:pic>
      <p:pic>
        <p:nvPicPr>
          <p:cNvPr id="9" name="Picture 8">
            <a:extLst>
              <a:ext uri="{FF2B5EF4-FFF2-40B4-BE49-F238E27FC236}">
                <a16:creationId xmlns:a16="http://schemas.microsoft.com/office/drawing/2014/main" id="{5074F10F-A100-4ACD-B2D0-F909DDE135E1}"/>
              </a:ext>
            </a:extLst>
          </p:cNvPr>
          <p:cNvPicPr>
            <a:picLocks noChangeAspect="1"/>
          </p:cNvPicPr>
          <p:nvPr/>
        </p:nvPicPr>
        <p:blipFill>
          <a:blip r:embed="rId4"/>
          <a:stretch>
            <a:fillRect/>
          </a:stretch>
        </p:blipFill>
        <p:spPr>
          <a:xfrm>
            <a:off x="7113787" y="3677248"/>
            <a:ext cx="1005840" cy="1005840"/>
          </a:xfrm>
          <a:prstGeom prst="rect">
            <a:avLst/>
          </a:prstGeom>
          <a:solidFill>
            <a:schemeClr val="bg1"/>
          </a:solidFill>
        </p:spPr>
      </p:pic>
      <p:pic>
        <p:nvPicPr>
          <p:cNvPr id="15364" name="Picture 4" descr="http://www.cloudmonix.com/wp-content/uploads/2016/12/Azure-Event-Hubs.png">
            <a:extLst>
              <a:ext uri="{FF2B5EF4-FFF2-40B4-BE49-F238E27FC236}">
                <a16:creationId xmlns:a16="http://schemas.microsoft.com/office/drawing/2014/main" id="{4E838223-2B7F-46C6-899D-A360B1D6DCB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3787" y="2133057"/>
            <a:ext cx="1005840" cy="1005840"/>
          </a:xfrm>
          <a:prstGeom prst="rect">
            <a:avLst/>
          </a:prstGeom>
          <a:solidFill>
            <a:schemeClr val="bg1"/>
          </a:solidFill>
        </p:spPr>
      </p:pic>
      <p:cxnSp>
        <p:nvCxnSpPr>
          <p:cNvPr id="12" name="Connector: Elbow 11">
            <a:extLst>
              <a:ext uri="{FF2B5EF4-FFF2-40B4-BE49-F238E27FC236}">
                <a16:creationId xmlns:a16="http://schemas.microsoft.com/office/drawing/2014/main" id="{CAA4E14D-192F-46E9-9525-F431DCE51C05}"/>
              </a:ext>
            </a:extLst>
          </p:cNvPr>
          <p:cNvCxnSpPr/>
          <p:nvPr/>
        </p:nvCxnSpPr>
        <p:spPr>
          <a:xfrm>
            <a:off x="8194629" y="2504184"/>
            <a:ext cx="1816312" cy="1280160"/>
          </a:xfrm>
          <a:prstGeom prst="bentConnector3">
            <a:avLst>
              <a:gd name="adj1" fmla="val 72333"/>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1E9FF0C-1ECD-497F-AB7C-A2FB3020D0D2}"/>
              </a:ext>
            </a:extLst>
          </p:cNvPr>
          <p:cNvCxnSpPr>
            <a:cxnSpLocks/>
          </p:cNvCxnSpPr>
          <p:nvPr/>
        </p:nvCxnSpPr>
        <p:spPr>
          <a:xfrm flipV="1">
            <a:off x="8264641" y="4527833"/>
            <a:ext cx="1737360" cy="1005840"/>
          </a:xfrm>
          <a:prstGeom prst="bentConnector3">
            <a:avLst>
              <a:gd name="adj1" fmla="val 72333"/>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7489BF-28AC-46A5-B8CD-1D757B3B5D89}"/>
              </a:ext>
            </a:extLst>
          </p:cNvPr>
          <p:cNvSpPr txBox="1"/>
          <p:nvPr/>
        </p:nvSpPr>
        <p:spPr>
          <a:xfrm>
            <a:off x="278895" y="2425173"/>
            <a:ext cx="6194546" cy="3000821"/>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60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Data from Azure Event Hubs and Azure IoT Hub can be sources of Streaming Data to Azure Stream Analytics.</a:t>
            </a:r>
          </a:p>
          <a:p>
            <a:pPr marL="742950" marR="0" lvl="1" indent="-285750" algn="l" defTabSz="914400"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The connections can be established through the Azure Portal without any coding. (see next slide)</a:t>
            </a:r>
          </a:p>
          <a:p>
            <a:pPr marL="285750" marR="0" lvl="0" indent="-285750" algn="l" defTabSz="914400" rtl="0" eaLnBrk="1" fontAlgn="auto" latinLnBrk="0" hangingPunct="1">
              <a:lnSpc>
                <a:spcPct val="90000"/>
              </a:lnSpc>
              <a:spcBef>
                <a:spcPts val="60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Blob Storage is supported as a source of Reference Data.</a:t>
            </a:r>
          </a:p>
          <a:p>
            <a:pPr marL="285750" marR="0" lvl="0" indent="-285750" algn="l" defTabSz="914400" rtl="0" eaLnBrk="1" fontAlgn="auto" latinLnBrk="0" hangingPunct="1">
              <a:lnSpc>
                <a:spcPct val="90000"/>
              </a:lnSpc>
              <a:spcBef>
                <a:spcPts val="60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Stream Analytics supports compression across all data stream input sources (Event Hubs, IoT Hub, and Blob storage).</a:t>
            </a:r>
          </a:p>
        </p:txBody>
      </p:sp>
      <p:grpSp>
        <p:nvGrpSpPr>
          <p:cNvPr id="21" name="Group 20">
            <a:extLst>
              <a:ext uri="{FF2B5EF4-FFF2-40B4-BE49-F238E27FC236}">
                <a16:creationId xmlns:a16="http://schemas.microsoft.com/office/drawing/2014/main" id="{44D1D1B0-A8E1-4F8B-8917-7B10452AD726}"/>
              </a:ext>
            </a:extLst>
          </p:cNvPr>
          <p:cNvGrpSpPr/>
          <p:nvPr/>
        </p:nvGrpSpPr>
        <p:grpSpPr>
          <a:xfrm>
            <a:off x="6847746" y="4989366"/>
            <a:ext cx="1537922" cy="1396187"/>
            <a:chOff x="6847189" y="4748738"/>
            <a:chExt cx="1537922" cy="1396187"/>
          </a:xfrm>
        </p:grpSpPr>
        <p:pic>
          <p:nvPicPr>
            <p:cNvPr id="19" name="Picture 18">
              <a:extLst>
                <a:ext uri="{FF2B5EF4-FFF2-40B4-BE49-F238E27FC236}">
                  <a16:creationId xmlns:a16="http://schemas.microsoft.com/office/drawing/2014/main" id="{52B9742F-FEB7-49DF-895C-D80201400992}"/>
                </a:ext>
              </a:extLst>
            </p:cNvPr>
            <p:cNvPicPr>
              <a:picLocks noChangeAspect="1"/>
            </p:cNvPicPr>
            <p:nvPr/>
          </p:nvPicPr>
          <p:blipFill>
            <a:blip r:embed="rId6"/>
            <a:stretch>
              <a:fillRect/>
            </a:stretch>
          </p:blipFill>
          <p:spPr>
            <a:xfrm>
              <a:off x="7080369" y="4748738"/>
              <a:ext cx="1071563" cy="1071563"/>
            </a:xfrm>
            <a:prstGeom prst="rect">
              <a:avLst/>
            </a:prstGeom>
          </p:spPr>
        </p:pic>
        <p:sp>
          <p:nvSpPr>
            <p:cNvPr id="20" name="TextBox 19">
              <a:extLst>
                <a:ext uri="{FF2B5EF4-FFF2-40B4-BE49-F238E27FC236}">
                  <a16:creationId xmlns:a16="http://schemas.microsoft.com/office/drawing/2014/main" id="{1F7106D6-F63D-4AD0-9584-A077C92919C0}"/>
                </a:ext>
              </a:extLst>
            </p:cNvPr>
            <p:cNvSpPr txBox="1"/>
            <p:nvPr/>
          </p:nvSpPr>
          <p:spPr>
            <a:xfrm>
              <a:off x="6847189" y="5697110"/>
              <a:ext cx="153792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Blob Storage</a:t>
              </a:r>
            </a:p>
          </p:txBody>
        </p:sp>
      </p:grpSp>
      <p:sp>
        <p:nvSpPr>
          <p:cNvPr id="23" name="TextBox 22">
            <a:extLst>
              <a:ext uri="{FF2B5EF4-FFF2-40B4-BE49-F238E27FC236}">
                <a16:creationId xmlns:a16="http://schemas.microsoft.com/office/drawing/2014/main" id="{3981E8F1-0833-4E8E-8D0E-0116855E238B}"/>
              </a:ext>
            </a:extLst>
          </p:cNvPr>
          <p:cNvSpPr txBox="1"/>
          <p:nvPr/>
        </p:nvSpPr>
        <p:spPr>
          <a:xfrm>
            <a:off x="6967170" y="4557182"/>
            <a:ext cx="1241365"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IoT Hub</a:t>
            </a:r>
          </a:p>
        </p:txBody>
      </p:sp>
      <p:sp>
        <p:nvSpPr>
          <p:cNvPr id="24" name="TextBox 23">
            <a:extLst>
              <a:ext uri="{FF2B5EF4-FFF2-40B4-BE49-F238E27FC236}">
                <a16:creationId xmlns:a16="http://schemas.microsoft.com/office/drawing/2014/main" id="{26DF81D3-79E0-4B21-92A4-99DF401F0EFC}"/>
              </a:ext>
            </a:extLst>
          </p:cNvPr>
          <p:cNvSpPr txBox="1"/>
          <p:nvPr/>
        </p:nvSpPr>
        <p:spPr>
          <a:xfrm>
            <a:off x="6896638" y="3004533"/>
            <a:ext cx="1440138"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Event Hubs</a:t>
            </a:r>
          </a:p>
        </p:txBody>
      </p:sp>
      <p:cxnSp>
        <p:nvCxnSpPr>
          <p:cNvPr id="25" name="Straight Arrow Connector 24">
            <a:extLst>
              <a:ext uri="{FF2B5EF4-FFF2-40B4-BE49-F238E27FC236}">
                <a16:creationId xmlns:a16="http://schemas.microsoft.com/office/drawing/2014/main" id="{BAA211B3-20F6-4C57-9FA7-50C3AE81C63F}"/>
              </a:ext>
            </a:extLst>
          </p:cNvPr>
          <p:cNvCxnSpPr/>
          <p:nvPr/>
        </p:nvCxnSpPr>
        <p:spPr>
          <a:xfrm>
            <a:off x="8268638" y="4180168"/>
            <a:ext cx="1742303" cy="0"/>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85B683B-9ECD-4738-BA4D-1A424244380F}"/>
              </a:ext>
            </a:extLst>
          </p:cNvPr>
          <p:cNvSpPr txBox="1"/>
          <p:nvPr/>
        </p:nvSpPr>
        <p:spPr>
          <a:xfrm>
            <a:off x="8152489" y="5223848"/>
            <a:ext cx="129266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Reference Data</a:t>
            </a:r>
          </a:p>
        </p:txBody>
      </p:sp>
      <p:sp>
        <p:nvSpPr>
          <p:cNvPr id="28" name="TextBox 27">
            <a:extLst>
              <a:ext uri="{FF2B5EF4-FFF2-40B4-BE49-F238E27FC236}">
                <a16:creationId xmlns:a16="http://schemas.microsoft.com/office/drawing/2014/main" id="{DD822269-F85F-4C82-838A-78A5DD3DF618}"/>
              </a:ext>
            </a:extLst>
          </p:cNvPr>
          <p:cNvSpPr txBox="1"/>
          <p:nvPr/>
        </p:nvSpPr>
        <p:spPr>
          <a:xfrm>
            <a:off x="8152489" y="3856828"/>
            <a:ext cx="130869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Streaming Data</a:t>
            </a:r>
          </a:p>
        </p:txBody>
      </p:sp>
      <p:sp>
        <p:nvSpPr>
          <p:cNvPr id="29" name="TextBox 28">
            <a:extLst>
              <a:ext uri="{FF2B5EF4-FFF2-40B4-BE49-F238E27FC236}">
                <a16:creationId xmlns:a16="http://schemas.microsoft.com/office/drawing/2014/main" id="{A075B3FE-55B2-4AC7-A70A-A5C62D6D5E2F}"/>
              </a:ext>
            </a:extLst>
          </p:cNvPr>
          <p:cNvSpPr txBox="1"/>
          <p:nvPr/>
        </p:nvSpPr>
        <p:spPr>
          <a:xfrm>
            <a:off x="8152489" y="2201266"/>
            <a:ext cx="130869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Streaming Data</a:t>
            </a:r>
          </a:p>
        </p:txBody>
      </p:sp>
      <p:sp>
        <p:nvSpPr>
          <p:cNvPr id="30" name="TextBox 29">
            <a:extLst>
              <a:ext uri="{FF2B5EF4-FFF2-40B4-BE49-F238E27FC236}">
                <a16:creationId xmlns:a16="http://schemas.microsoft.com/office/drawing/2014/main" id="{78FB8398-1F86-4901-8F81-8D11BC73CAC3}"/>
              </a:ext>
            </a:extLst>
          </p:cNvPr>
          <p:cNvSpPr txBox="1"/>
          <p:nvPr/>
        </p:nvSpPr>
        <p:spPr>
          <a:xfrm>
            <a:off x="9982804" y="4846606"/>
            <a:ext cx="1550199" cy="6001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Stream Analytics</a:t>
            </a:r>
          </a:p>
        </p:txBody>
      </p:sp>
    </p:spTree>
    <p:extLst>
      <p:ext uri="{BB962C8B-B14F-4D97-AF65-F5344CB8AC3E}">
        <p14:creationId xmlns:p14="http://schemas.microsoft.com/office/powerpoint/2010/main" val="34327731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Azure STREAM ANALYTICS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Steam Analytics can be a good option</a:t>
            </a:r>
          </a:p>
        </p:txBody>
      </p:sp>
      <p:graphicFrame>
        <p:nvGraphicFramePr>
          <p:cNvPr id="4" name="Table 3">
            <a:extLst>
              <a:ext uri="{FF2B5EF4-FFF2-40B4-BE49-F238E27FC236}">
                <a16:creationId xmlns:a16="http://schemas.microsoft.com/office/drawing/2014/main" id="{461AD722-9950-451A-B398-DE9F670C92C4}"/>
              </a:ext>
            </a:extLst>
          </p:cNvPr>
          <p:cNvGraphicFramePr>
            <a:graphicFrameLocks noGrp="1"/>
          </p:cNvGraphicFramePr>
          <p:nvPr>
            <p:extLst/>
          </p:nvPr>
        </p:nvGraphicFramePr>
        <p:xfrm>
          <a:off x="555998" y="1576169"/>
          <a:ext cx="11159751" cy="4748410"/>
        </p:xfrm>
        <a:graphic>
          <a:graphicData uri="http://schemas.openxmlformats.org/drawingml/2006/table">
            <a:tbl>
              <a:tblPr firstRow="1" bandRow="1">
                <a:tableStyleId>{5C22544A-7EE6-4342-B048-85BDC9FD1C3A}</a:tableStyleId>
              </a:tblPr>
              <a:tblGrid>
                <a:gridCol w="2930152">
                  <a:extLst>
                    <a:ext uri="{9D8B030D-6E8A-4147-A177-3AD203B41FA5}">
                      <a16:colId xmlns:a16="http://schemas.microsoft.com/office/drawing/2014/main" val="3272501966"/>
                    </a:ext>
                  </a:extLst>
                </a:gridCol>
                <a:gridCol w="8229599">
                  <a:extLst>
                    <a:ext uri="{9D8B030D-6E8A-4147-A177-3AD203B41FA5}">
                      <a16:colId xmlns:a16="http://schemas.microsoft.com/office/drawing/2014/main" val="2459301866"/>
                    </a:ext>
                  </a:extLst>
                </a:gridCol>
              </a:tblGrid>
              <a:tr h="330315">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55008">
                <a:tc>
                  <a:txBody>
                    <a:bodyPr/>
                    <a:lstStyle/>
                    <a:p>
                      <a:pPr marL="0" algn="l" defTabSz="914192" rtl="0" eaLnBrk="1" latinLnBrk="0" hangingPunct="1"/>
                      <a:r>
                        <a:rPr lang="en-US" sz="1600" kern="1200">
                          <a:solidFill>
                            <a:schemeClr val="dk1"/>
                          </a:solidFill>
                          <a:latin typeface="Segoe UI Semilight" panose="020B0402040204020203" pitchFamily="34" charset="0"/>
                          <a:ea typeface="+mn-ea"/>
                          <a:cs typeface="Segoe UI Semilight" panose="020B0402040204020203" pitchFamily="34" charset="0"/>
                        </a:rPr>
                        <a:t>An serverless solution</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is a serverless solution — no need to provision VMs or clusters.</a:t>
                      </a:r>
                    </a:p>
                  </a:txBody>
                  <a:tcPr anchor="ctr"/>
                </a:tc>
                <a:extLst>
                  <a:ext uri="{0D108BD9-81ED-4DB2-BD59-A6C34878D82A}">
                    <a16:rowId xmlns:a16="http://schemas.microsoft.com/office/drawing/2014/main" val="1212888764"/>
                  </a:ext>
                </a:extLst>
              </a:tr>
              <a:tr h="551622">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Easy Scaling</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can be scaled easily and dynamically by simply purchasing additional </a:t>
                      </a:r>
                      <a:r>
                        <a:rPr lang="en-US" sz="1600">
                          <a:latin typeface="Segoe UI Semilight" panose="020B0402040204020203" pitchFamily="34" charset="0"/>
                          <a:cs typeface="Segoe UI Semilight" panose="020B0402040204020203" pitchFamily="34" charset="0"/>
                          <a:hlinkClick r:id="rId3"/>
                        </a:rPr>
                        <a:t>Streaming Units</a:t>
                      </a:r>
                      <a:r>
                        <a:rPr lang="en-US" sz="1600">
                          <a:latin typeface="Segoe UI Semilight" panose="020B0402040204020203" pitchFamily="34" charset="0"/>
                          <a:cs typeface="Segoe UI Semilight" panose="020B0402040204020203" pitchFamily="34" charset="0"/>
                        </a:rPr>
                        <a:t>.</a:t>
                      </a:r>
                    </a:p>
                  </a:txBody>
                  <a:tcPr anchor="ctr"/>
                </a:tc>
                <a:extLst>
                  <a:ext uri="{0D108BD9-81ED-4DB2-BD59-A6C34878D82A}">
                    <a16:rowId xmlns:a16="http://schemas.microsoft.com/office/drawing/2014/main" val="3773402847"/>
                  </a:ext>
                </a:extLst>
              </a:tr>
              <a:tr h="632724">
                <a:tc>
                  <a:txBody>
                    <a:bodyPr/>
                    <a:lstStyle/>
                    <a:p>
                      <a:r>
                        <a:rPr lang="en-US" sz="1600">
                          <a:latin typeface="Segoe UI Semilight" panose="020B0402040204020203" pitchFamily="34" charset="0"/>
                          <a:cs typeface="Segoe UI Semilight" panose="020B0402040204020203" pitchFamily="34" charset="0"/>
                        </a:rPr>
                        <a:t>Windowing Support</a:t>
                      </a:r>
                    </a:p>
                  </a:txBody>
                  <a:tcPr anchor="ctr"/>
                </a:tc>
                <a:tc>
                  <a:txBody>
                    <a:bodyPr/>
                    <a:lstStyle/>
                    <a:p>
                      <a:r>
                        <a:rPr lang="en-US" sz="1600">
                          <a:latin typeface="Segoe UI Semilight" panose="020B0402040204020203" pitchFamily="34" charset="0"/>
                          <a:cs typeface="Segoe UI Semilight" panose="020B0402040204020203" pitchFamily="34" charset="0"/>
                        </a:rPr>
                        <a:t>Out of the box Azure Stream Analytics supports </a:t>
                      </a:r>
                      <a:r>
                        <a:rPr lang="en-US" sz="1600" i="1">
                          <a:latin typeface="Segoe UI Semilight" panose="020B0402040204020203" pitchFamily="34" charset="0"/>
                          <a:cs typeface="Segoe UI Semilight" panose="020B0402040204020203" pitchFamily="34" charset="0"/>
                        </a:rPr>
                        <a:t>Sliding Windows, Hopping Windows and Tumbling Windows</a:t>
                      </a:r>
                      <a:r>
                        <a:rPr lang="en-US" sz="1600">
                          <a:latin typeface="Segoe UI Semilight" panose="020B0402040204020203" pitchFamily="34" charset="0"/>
                          <a:cs typeface="Segoe UI Semilight" panose="020B0402040204020203" pitchFamily="34" charset="0"/>
                        </a:rPr>
                        <a:t>.</a:t>
                      </a:r>
                    </a:p>
                  </a:txBody>
                  <a:tcPr anchor="ctr"/>
                </a:tc>
                <a:extLst>
                  <a:ext uri="{0D108BD9-81ED-4DB2-BD59-A6C34878D82A}">
                    <a16:rowId xmlns:a16="http://schemas.microsoft.com/office/drawing/2014/main" val="3366989912"/>
                  </a:ext>
                </a:extLst>
              </a:tr>
              <a:tr h="632724">
                <a:tc>
                  <a:txBody>
                    <a:bodyPr/>
                    <a:lstStyle/>
                    <a:p>
                      <a:r>
                        <a:rPr lang="en-US" sz="1600">
                          <a:latin typeface="Segoe UI Semilight" panose="020B0402040204020203" pitchFamily="34" charset="0"/>
                          <a:cs typeface="Segoe UI Semilight" panose="020B0402040204020203" pitchFamily="34" charset="0"/>
                        </a:rPr>
                        <a:t>Querying using SQL</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offers a SQL-like query language for performing transformations and computations over streams of events.</a:t>
                      </a:r>
                    </a:p>
                  </a:txBody>
                  <a:tcPr anchor="ctr"/>
                </a:tc>
                <a:extLst>
                  <a:ext uri="{0D108BD9-81ED-4DB2-BD59-A6C34878D82A}">
                    <a16:rowId xmlns:a16="http://schemas.microsoft.com/office/drawing/2014/main" val="1069741416"/>
                  </a:ext>
                </a:extLst>
              </a:tr>
              <a:tr h="632724">
                <a:tc>
                  <a:txBody>
                    <a:bodyPr/>
                    <a:lstStyle/>
                    <a:p>
                      <a:r>
                        <a:rPr lang="en-US" sz="1600">
                          <a:latin typeface="Segoe UI Semilight" panose="020B0402040204020203" pitchFamily="34" charset="0"/>
                          <a:cs typeface="Segoe UI Semilight" panose="020B0402040204020203" pitchFamily="34" charset="0"/>
                        </a:rPr>
                        <a:t>Exactly once processing</a:t>
                      </a:r>
                    </a:p>
                  </a:txBody>
                  <a:tcPr anchor="ctr"/>
                </a:tc>
                <a:tc>
                  <a:txBody>
                    <a:bodyPr/>
                    <a:lstStyle/>
                    <a:p>
                      <a:r>
                        <a:rPr lang="en-US" sz="1600">
                          <a:latin typeface="Segoe UI Semilight" panose="020B0402040204020203" pitchFamily="34" charset="0"/>
                          <a:cs typeface="Segoe UI Semilight" panose="020B0402040204020203" pitchFamily="34" charset="0"/>
                        </a:rPr>
                        <a:t>All input events are processed and only processed once so the output results are complete, and there is no duplicate output. Azure Stream Analytics guarantees exactly once delivery up to the output adapter that writes the output events.</a:t>
                      </a:r>
                    </a:p>
                  </a:txBody>
                  <a:tcPr anchor="ctr"/>
                </a:tc>
                <a:extLst>
                  <a:ext uri="{0D108BD9-81ED-4DB2-BD59-A6C34878D82A}">
                    <a16:rowId xmlns:a16="http://schemas.microsoft.com/office/drawing/2014/main" val="896155170"/>
                  </a:ext>
                </a:extLst>
              </a:tr>
              <a:tr h="632724">
                <a:tc>
                  <a:txBody>
                    <a:bodyPr/>
                    <a:lstStyle/>
                    <a:p>
                      <a:r>
                        <a:rPr lang="en-US" sz="1600">
                          <a:latin typeface="Segoe UI Semilight" panose="020B0402040204020203" pitchFamily="34" charset="0"/>
                          <a:cs typeface="Segoe UI Semilight" panose="020B0402040204020203" pitchFamily="34" charset="0"/>
                        </a:rPr>
                        <a:t>Integration with Azure ML</a:t>
                      </a:r>
                    </a:p>
                  </a:txBody>
                  <a:tcPr anchor="ctr"/>
                </a:tc>
                <a:tc>
                  <a:txBody>
                    <a:bodyPr/>
                    <a:lstStyle/>
                    <a:p>
                      <a:r>
                        <a:rPr lang="en-US" sz="1600">
                          <a:latin typeface="Segoe UI Semilight" panose="020B0402040204020203" pitchFamily="34" charset="0"/>
                          <a:cs typeface="Segoe UI Semilight" panose="020B0402040204020203" pitchFamily="34" charset="0"/>
                        </a:rPr>
                        <a:t>Stream Analytics can easily send streaming events to an Azure model deployed as a web service. It supports “Azure ML” as a built-in function type that can be specified in the Portal. </a:t>
                      </a:r>
                    </a:p>
                  </a:txBody>
                  <a:tcPr anchor="ctr"/>
                </a:tc>
                <a:extLst>
                  <a:ext uri="{0D108BD9-81ED-4DB2-BD59-A6C34878D82A}">
                    <a16:rowId xmlns:a16="http://schemas.microsoft.com/office/drawing/2014/main" val="800542020"/>
                  </a:ext>
                </a:extLst>
              </a:tr>
              <a:tr h="632724">
                <a:tc>
                  <a:txBody>
                    <a:bodyPr/>
                    <a:lstStyle/>
                    <a:p>
                      <a:r>
                        <a:rPr lang="en-US" sz="1600">
                          <a:latin typeface="Segoe UI Semilight" panose="020B0402040204020203" pitchFamily="34" charset="0"/>
                          <a:cs typeface="Segoe UI Semilight" panose="020B0402040204020203" pitchFamily="34" charset="0"/>
                        </a:rPr>
                        <a:t>Integration with Azure IoT Hub and Event Hub</a:t>
                      </a:r>
                    </a:p>
                  </a:txBody>
                  <a:tcPr anchor="ctr"/>
                </a:tc>
                <a:tc>
                  <a:txBody>
                    <a:bodyPr/>
                    <a:lstStyle/>
                    <a:p>
                      <a:r>
                        <a:rPr lang="en-US" sz="1600" dirty="0">
                          <a:latin typeface="Segoe UI Semilight" panose="020B0402040204020203" pitchFamily="34" charset="0"/>
                          <a:cs typeface="Segoe UI Semilight" panose="020B0402040204020203" pitchFamily="34" charset="0"/>
                        </a:rPr>
                        <a:t>Azure Stream Analytics can be configured via the Azure Portal to consume data from Azure IoT Hub and Azure Event Hubs. No coding is required.</a:t>
                      </a:r>
                    </a:p>
                  </a:txBody>
                  <a:tcPr anchor="ctr"/>
                </a:tc>
                <a:extLst>
                  <a:ext uri="{0D108BD9-81ED-4DB2-BD59-A6C34878D82A}">
                    <a16:rowId xmlns:a16="http://schemas.microsoft.com/office/drawing/2014/main" val="1289878111"/>
                  </a:ext>
                </a:extLst>
              </a:tr>
            </a:tbl>
          </a:graphicData>
        </a:graphic>
      </p:graphicFrame>
    </p:spTree>
    <p:extLst>
      <p:ext uri="{BB962C8B-B14F-4D97-AF65-F5344CB8AC3E}">
        <p14:creationId xmlns:p14="http://schemas.microsoft.com/office/powerpoint/2010/main" val="190370673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BED571-CEA2-4828-A47B-F234EA82C9BA}"/>
              </a:ext>
            </a:extLst>
          </p:cNvPr>
          <p:cNvSpPr>
            <a:spLocks noGrp="1"/>
          </p:cNvSpPr>
          <p:nvPr>
            <p:ph type="title"/>
          </p:nvPr>
        </p:nvSpPr>
        <p:spPr>
          <a:xfrm>
            <a:off x="168572" y="3114804"/>
            <a:ext cx="11655840" cy="899665"/>
          </a:xfrm>
        </p:spPr>
        <p:txBody>
          <a:bodyPr/>
          <a:lstStyle/>
          <a:p>
            <a:r>
              <a:rPr lang="en-US"/>
              <a:t>Apache Spark Streaming with Azure Databricks</a:t>
            </a:r>
          </a:p>
        </p:txBody>
      </p:sp>
    </p:spTree>
    <p:extLst>
      <p:ext uri="{BB962C8B-B14F-4D97-AF65-F5344CB8AC3E}">
        <p14:creationId xmlns:p14="http://schemas.microsoft.com/office/powerpoint/2010/main" val="97768985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p:txBody>
          <a:bodyPr anchor="ctr"/>
          <a:lstStyle/>
          <a:p>
            <a:pPr algn="ctr"/>
            <a:r>
              <a:rPr lang="en-US" sz="2400" cap="all" spc="800">
                <a:solidFill>
                  <a:srgbClr val="0078D7"/>
                </a:solidFill>
                <a:latin typeface="Segoe UI Light" charset="0"/>
                <a:cs typeface="Segoe UI Light" charset="0"/>
              </a:rPr>
              <a:t>Spark Structured Streaming Overview</a:t>
            </a:r>
          </a:p>
        </p:txBody>
      </p:sp>
      <p:sp>
        <p:nvSpPr>
          <p:cNvPr id="8" name="Text Placeholder 7">
            <a:extLst>
              <a:ext uri="{FF2B5EF4-FFF2-40B4-BE49-F238E27FC236}">
                <a16:creationId xmlns:a16="http://schemas.microsoft.com/office/drawing/2014/main" id="{C061148C-1875-44E4-A12D-204055028852}"/>
              </a:ext>
            </a:extLst>
          </p:cNvPr>
          <p:cNvSpPr>
            <a:spLocks noGrp="1"/>
          </p:cNvSpPr>
          <p:nvPr>
            <p:ph type="body" sz="quarter" idx="11"/>
          </p:nvPr>
        </p:nvSpPr>
        <p:spPr>
          <a:xfrm>
            <a:off x="-1" y="2177543"/>
            <a:ext cx="7090573" cy="5254324"/>
          </a:xfrm>
        </p:spPr>
        <p:txBody>
          <a:bodyPr/>
          <a:lstStyle/>
          <a:p>
            <a:pPr marL="572581" lvl="1" indent="-274320">
              <a:lnSpc>
                <a:spcPts val="2255"/>
              </a:lnSpc>
              <a:spcBef>
                <a:spcPts val="0"/>
              </a:spcBef>
              <a:spcAft>
                <a:spcPts val="3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Unifies streaming, interactive and batch queries—a single API for both static bounded data and streaming unbounded data.</a:t>
            </a:r>
          </a:p>
          <a:p>
            <a:pPr marL="572581" lvl="1" indent="-274320">
              <a:lnSpc>
                <a:spcPts val="2255"/>
              </a:lnSpc>
              <a:spcBef>
                <a:spcPts val="0"/>
              </a:spcBef>
              <a:spcAft>
                <a:spcPts val="3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streaming aggregations, event-time windows, windowed grouped aggregation, stream-to-batch joins.</a:t>
            </a:r>
          </a:p>
          <a:p>
            <a:pPr marL="572581" lvl="1" indent="-274320">
              <a:lnSpc>
                <a:spcPts val="2255"/>
              </a:lnSpc>
              <a:spcBef>
                <a:spcPts val="0"/>
              </a:spcBef>
              <a:spcAft>
                <a:spcPts val="3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Features streaming deduplication, multiple output modes and APIs for managing/monitoring streaming queries.</a:t>
            </a:r>
          </a:p>
          <a:p>
            <a:pPr marL="572581" lvl="1" indent="-274320">
              <a:lnSpc>
                <a:spcPts val="2255"/>
              </a:lnSpc>
              <a:spcBef>
                <a:spcPts val="0"/>
              </a:spcBef>
              <a:spcAft>
                <a:spcPts val="2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Also supports interactive &amp; batch queries:</a:t>
            </a:r>
          </a:p>
          <a:p>
            <a:pPr marL="796677" lvl="2" indent="-274320">
              <a:lnSpc>
                <a:spcPts val="2255"/>
              </a:lnSpc>
              <a:spcBef>
                <a:spcPts val="0"/>
              </a:spcBef>
              <a:spcAft>
                <a:spcPts val="200"/>
              </a:spcAft>
              <a:buClr>
                <a:schemeClr val="accent1"/>
              </a:buClr>
              <a:buFont typeface="Arial" panose="020B0604020202020204" pitchFamily="34" charset="0"/>
              <a:buChar char="•"/>
            </a:pPr>
            <a:r>
              <a:rPr lang="en-US" sz="1600">
                <a:solidFill>
                  <a:schemeClr val="accent5"/>
                </a:solidFill>
                <a:latin typeface="Segoe UI Semilight" panose="020B0402040204020203" pitchFamily="34" charset="0"/>
              </a:rPr>
              <a:t>Aggregate data in a stream, then serve using JDBC</a:t>
            </a:r>
          </a:p>
          <a:p>
            <a:pPr marL="796677" lvl="2" indent="-274320">
              <a:lnSpc>
                <a:spcPts val="2255"/>
              </a:lnSpc>
              <a:spcBef>
                <a:spcPts val="0"/>
              </a:spcBef>
              <a:spcAft>
                <a:spcPts val="200"/>
              </a:spcAft>
              <a:buClr>
                <a:schemeClr val="accent1"/>
              </a:buClr>
              <a:buFont typeface="Arial" panose="020B0604020202020204" pitchFamily="34" charset="0"/>
              <a:buChar char="•"/>
            </a:pPr>
            <a:r>
              <a:rPr lang="en-US" sz="1600">
                <a:solidFill>
                  <a:schemeClr val="accent5"/>
                </a:solidFill>
                <a:latin typeface="Segoe UI Semilight" panose="020B0402040204020203" pitchFamily="34" charset="0"/>
              </a:rPr>
              <a:t>Change queries at runtime</a:t>
            </a:r>
          </a:p>
          <a:p>
            <a:pPr marL="796677" lvl="2" indent="-274320">
              <a:lnSpc>
                <a:spcPts val="2255"/>
              </a:lnSpc>
              <a:spcBef>
                <a:spcPts val="0"/>
              </a:spcBef>
              <a:spcAft>
                <a:spcPts val="200"/>
              </a:spcAft>
              <a:buClr>
                <a:schemeClr val="accent1"/>
              </a:buClr>
              <a:buFont typeface="Arial" panose="020B0604020202020204" pitchFamily="34" charset="0"/>
              <a:buChar char="•"/>
            </a:pPr>
            <a:r>
              <a:rPr lang="en-US" sz="1600">
                <a:solidFill>
                  <a:schemeClr val="accent5"/>
                </a:solidFill>
                <a:latin typeface="Segoe UI Semilight" panose="020B0402040204020203" pitchFamily="34" charset="0"/>
              </a:rPr>
              <a:t>Build and apply ML models</a:t>
            </a:r>
          </a:p>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Built-in sources: Kafka, File source (json, csv, text, parquet) </a:t>
            </a:r>
          </a:p>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App development in Scala, Java, Python and R.</a:t>
            </a:r>
          </a:p>
          <a:p>
            <a:pPr marL="572581" lvl="1" indent="-274320">
              <a:lnSpc>
                <a:spcPts val="2255"/>
              </a:lnSpc>
              <a:spcBef>
                <a:spcPts val="0"/>
              </a:spcBef>
              <a:spcAft>
                <a:spcPts val="600"/>
              </a:spcAft>
              <a:buClr>
                <a:schemeClr val="accent1"/>
              </a:buClr>
              <a:buFont typeface="Wingdings" panose="05000000000000000000" pitchFamily="2" charset="2"/>
              <a:buChar char="§"/>
            </a:pPr>
            <a:endParaRPr lang="en-US" sz="1800">
              <a:solidFill>
                <a:schemeClr val="accent5"/>
              </a:solidFill>
              <a:latin typeface="Segoe UI Semilight" panose="020B0402040204020203" pitchFamily="34" charset="0"/>
            </a:endParaRPr>
          </a:p>
        </p:txBody>
      </p:sp>
      <p:sp>
        <p:nvSpPr>
          <p:cNvPr id="7" name="TextBox 6">
            <a:extLst>
              <a:ext uri="{FF2B5EF4-FFF2-40B4-BE49-F238E27FC236}">
                <a16:creationId xmlns:a16="http://schemas.microsoft.com/office/drawing/2014/main" id="{EF92A4F1-BEC7-458F-A90B-2F013EB14861}"/>
              </a:ext>
            </a:extLst>
          </p:cNvPr>
          <p:cNvSpPr txBox="1"/>
          <p:nvPr/>
        </p:nvSpPr>
        <p:spPr>
          <a:xfrm>
            <a:off x="338041" y="928831"/>
            <a:ext cx="11743165" cy="461665"/>
          </a:xfrm>
          <a:prstGeom prst="rect">
            <a:avLst/>
          </a:prstGeom>
        </p:spPr>
        <p:txBody>
          <a:bodyPr vert="horz" wrap="square" lIns="146304" tIns="91440" rIns="146304" bIns="91440" rtlCol="0" anchor="ctr">
            <a:spAutoFit/>
          </a:bodyPr>
          <a:lstStyle>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indent="0" defTabSz="914016" fontAlgn="auto">
              <a:lnSpc>
                <a:spcPct val="90000"/>
              </a:lnSpc>
              <a:spcBef>
                <a:spcPct val="20000"/>
              </a:spcBef>
              <a:spcAft>
                <a:spcPts val="0"/>
              </a:spcAft>
              <a:buClrTx/>
              <a:buSzPct val="90000"/>
              <a:buFont typeface="Arial" pitchFamily="34" charset="0"/>
              <a:buNone/>
              <a:tabLst/>
              <a:defRPr sz="2353" spc="0" baseline="0">
                <a:gradFill>
                  <a:gsLst>
                    <a:gs pos="1250">
                      <a:schemeClr val="tx1"/>
                    </a:gs>
                    <a:gs pos="100000">
                      <a:schemeClr val="tx1"/>
                    </a:gs>
                  </a:gsLst>
                  <a:lin ang="5400000" scaled="0"/>
                </a:gra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 unified system for end-to-end fault-tolerant, exactly-once stateful stream processing</a:t>
            </a:r>
          </a:p>
        </p:txBody>
      </p:sp>
      <p:sp>
        <p:nvSpPr>
          <p:cNvPr id="6" name="Rectangle 5">
            <a:extLst>
              <a:ext uri="{FF2B5EF4-FFF2-40B4-BE49-F238E27FC236}">
                <a16:creationId xmlns:a16="http://schemas.microsoft.com/office/drawing/2014/main" id="{524EBB31-19B0-41C5-AC0D-1A12EE2EF22A}"/>
              </a:ext>
            </a:extLst>
          </p:cNvPr>
          <p:cNvSpPr/>
          <p:nvPr/>
        </p:nvSpPr>
        <p:spPr>
          <a:xfrm>
            <a:off x="618768" y="1689017"/>
            <a:ext cx="11247806" cy="361637"/>
          </a:xfrm>
          <a:prstGeom prst="rect">
            <a:avLst/>
          </a:prstGeom>
          <a:solidFill>
            <a:schemeClr val="accent1"/>
          </a:solidFill>
        </p:spPr>
        <p:txBody>
          <a:bodyPr wrap="square">
            <a:spAutoFit/>
          </a:bodyPr>
          <a:lstStyle/>
          <a:p>
            <a:pPr marL="298261" marR="0" lvl="1" indent="0" algn="ctr" defTabSz="914400" rtl="0" eaLnBrk="1" fontAlgn="auto" latinLnBrk="0" hangingPunct="1">
              <a:lnSpc>
                <a:spcPts val="2100"/>
              </a:lnSpc>
              <a:spcBef>
                <a:spcPts val="0"/>
              </a:spcBef>
              <a:spcAft>
                <a:spcPts val="0"/>
              </a:spcAft>
              <a:buClr>
                <a:srgbClr val="0078D7"/>
              </a:buClr>
              <a:buSzTx/>
              <a:buFontTx/>
              <a:buNone/>
              <a:tabLst/>
              <a:defRPr/>
            </a:pPr>
            <a:r>
              <a:rPr kumimoji="0" lang="en-US" sz="1600" b="0" i="1"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The simplest way to perform streaming analytics is not having to reason about streaming at all!</a:t>
            </a:r>
          </a:p>
        </p:txBody>
      </p:sp>
      <p:grpSp>
        <p:nvGrpSpPr>
          <p:cNvPr id="11" name="Group 10">
            <a:extLst>
              <a:ext uri="{FF2B5EF4-FFF2-40B4-BE49-F238E27FC236}">
                <a16:creationId xmlns:a16="http://schemas.microsoft.com/office/drawing/2014/main" id="{5D9A982F-599C-49C9-9CB9-0BF57AF1CA61}"/>
              </a:ext>
            </a:extLst>
          </p:cNvPr>
          <p:cNvGrpSpPr/>
          <p:nvPr/>
        </p:nvGrpSpPr>
        <p:grpSpPr>
          <a:xfrm>
            <a:off x="7472690" y="2349175"/>
            <a:ext cx="3919496" cy="1555811"/>
            <a:chOff x="7947078" y="3319143"/>
            <a:chExt cx="3919496" cy="1555811"/>
          </a:xfrm>
        </p:grpSpPr>
        <p:sp>
          <p:nvSpPr>
            <p:cNvPr id="9" name="TextBox 8">
              <a:extLst>
                <a:ext uri="{FF2B5EF4-FFF2-40B4-BE49-F238E27FC236}">
                  <a16:creationId xmlns:a16="http://schemas.microsoft.com/office/drawing/2014/main" id="{B0732746-0F1F-4A20-87FF-24441361A4B8}"/>
                </a:ext>
              </a:extLst>
            </p:cNvPr>
            <p:cNvSpPr txBox="1"/>
            <p:nvPr/>
          </p:nvSpPr>
          <p:spPr>
            <a:xfrm>
              <a:off x="8035705" y="3666699"/>
              <a:ext cx="3742243"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Continuous</a:t>
              </a:r>
              <a:r>
                <a:rPr kumimoji="0" lang="en-US" sz="2400" b="1" i="1"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a:t>
              </a:r>
              <a:r>
                <a:rPr kumimoji="0" lang="en-US" sz="2400" b="1" i="1"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Applications</a:t>
              </a:r>
            </a:p>
          </p:txBody>
        </p:sp>
        <p:sp>
          <p:nvSpPr>
            <p:cNvPr id="10" name="TextBox 9">
              <a:extLst>
                <a:ext uri="{FF2B5EF4-FFF2-40B4-BE49-F238E27FC236}">
                  <a16:creationId xmlns:a16="http://schemas.microsoft.com/office/drawing/2014/main" id="{0C287EE2-4017-4A82-A86F-86CE95CE668C}"/>
                </a:ext>
              </a:extLst>
            </p:cNvPr>
            <p:cNvSpPr txBox="1"/>
            <p:nvPr/>
          </p:nvSpPr>
          <p:spPr>
            <a:xfrm>
              <a:off x="7947078" y="4136290"/>
              <a:ext cx="3919496"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That need to interact with batch data, interactive analysis, Machine Learning ….</a:t>
              </a:r>
            </a:p>
          </p:txBody>
        </p:sp>
        <p:sp>
          <p:nvSpPr>
            <p:cNvPr id="13" name="TextBox 12">
              <a:extLst>
                <a:ext uri="{FF2B5EF4-FFF2-40B4-BE49-F238E27FC236}">
                  <a16:creationId xmlns:a16="http://schemas.microsoft.com/office/drawing/2014/main" id="{C69E862A-186F-46CB-9BF4-1DBBC494C136}"/>
                </a:ext>
              </a:extLst>
            </p:cNvPr>
            <p:cNvSpPr txBox="1"/>
            <p:nvPr/>
          </p:nvSpPr>
          <p:spPr>
            <a:xfrm>
              <a:off x="9299198" y="3319143"/>
              <a:ext cx="1215257"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Develop</a:t>
              </a:r>
            </a:p>
          </p:txBody>
        </p:sp>
      </p:grpSp>
      <p:pic>
        <p:nvPicPr>
          <p:cNvPr id="26630" name="Picture 6" descr="https://databricks.com/wp-content/uploads/2016/07/continuous-apps-1024x366.png">
            <a:extLst>
              <a:ext uri="{FF2B5EF4-FFF2-40B4-BE49-F238E27FC236}">
                <a16:creationId xmlns:a16="http://schemas.microsoft.com/office/drawing/2014/main" id="{BB454DF3-2344-4B9A-8AEE-A93225A90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9199" y="4231229"/>
            <a:ext cx="4687375" cy="1675370"/>
          </a:xfrm>
          <a:prstGeom prst="rect">
            <a:avLst/>
          </a:prstGeom>
          <a:noFill/>
          <a:ln>
            <a:solidFill>
              <a:schemeClr val="tx1">
                <a:lumMod val="20000"/>
                <a:lumOff val="8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99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4" name="TextBox 133"/>
          <p:cNvSpPr txBox="1"/>
          <p:nvPr/>
        </p:nvSpPr>
        <p:spPr>
          <a:xfrm>
            <a:off x="8029821" y="1945223"/>
            <a:ext cx="3878212" cy="3570024"/>
          </a:xfrm>
          <a:prstGeom prst="rect">
            <a:avLst/>
          </a:prstGeom>
          <a:noFill/>
        </p:spPr>
        <p:txBody>
          <a:bodyPr wrap="square" lIns="179234" tIns="143387" rIns="179234" bIns="143387" rtlCol="0">
            <a:spAutoFit/>
          </a:bodyPr>
          <a:lstStyle/>
          <a:p>
            <a:pPr algn="ctr" defTabSz="914016">
              <a:spcAft>
                <a:spcPts val="588"/>
              </a:spcAft>
              <a:defRPr/>
            </a:pPr>
            <a:r>
              <a:rPr lang="en-US" sz="7998" spc="-700" dirty="0">
                <a:solidFill>
                  <a:srgbClr val="1A1A1A"/>
                </a:solidFill>
                <a:latin typeface="Segoe UI Semibold"/>
                <a:ea typeface="Adobe Gothic Std B" panose="020B0800000000000000" pitchFamily="34" charset="-128"/>
                <a:cs typeface="Segoe UI Semibold" panose="020B0702040204020203" pitchFamily="34" charset="0"/>
              </a:rPr>
              <a:t>&gt;</a:t>
            </a:r>
            <a:r>
              <a:rPr lang="en-US" sz="11298" kern="0" dirty="0">
                <a:solidFill>
                  <a:srgbClr val="1A1A1A"/>
                </a:solidFill>
                <a:latin typeface="Segoe UI Semibold"/>
                <a:ea typeface="MS PGothic" panose="020B0600070205080204" pitchFamily="34" charset="-128"/>
                <a:cs typeface="Segoe UI Semibold" panose="020B0702040204020203" pitchFamily="34" charset="0"/>
              </a:rPr>
              <a:t>95</a:t>
            </a:r>
            <a:r>
              <a:rPr lang="en-US" sz="7996" dirty="0">
                <a:solidFill>
                  <a:srgbClr val="1A1A1A"/>
                </a:solidFill>
                <a:latin typeface="Segoe UI Semibold"/>
                <a:ea typeface="MS PGothic" panose="020B0600070205080204" pitchFamily="34" charset="-128"/>
                <a:cs typeface="Segoe UI Semibold" panose="020B0702040204020203" pitchFamily="34" charset="0"/>
              </a:rPr>
              <a:t>%</a:t>
            </a:r>
            <a:r>
              <a:rPr lang="en-US" sz="11296" dirty="0">
                <a:solidFill>
                  <a:srgbClr val="1A1A1A"/>
                </a:solidFill>
                <a:latin typeface="Segoe UI Semibold"/>
                <a:ea typeface="MS PGothic" panose="020B0600070205080204" pitchFamily="34" charset="-128"/>
                <a:cs typeface="Segoe UI Semibold" panose="020B0702040204020203" pitchFamily="34" charset="0"/>
              </a:rPr>
              <a:t> </a:t>
            </a:r>
            <a:br>
              <a:rPr lang="en-US" sz="5880" dirty="0">
                <a:solidFill>
                  <a:srgbClr val="1A1A1A"/>
                </a:solidFill>
                <a:latin typeface="Segoe UI Light"/>
                <a:ea typeface="MS PGothic" panose="020B0600070205080204" pitchFamily="34" charset="-128"/>
                <a:cs typeface="Segoe UI Semibold" panose="020B0702040204020203" pitchFamily="34" charset="0"/>
              </a:rPr>
            </a:br>
            <a:r>
              <a:rPr lang="en-US" sz="2800" dirty="0">
                <a:solidFill>
                  <a:srgbClr val="1A1A1A"/>
                </a:solidFill>
                <a:latin typeface="Segoe UI Semibold"/>
                <a:ea typeface="MS PGothic" panose="020B0600070205080204" pitchFamily="34" charset="-128"/>
                <a:cs typeface="Segoe UI Semibold" panose="020B0702040204020203" pitchFamily="34" charset="0"/>
              </a:rPr>
              <a:t>of Fortune 500 use Microsoft Azure</a:t>
            </a:r>
            <a:endParaRPr lang="en-US" sz="3136" dirty="0">
              <a:solidFill>
                <a:srgbClr val="1A1A1A"/>
              </a:solidFill>
              <a:latin typeface="Segoe UI Semibold"/>
              <a:ea typeface="MS PGothic" panose="020B0600070205080204" pitchFamily="34" charset="-128"/>
            </a:endParaRPr>
          </a:p>
          <a:p>
            <a:pPr algn="ctr" defTabSz="914016">
              <a:spcAft>
                <a:spcPts val="588"/>
              </a:spcAft>
              <a:defRPr/>
            </a:pPr>
            <a:endParaRPr lang="en-US" sz="3919" dirty="0">
              <a:solidFill>
                <a:srgbClr val="1A1A1A"/>
              </a:solidFill>
              <a:latin typeface="Segoe UI Semilight"/>
              <a:ea typeface="MS PGothic" panose="020B0600070205080204" pitchFamily="34" charset="-128"/>
            </a:endParaRPr>
          </a:p>
        </p:txBody>
      </p:sp>
      <p:grpSp>
        <p:nvGrpSpPr>
          <p:cNvPr id="13" name="Group 12">
            <a:extLst>
              <a:ext uri="{FF2B5EF4-FFF2-40B4-BE49-F238E27FC236}">
                <a16:creationId xmlns:a16="http://schemas.microsoft.com/office/drawing/2014/main" id="{DE2DE172-3338-4685-BE8E-6F7533A803C9}"/>
              </a:ext>
            </a:extLst>
          </p:cNvPr>
          <p:cNvGrpSpPr/>
          <p:nvPr/>
        </p:nvGrpSpPr>
        <p:grpSpPr>
          <a:xfrm>
            <a:off x="4103297" y="310660"/>
            <a:ext cx="1249338" cy="6212786"/>
            <a:chOff x="4185288" y="315940"/>
            <a:chExt cx="1274570" cy="6338264"/>
          </a:xfrm>
          <a:solidFill>
            <a:schemeClr val="bg1"/>
          </a:solidFill>
        </p:grpSpPr>
        <p:sp>
          <p:nvSpPr>
            <p:cNvPr id="60" name="Rectangle 59"/>
            <p:cNvSpPr/>
            <p:nvPr/>
          </p:nvSpPr>
          <p:spPr bwMode="auto">
            <a:xfrm>
              <a:off x="4221399"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221399"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4221399"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4221399"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EBDE5B39-57C9-4876-809E-317A280F9DEC}"/>
                </a:ext>
              </a:extLst>
            </p:cNvPr>
            <p:cNvGrpSpPr/>
            <p:nvPr/>
          </p:nvGrpSpPr>
          <p:grpSpPr>
            <a:xfrm>
              <a:off x="4185288" y="315940"/>
              <a:ext cx="1274570" cy="1222267"/>
              <a:chOff x="4185288" y="315940"/>
              <a:chExt cx="1274570" cy="1222267"/>
            </a:xfrm>
            <a:grpFill/>
          </p:grpSpPr>
          <p:sp>
            <p:nvSpPr>
              <p:cNvPr id="59" name="Rectangle 58"/>
              <p:cNvSpPr/>
              <p:nvPr/>
            </p:nvSpPr>
            <p:spPr bwMode="auto">
              <a:xfrm>
                <a:off x="4221399"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5288" y="482778"/>
                <a:ext cx="1274570" cy="955928"/>
              </a:xfrm>
              <a:prstGeom prst="rect">
                <a:avLst/>
              </a:prstGeom>
              <a:grpFill/>
              <a:ln>
                <a:noFill/>
              </a:ln>
            </p:spPr>
          </p:pic>
        </p:grpSp>
        <p:pic>
          <p:nvPicPr>
            <p:cNvPr id="89" name="Picture 8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0993" y="2055693"/>
              <a:ext cx="1032933" cy="346704"/>
            </a:xfrm>
            <a:prstGeom prst="rect">
              <a:avLst/>
            </a:prstGeom>
            <a:grpFill/>
            <a:ln>
              <a:noFill/>
            </a:ln>
          </p:spPr>
        </p:pic>
        <p:pic>
          <p:nvPicPr>
            <p:cNvPr id="100" name="Picture 2" descr="http://pngimg.com/upload/car_logo_PNG1666.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9257" y="3321093"/>
              <a:ext cx="939602" cy="360414"/>
            </a:xfrm>
            <a:prstGeom prst="rect">
              <a:avLst/>
            </a:prstGeom>
            <a:grpFill/>
            <a:ln>
              <a:noFill/>
            </a:ln>
            <a:extLst/>
          </p:spPr>
        </p:pic>
        <p:pic>
          <p:nvPicPr>
            <p:cNvPr id="110" name="Picture 4" descr="https://upload.wikimedia.org/wikipedia/commons/a/ab/Logo_EY.gi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537035" y="4387372"/>
              <a:ext cx="644475" cy="721813"/>
            </a:xfrm>
            <a:prstGeom prst="rect">
              <a:avLst/>
            </a:prstGeom>
            <a:grpFill/>
            <a:ln>
              <a:noFill/>
            </a:ln>
            <a:extLst/>
          </p:spPr>
        </p:pic>
        <p:pic>
          <p:nvPicPr>
            <p:cNvPr id="117" name="Picture 1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43210" y="5874524"/>
              <a:ext cx="999192" cy="262083"/>
            </a:xfrm>
            <a:prstGeom prst="rect">
              <a:avLst/>
            </a:prstGeom>
            <a:grpFill/>
            <a:ln>
              <a:noFill/>
            </a:ln>
          </p:spPr>
        </p:pic>
      </p:grpSp>
      <p:grpSp>
        <p:nvGrpSpPr>
          <p:cNvPr id="12" name="Group 11">
            <a:extLst>
              <a:ext uri="{FF2B5EF4-FFF2-40B4-BE49-F238E27FC236}">
                <a16:creationId xmlns:a16="http://schemas.microsoft.com/office/drawing/2014/main" id="{7F759620-16FE-44A3-B085-E971BB11F059}"/>
              </a:ext>
            </a:extLst>
          </p:cNvPr>
          <p:cNvGrpSpPr/>
          <p:nvPr/>
        </p:nvGrpSpPr>
        <p:grpSpPr>
          <a:xfrm>
            <a:off x="2868793" y="310660"/>
            <a:ext cx="1214537" cy="6212786"/>
            <a:chOff x="2925850" y="315940"/>
            <a:chExt cx="1239066" cy="6338264"/>
          </a:xfrm>
          <a:solidFill>
            <a:schemeClr val="bg1"/>
          </a:solidFill>
        </p:grpSpPr>
        <p:sp>
          <p:nvSpPr>
            <p:cNvPr id="56" name="Rectangle 55"/>
            <p:cNvSpPr/>
            <p:nvPr/>
          </p:nvSpPr>
          <p:spPr bwMode="auto">
            <a:xfrm>
              <a:off x="2925850"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2925850"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2925850"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2925850"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111188E9-7191-440F-9805-AE3EA2BFDE10}"/>
                </a:ext>
              </a:extLst>
            </p:cNvPr>
            <p:cNvGrpSpPr/>
            <p:nvPr/>
          </p:nvGrpSpPr>
          <p:grpSpPr>
            <a:xfrm>
              <a:off x="2925850" y="315940"/>
              <a:ext cx="1239066" cy="1222267"/>
              <a:chOff x="2925850" y="315940"/>
              <a:chExt cx="1239066" cy="1222267"/>
            </a:xfrm>
            <a:grpFill/>
          </p:grpSpPr>
          <p:sp>
            <p:nvSpPr>
              <p:cNvPr id="55" name="Rectangle 54"/>
              <p:cNvSpPr/>
              <p:nvPr/>
            </p:nvSpPr>
            <p:spPr bwMode="auto">
              <a:xfrm>
                <a:off x="2925850"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9" name="Picture 2" descr="http://logok.org/wp-content/uploads/2014/05/Walmart-Logo-slogan.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89770" y="515755"/>
                <a:ext cx="1175146" cy="881359"/>
              </a:xfrm>
              <a:prstGeom prst="rect">
                <a:avLst/>
              </a:prstGeom>
              <a:grpFill/>
              <a:ln>
                <a:noFill/>
              </a:ln>
              <a:extLst/>
            </p:spPr>
          </p:pic>
        </p:grpSp>
        <p:pic>
          <p:nvPicPr>
            <p:cNvPr id="98" name="Picture 9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34850" y="3435512"/>
              <a:ext cx="1006387" cy="147108"/>
            </a:xfrm>
            <a:prstGeom prst="rect">
              <a:avLst/>
            </a:prstGeom>
            <a:grpFill/>
            <a:ln>
              <a:noFill/>
            </a:ln>
          </p:spPr>
        </p:pic>
        <p:pic>
          <p:nvPicPr>
            <p:cNvPr id="116" name="Picture 1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83575" y="5770793"/>
              <a:ext cx="1048449" cy="436417"/>
            </a:xfrm>
            <a:prstGeom prst="rect">
              <a:avLst/>
            </a:prstGeom>
            <a:grpFill/>
            <a:ln>
              <a:noFill/>
            </a:ln>
          </p:spPr>
        </p:pic>
        <p:pic>
          <p:nvPicPr>
            <p:cNvPr id="77" name="Picture 7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57891" y="1848668"/>
              <a:ext cx="1142054" cy="525300"/>
            </a:xfrm>
            <a:prstGeom prst="rect">
              <a:avLst/>
            </a:prstGeom>
            <a:grpFill/>
            <a:ln>
              <a:noFill/>
            </a:ln>
          </p:spPr>
        </p:pic>
        <p:pic>
          <p:nvPicPr>
            <p:cNvPr id="80" name="Picture 7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10210" y="4686709"/>
              <a:ext cx="1060168" cy="260271"/>
            </a:xfrm>
            <a:prstGeom prst="rect">
              <a:avLst/>
            </a:prstGeom>
            <a:grpFill/>
            <a:ln>
              <a:noFill/>
            </a:ln>
          </p:spPr>
        </p:pic>
      </p:grpSp>
      <p:grpSp>
        <p:nvGrpSpPr>
          <p:cNvPr id="10" name="Group 9">
            <a:extLst>
              <a:ext uri="{FF2B5EF4-FFF2-40B4-BE49-F238E27FC236}">
                <a16:creationId xmlns:a16="http://schemas.microsoft.com/office/drawing/2014/main" id="{00184CD3-E90D-4DD9-A7EA-513FFD60227E}"/>
              </a:ext>
            </a:extLst>
          </p:cNvPr>
          <p:cNvGrpSpPr/>
          <p:nvPr/>
        </p:nvGrpSpPr>
        <p:grpSpPr>
          <a:xfrm>
            <a:off x="336461" y="310660"/>
            <a:ext cx="1198070" cy="6212786"/>
            <a:chOff x="342373" y="315940"/>
            <a:chExt cx="1222267" cy="6338264"/>
          </a:xfrm>
          <a:solidFill>
            <a:schemeClr val="bg1"/>
          </a:solidFill>
        </p:grpSpPr>
        <p:sp>
          <p:nvSpPr>
            <p:cNvPr id="125" name="Rectangle 124"/>
            <p:cNvSpPr/>
            <p:nvPr/>
          </p:nvSpPr>
          <p:spPr bwMode="auto">
            <a:xfrm>
              <a:off x="342373"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342373"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342373"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342373"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a:solidFill>
                  <a:srgbClr val="505050">
                    <a:lumMod val="60000"/>
                    <a:lumOff val="40000"/>
                  </a:srgbClr>
                </a:soli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2B411F6D-BB1C-4886-AD5F-8C2C63E90C9A}"/>
                </a:ext>
              </a:extLst>
            </p:cNvPr>
            <p:cNvGrpSpPr/>
            <p:nvPr/>
          </p:nvGrpSpPr>
          <p:grpSpPr>
            <a:xfrm>
              <a:off x="342373" y="315940"/>
              <a:ext cx="1222267" cy="1222267"/>
              <a:chOff x="342373" y="315940"/>
              <a:chExt cx="1222267" cy="1222267"/>
            </a:xfrm>
            <a:grpFill/>
          </p:grpSpPr>
          <p:sp>
            <p:nvSpPr>
              <p:cNvPr id="124" name="Rectangle 123"/>
              <p:cNvSpPr/>
              <p:nvPr/>
            </p:nvSpPr>
            <p:spPr bwMode="auto">
              <a:xfrm>
                <a:off x="342373"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6" name="Picture 7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79436" y="496027"/>
                <a:ext cx="762001" cy="735236"/>
              </a:xfrm>
              <a:prstGeom prst="rect">
                <a:avLst/>
              </a:prstGeom>
              <a:grpFill/>
            </p:spPr>
          </p:pic>
        </p:grpSp>
        <p:pic>
          <p:nvPicPr>
            <p:cNvPr id="85" name="Picture 8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28924" y="2051577"/>
              <a:ext cx="1032404" cy="274232"/>
            </a:xfrm>
            <a:prstGeom prst="rect">
              <a:avLst/>
            </a:prstGeom>
            <a:grpFill/>
          </p:spPr>
        </p:pic>
        <p:pic>
          <p:nvPicPr>
            <p:cNvPr id="92" name="Picture 9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5264" y="3323717"/>
              <a:ext cx="1136484" cy="259859"/>
            </a:xfrm>
            <a:prstGeom prst="rect">
              <a:avLst/>
            </a:prstGeom>
            <a:grpFill/>
          </p:spPr>
        </p:pic>
        <p:pic>
          <p:nvPicPr>
            <p:cNvPr id="104" name="Picture 10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2675" y="4398093"/>
              <a:ext cx="655724" cy="655724"/>
            </a:xfrm>
            <a:prstGeom prst="rect">
              <a:avLst/>
            </a:prstGeom>
            <a:grpFill/>
          </p:spPr>
        </p:pic>
        <p:pic>
          <p:nvPicPr>
            <p:cNvPr id="90" name="Picture 89"/>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27152" y="5916499"/>
              <a:ext cx="1072128" cy="275898"/>
            </a:xfrm>
            <a:prstGeom prst="rect">
              <a:avLst/>
            </a:prstGeom>
            <a:grpFill/>
          </p:spPr>
        </p:pic>
      </p:grpSp>
      <p:grpSp>
        <p:nvGrpSpPr>
          <p:cNvPr id="14" name="Group 13">
            <a:extLst>
              <a:ext uri="{FF2B5EF4-FFF2-40B4-BE49-F238E27FC236}">
                <a16:creationId xmlns:a16="http://schemas.microsoft.com/office/drawing/2014/main" id="{7E1517EB-0A22-4012-9A9C-E0DD67551EA3}"/>
              </a:ext>
            </a:extLst>
          </p:cNvPr>
          <p:cNvGrpSpPr/>
          <p:nvPr/>
        </p:nvGrpSpPr>
        <p:grpSpPr>
          <a:xfrm>
            <a:off x="5408595" y="310660"/>
            <a:ext cx="1198070" cy="6212786"/>
            <a:chOff x="5516948" y="315940"/>
            <a:chExt cx="1222267" cy="6338264"/>
          </a:xfrm>
          <a:solidFill>
            <a:schemeClr val="bg1"/>
          </a:solidFill>
        </p:grpSpPr>
        <p:sp>
          <p:nvSpPr>
            <p:cNvPr id="64" name="Rectangle 63"/>
            <p:cNvSpPr/>
            <p:nvPr/>
          </p:nvSpPr>
          <p:spPr bwMode="auto">
            <a:xfrm>
              <a:off x="5516948"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516948"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5516948"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5516948"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226EFBEC-C1F8-4566-89D7-71A88FED901A}"/>
                </a:ext>
              </a:extLst>
            </p:cNvPr>
            <p:cNvGrpSpPr/>
            <p:nvPr/>
          </p:nvGrpSpPr>
          <p:grpSpPr>
            <a:xfrm>
              <a:off x="5516948" y="315940"/>
              <a:ext cx="1222267" cy="1222267"/>
              <a:chOff x="5516948" y="315940"/>
              <a:chExt cx="1222267" cy="1222267"/>
            </a:xfrm>
            <a:grpFill/>
          </p:grpSpPr>
          <p:sp>
            <p:nvSpPr>
              <p:cNvPr id="63" name="Rectangle 62"/>
              <p:cNvSpPr/>
              <p:nvPr/>
            </p:nvSpPr>
            <p:spPr bwMode="auto">
              <a:xfrm>
                <a:off x="5516948"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2" name="Picture 81"/>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05294" y="772723"/>
                <a:ext cx="633813" cy="368936"/>
              </a:xfrm>
              <a:prstGeom prst="rect">
                <a:avLst/>
              </a:prstGeom>
              <a:grpFill/>
              <a:ln>
                <a:noFill/>
              </a:ln>
            </p:spPr>
          </p:pic>
        </p:grpSp>
        <p:pic>
          <p:nvPicPr>
            <p:cNvPr id="113" name="Picture 11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553818" y="4460364"/>
              <a:ext cx="1148523" cy="551551"/>
            </a:xfrm>
            <a:prstGeom prst="rect">
              <a:avLst/>
            </a:prstGeom>
            <a:grpFill/>
            <a:ln>
              <a:noFill/>
            </a:ln>
          </p:spPr>
        </p:pic>
        <p:pic>
          <p:nvPicPr>
            <p:cNvPr id="118" name="Picture 117"/>
            <p:cNvPicPr>
              <a:picLocks noChangeAspect="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64666" y="5850999"/>
              <a:ext cx="926829" cy="360616"/>
            </a:xfrm>
            <a:prstGeom prst="rect">
              <a:avLst/>
            </a:prstGeom>
            <a:grpFill/>
            <a:ln>
              <a:noFill/>
            </a:ln>
          </p:spPr>
        </p:pic>
        <p:pic>
          <p:nvPicPr>
            <p:cNvPr id="121" name="Picture 2" descr="http://www.hunterssupport.com/hunters/images/Lufthansa.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584364" y="2130037"/>
              <a:ext cx="1062242" cy="195772"/>
            </a:xfrm>
            <a:prstGeom prst="rect">
              <a:avLst/>
            </a:prstGeom>
            <a:grpFill/>
            <a:ln>
              <a:noFill/>
            </a:ln>
            <a:extLst/>
          </p:spPr>
        </p:pic>
        <p:pic>
          <p:nvPicPr>
            <p:cNvPr id="2" name="Picture 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702817" y="3056700"/>
              <a:ext cx="836282" cy="836282"/>
            </a:xfrm>
            <a:prstGeom prst="rect">
              <a:avLst/>
            </a:prstGeom>
            <a:grpFill/>
            <a:ln>
              <a:noFill/>
            </a:ln>
          </p:spPr>
        </p:pic>
      </p:grpSp>
      <p:grpSp>
        <p:nvGrpSpPr>
          <p:cNvPr id="15" name="Group 14">
            <a:extLst>
              <a:ext uri="{FF2B5EF4-FFF2-40B4-BE49-F238E27FC236}">
                <a16:creationId xmlns:a16="http://schemas.microsoft.com/office/drawing/2014/main" id="{6BE36883-1EF1-4B9B-B599-70DE1F323E72}"/>
              </a:ext>
            </a:extLst>
          </p:cNvPr>
          <p:cNvGrpSpPr/>
          <p:nvPr/>
        </p:nvGrpSpPr>
        <p:grpSpPr>
          <a:xfrm>
            <a:off x="6678496" y="310660"/>
            <a:ext cx="1198070" cy="6212786"/>
            <a:chOff x="6812497" y="315940"/>
            <a:chExt cx="1222267" cy="6338264"/>
          </a:xfrm>
          <a:solidFill>
            <a:schemeClr val="bg1"/>
          </a:solidFill>
        </p:grpSpPr>
        <p:sp>
          <p:nvSpPr>
            <p:cNvPr id="68" name="Rectangle 67"/>
            <p:cNvSpPr/>
            <p:nvPr/>
          </p:nvSpPr>
          <p:spPr bwMode="auto">
            <a:xfrm>
              <a:off x="6812497"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6812497"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6812497"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6812497"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3" name="Picture 8" descr="http://logok.org/wp-content/uploads/2014/07/Samsung-logo-2015-Nobg.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875946" y="1824100"/>
              <a:ext cx="1088520" cy="816390"/>
            </a:xfrm>
            <a:prstGeom prst="rect">
              <a:avLst/>
            </a:prstGeom>
            <a:grpFill/>
            <a:ln>
              <a:noFill/>
            </a:ln>
            <a:extLst/>
          </p:spPr>
        </p:pic>
        <p:grpSp>
          <p:nvGrpSpPr>
            <p:cNvPr id="9" name="Group 8">
              <a:extLst>
                <a:ext uri="{FF2B5EF4-FFF2-40B4-BE49-F238E27FC236}">
                  <a16:creationId xmlns:a16="http://schemas.microsoft.com/office/drawing/2014/main" id="{AB04F926-3271-4B25-8AA5-119BBEF9A1F5}"/>
                </a:ext>
              </a:extLst>
            </p:cNvPr>
            <p:cNvGrpSpPr/>
            <p:nvPr/>
          </p:nvGrpSpPr>
          <p:grpSpPr>
            <a:xfrm>
              <a:off x="6812497" y="315940"/>
              <a:ext cx="1222267" cy="1222267"/>
              <a:chOff x="6812497" y="315940"/>
              <a:chExt cx="1222267" cy="1222267"/>
            </a:xfrm>
            <a:grpFill/>
          </p:grpSpPr>
          <p:sp>
            <p:nvSpPr>
              <p:cNvPr id="67" name="Rectangle 66"/>
              <p:cNvSpPr/>
              <p:nvPr/>
            </p:nvSpPr>
            <p:spPr bwMode="auto">
              <a:xfrm>
                <a:off x="6812497"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884558" y="854473"/>
                <a:ext cx="1071296" cy="221246"/>
              </a:xfrm>
              <a:prstGeom prst="rect">
                <a:avLst/>
              </a:prstGeom>
              <a:grpFill/>
              <a:ln>
                <a:noFill/>
              </a:ln>
            </p:spPr>
          </p:pic>
        </p:grpSp>
        <p:pic>
          <p:nvPicPr>
            <p:cNvPr id="103" name="Picture 102"/>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925507" y="3353531"/>
              <a:ext cx="1045583" cy="295534"/>
            </a:xfrm>
            <a:prstGeom prst="rect">
              <a:avLst/>
            </a:prstGeom>
            <a:grpFill/>
            <a:ln>
              <a:noFill/>
            </a:ln>
          </p:spPr>
        </p:pic>
        <p:pic>
          <p:nvPicPr>
            <p:cNvPr id="120" name="Picture 2" descr="https://upload.wikimedia.org/wikipedia/commons/thumb/6/67/Alaska_Airlines_Logo.svg/2000px-Alaska_Airlines_Logo.svg.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910150" y="4568840"/>
              <a:ext cx="1020112" cy="334597"/>
            </a:xfrm>
            <a:prstGeom prst="rect">
              <a:avLst/>
            </a:prstGeom>
            <a:grpFill/>
            <a:ln>
              <a:noFill/>
            </a:ln>
            <a:extLst/>
          </p:spPr>
        </p:pic>
        <p:pic>
          <p:nvPicPr>
            <p:cNvPr id="4" name="Picture 3"/>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054532" y="5583701"/>
              <a:ext cx="756710" cy="816450"/>
            </a:xfrm>
            <a:prstGeom prst="rect">
              <a:avLst/>
            </a:prstGeom>
            <a:grpFill/>
            <a:ln>
              <a:noFill/>
            </a:ln>
          </p:spPr>
        </p:pic>
      </p:grpSp>
      <p:grpSp>
        <p:nvGrpSpPr>
          <p:cNvPr id="11" name="Group 10">
            <a:extLst>
              <a:ext uri="{FF2B5EF4-FFF2-40B4-BE49-F238E27FC236}">
                <a16:creationId xmlns:a16="http://schemas.microsoft.com/office/drawing/2014/main" id="{539FEE28-EC05-40FC-9156-F936AF9C8D2C}"/>
              </a:ext>
            </a:extLst>
          </p:cNvPr>
          <p:cNvGrpSpPr/>
          <p:nvPr/>
        </p:nvGrpSpPr>
        <p:grpSpPr>
          <a:xfrm>
            <a:off x="1548088" y="310660"/>
            <a:ext cx="1277820" cy="6212786"/>
            <a:chOff x="1578471" y="315940"/>
            <a:chExt cx="1303628" cy="6338264"/>
          </a:xfrm>
          <a:solidFill>
            <a:schemeClr val="bg1"/>
          </a:solidFill>
        </p:grpSpPr>
        <p:sp>
          <p:nvSpPr>
            <p:cNvPr id="52" name="Rectangle 51"/>
            <p:cNvSpPr/>
            <p:nvPr/>
          </p:nvSpPr>
          <p:spPr bwMode="auto">
            <a:xfrm>
              <a:off x="1630301"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1630301"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1630301"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1630301"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3" name="Picture 92"/>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734123" y="3429912"/>
              <a:ext cx="1000926" cy="190067"/>
            </a:xfrm>
            <a:prstGeom prst="rect">
              <a:avLst/>
            </a:prstGeom>
            <a:grpFill/>
            <a:ln>
              <a:noFill/>
            </a:ln>
          </p:spPr>
        </p:pic>
        <p:pic>
          <p:nvPicPr>
            <p:cNvPr id="115" name="Picture 114"/>
            <p:cNvPicPr>
              <a:picLocks noChangeAspect="1"/>
            </p:cNvPicPr>
            <p:nvPr/>
          </p:nvPicPr>
          <p:blipFill>
            <a:blip r:embed="rId2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06145" y="5786681"/>
              <a:ext cx="913493" cy="445482"/>
            </a:xfrm>
            <a:prstGeom prst="rect">
              <a:avLst/>
            </a:prstGeom>
            <a:grpFill/>
            <a:ln>
              <a:noFill/>
            </a:ln>
          </p:spPr>
        </p:pic>
        <p:pic>
          <p:nvPicPr>
            <p:cNvPr id="86" name="Picture 85"/>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701371" y="4708480"/>
              <a:ext cx="1084779" cy="203532"/>
            </a:xfrm>
            <a:prstGeom prst="rect">
              <a:avLst/>
            </a:prstGeom>
            <a:grpFill/>
            <a:ln>
              <a:noFill/>
            </a:ln>
          </p:spPr>
        </p:pic>
        <p:grpSp>
          <p:nvGrpSpPr>
            <p:cNvPr id="5" name="Group 4">
              <a:extLst>
                <a:ext uri="{FF2B5EF4-FFF2-40B4-BE49-F238E27FC236}">
                  <a16:creationId xmlns:a16="http://schemas.microsoft.com/office/drawing/2014/main" id="{06F4E3F9-5AF6-4222-8596-BCF75D45C0A3}"/>
                </a:ext>
              </a:extLst>
            </p:cNvPr>
            <p:cNvGrpSpPr/>
            <p:nvPr/>
          </p:nvGrpSpPr>
          <p:grpSpPr>
            <a:xfrm>
              <a:off x="1630301" y="315940"/>
              <a:ext cx="1222267" cy="1222267"/>
              <a:chOff x="1630301" y="315940"/>
              <a:chExt cx="1222267" cy="1222267"/>
            </a:xfrm>
            <a:grpFill/>
          </p:grpSpPr>
          <p:sp>
            <p:nvSpPr>
              <p:cNvPr id="24" name="Rectangle 23"/>
              <p:cNvSpPr/>
              <p:nvPr/>
            </p:nvSpPr>
            <p:spPr bwMode="auto">
              <a:xfrm>
                <a:off x="1630301"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8" name="Picture 87"/>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930618" y="631992"/>
                <a:ext cx="601106" cy="601106"/>
              </a:xfrm>
              <a:prstGeom prst="rect">
                <a:avLst/>
              </a:prstGeom>
              <a:grpFill/>
              <a:ln>
                <a:noFill/>
              </a:ln>
            </p:spPr>
          </p:pic>
        </p:grpSp>
        <p:pic>
          <p:nvPicPr>
            <p:cNvPr id="78" name="Picture 77"/>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578471" y="1662768"/>
              <a:ext cx="1303628" cy="977722"/>
            </a:xfrm>
            <a:prstGeom prst="rect">
              <a:avLst/>
            </a:prstGeom>
            <a:grpFill/>
            <a:ln>
              <a:noFill/>
            </a:ln>
          </p:spPr>
        </p:pic>
      </p:grpSp>
    </p:spTree>
    <p:extLst>
      <p:ext uri="{BB962C8B-B14F-4D97-AF65-F5344CB8AC3E}">
        <p14:creationId xmlns:p14="http://schemas.microsoft.com/office/powerpoint/2010/main" val="4243996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300"/>
                                        <p:tgtEl>
                                          <p:spTgt spid="134"/>
                                        </p:tgtEl>
                                      </p:cBhvr>
                                    </p:animEffect>
                                  </p:childTnLst>
                                </p:cTn>
                              </p:par>
                              <p:par>
                                <p:cTn id="26" presetID="35" presetClass="path" presetSubtype="0" decel="100000" fill="hold" grpId="1" nodeType="withEffect">
                                  <p:stCondLst>
                                    <p:cond delay="400"/>
                                  </p:stCondLst>
                                  <p:childTnLst>
                                    <p:animMotion origin="layout" path="M -0.05547 0.00023 L 1.66667E-6 0.00023 " pathEditMode="relative" rAng="0" ptsTypes="AA">
                                      <p:cBhvr>
                                        <p:cTn id="27" dur="400" fill="hold"/>
                                        <p:tgtEl>
                                          <p:spTgt spid="134"/>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4"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p:txBody>
          <a:bodyPr anchor="ctr"/>
          <a:lstStyle/>
          <a:p>
            <a:pPr algn="ctr"/>
            <a:r>
              <a:rPr lang="en-US" sz="2400" cap="all" spc="800">
                <a:solidFill>
                  <a:srgbClr val="0078D7"/>
                </a:solidFill>
                <a:latin typeface="Segoe UI Light" charset="0"/>
                <a:cs typeface="Segoe UI Light" charset="0"/>
              </a:rPr>
              <a:t>Concept: Unbounded tables</a:t>
            </a:r>
          </a:p>
        </p:txBody>
      </p:sp>
      <p:sp>
        <p:nvSpPr>
          <p:cNvPr id="8" name="Text Placeholder 7">
            <a:extLst>
              <a:ext uri="{FF2B5EF4-FFF2-40B4-BE49-F238E27FC236}">
                <a16:creationId xmlns:a16="http://schemas.microsoft.com/office/drawing/2014/main" id="{C061148C-1875-44E4-A12D-204055028852}"/>
              </a:ext>
            </a:extLst>
          </p:cNvPr>
          <p:cNvSpPr>
            <a:spLocks noGrp="1"/>
          </p:cNvSpPr>
          <p:nvPr>
            <p:ph type="body" sz="quarter" idx="11"/>
          </p:nvPr>
        </p:nvSpPr>
        <p:spPr>
          <a:xfrm>
            <a:off x="0" y="1591817"/>
            <a:ext cx="7118653" cy="4480714"/>
          </a:xfrm>
        </p:spPr>
        <p:txBody>
          <a:bodyPr/>
          <a:lstStyle/>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Key Ideas:</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Create a stream processing model similar to batch processing model</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Express streaming computation as standard batch-like query as on a static table … Spark runs it as an incremental query on the unbounded input table</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Treat a live data stream as a table that is being continuously appended</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Developer writes simple queries … and Spark Streaming continuously updates the answer.</a:t>
            </a:r>
          </a:p>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Runs on Spark SQL. Uses the Spark SQL </a:t>
            </a:r>
            <a:r>
              <a:rPr lang="en-US" sz="1800">
                <a:solidFill>
                  <a:schemeClr val="accent5"/>
                </a:solidFill>
                <a:latin typeface="Segoe UI Semilight" panose="020B0402040204020203" pitchFamily="34" charset="0"/>
                <a:hlinkClick r:id="rId3"/>
              </a:rPr>
              <a:t>Dataset/DataFrame </a:t>
            </a:r>
            <a:r>
              <a:rPr lang="en-US" sz="1800">
                <a:solidFill>
                  <a:schemeClr val="accent5"/>
                </a:solidFill>
                <a:latin typeface="Segoe UI Semilight" panose="020B0402040204020203" pitchFamily="34" charset="0"/>
              </a:rPr>
              <a:t>API used for batch processing of static data.</a:t>
            </a:r>
          </a:p>
          <a:p>
            <a:pPr marL="572581" lvl="1" indent="-274320">
              <a:lnSpc>
                <a:spcPts val="2255"/>
              </a:lnSpc>
              <a:spcBef>
                <a:spcPts val="0"/>
              </a:spcBef>
              <a:spcAft>
                <a:spcPts val="600"/>
              </a:spcAft>
              <a:buClr>
                <a:schemeClr val="accent1"/>
              </a:buClr>
              <a:buFont typeface="Wingdings" panose="05000000000000000000" pitchFamily="2" charset="2"/>
              <a:buChar char="§"/>
            </a:pPr>
            <a:endParaRPr lang="en-US" sz="1800">
              <a:solidFill>
                <a:schemeClr val="accent5"/>
              </a:solidFill>
              <a:latin typeface="Segoe UI Semilight" panose="020B0402040204020203" pitchFamily="34" charset="0"/>
            </a:endParaRPr>
          </a:p>
        </p:txBody>
      </p:sp>
      <p:grpSp>
        <p:nvGrpSpPr>
          <p:cNvPr id="4" name="Group 3">
            <a:extLst>
              <a:ext uri="{FF2B5EF4-FFF2-40B4-BE49-F238E27FC236}">
                <a16:creationId xmlns:a16="http://schemas.microsoft.com/office/drawing/2014/main" id="{527E3E33-4395-46A4-A2F0-531D5282908E}"/>
              </a:ext>
            </a:extLst>
          </p:cNvPr>
          <p:cNvGrpSpPr/>
          <p:nvPr/>
        </p:nvGrpSpPr>
        <p:grpSpPr>
          <a:xfrm>
            <a:off x="7421563" y="1591817"/>
            <a:ext cx="4374403" cy="4993688"/>
            <a:chOff x="7435272" y="1333494"/>
            <a:chExt cx="4852410" cy="5526410"/>
          </a:xfrm>
        </p:grpSpPr>
        <p:pic>
          <p:nvPicPr>
            <p:cNvPr id="2" name="Picture 1">
              <a:extLst>
                <a:ext uri="{FF2B5EF4-FFF2-40B4-BE49-F238E27FC236}">
                  <a16:creationId xmlns:a16="http://schemas.microsoft.com/office/drawing/2014/main" id="{3001E807-7898-4E7D-A538-DBD27BB9A068}"/>
                </a:ext>
              </a:extLst>
            </p:cNvPr>
            <p:cNvPicPr>
              <a:picLocks noChangeAspect="1"/>
            </p:cNvPicPr>
            <p:nvPr/>
          </p:nvPicPr>
          <p:blipFill>
            <a:blip r:embed="rId4"/>
            <a:stretch>
              <a:fillRect/>
            </a:stretch>
          </p:blipFill>
          <p:spPr>
            <a:xfrm>
              <a:off x="7435272" y="3921187"/>
              <a:ext cx="4852410" cy="2938717"/>
            </a:xfrm>
            <a:prstGeom prst="rect">
              <a:avLst/>
            </a:prstGeom>
            <a:ln>
              <a:solidFill>
                <a:schemeClr val="bg2">
                  <a:lumMod val="90000"/>
                </a:schemeClr>
              </a:solidFill>
            </a:ln>
          </p:spPr>
        </p:pic>
        <p:pic>
          <p:nvPicPr>
            <p:cNvPr id="3" name="Picture 2">
              <a:extLst>
                <a:ext uri="{FF2B5EF4-FFF2-40B4-BE49-F238E27FC236}">
                  <a16:creationId xmlns:a16="http://schemas.microsoft.com/office/drawing/2014/main" id="{BA7775F8-D368-4E83-B0FE-E7D2CCC6D337}"/>
                </a:ext>
              </a:extLst>
            </p:cNvPr>
            <p:cNvPicPr>
              <a:picLocks noChangeAspect="1"/>
            </p:cNvPicPr>
            <p:nvPr/>
          </p:nvPicPr>
          <p:blipFill>
            <a:blip r:embed="rId5"/>
            <a:stretch>
              <a:fillRect/>
            </a:stretch>
          </p:blipFill>
          <p:spPr>
            <a:xfrm>
              <a:off x="7435273" y="1333494"/>
              <a:ext cx="4852409" cy="2541513"/>
            </a:xfrm>
            <a:prstGeom prst="rect">
              <a:avLst/>
            </a:prstGeom>
            <a:ln>
              <a:solidFill>
                <a:schemeClr val="bg2">
                  <a:lumMod val="90000"/>
                </a:schemeClr>
              </a:solidFill>
            </a:ln>
          </p:spPr>
        </p:pic>
      </p:grpSp>
      <p:sp>
        <p:nvSpPr>
          <p:cNvPr id="7" name="TextBox 6">
            <a:extLst>
              <a:ext uri="{FF2B5EF4-FFF2-40B4-BE49-F238E27FC236}">
                <a16:creationId xmlns:a16="http://schemas.microsoft.com/office/drawing/2014/main" id="{EF92A4F1-BEC7-458F-A90B-2F013EB14861}"/>
              </a:ext>
            </a:extLst>
          </p:cNvPr>
          <p:cNvSpPr txBox="1"/>
          <p:nvPr/>
        </p:nvSpPr>
        <p:spPr>
          <a:xfrm>
            <a:off x="338041" y="928831"/>
            <a:ext cx="11743165" cy="461665"/>
          </a:xfrm>
          <a:prstGeom prst="rect">
            <a:avLst/>
          </a:prstGeom>
        </p:spPr>
        <p:txBody>
          <a:bodyPr vert="horz" wrap="square" lIns="146304" tIns="91440" rIns="146304" bIns="91440" rtlCol="0" anchor="ctr">
            <a:spAutoFit/>
          </a:bodyPr>
          <a:lstStyle>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indent="0" defTabSz="914016" fontAlgn="auto">
              <a:lnSpc>
                <a:spcPct val="90000"/>
              </a:lnSpc>
              <a:spcBef>
                <a:spcPct val="20000"/>
              </a:spcBef>
              <a:spcAft>
                <a:spcPts val="0"/>
              </a:spcAft>
              <a:buClrTx/>
              <a:buSzPct val="90000"/>
              <a:buFont typeface="Arial" pitchFamily="34" charset="0"/>
              <a:buNone/>
              <a:tabLst/>
              <a:defRPr sz="2353" spc="0" baseline="0">
                <a:gradFill>
                  <a:gsLst>
                    <a:gs pos="1250">
                      <a:schemeClr val="tx1"/>
                    </a:gs>
                    <a:gs pos="100000">
                      <a:schemeClr val="tx1"/>
                    </a:gs>
                  </a:gsLst>
                  <a:lin ang="5400000" scaled="0"/>
                </a:gra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Built on Spark SQL, Structure Streaming treats Streams as Unbounded Tables</a:t>
            </a:r>
          </a:p>
        </p:txBody>
      </p:sp>
    </p:spTree>
    <p:extLst>
      <p:ext uri="{BB962C8B-B14F-4D97-AF65-F5344CB8AC3E}">
        <p14:creationId xmlns:p14="http://schemas.microsoft.com/office/powerpoint/2010/main" val="94989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Spark Streaming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Databricks Spark Streaming can be a good option</a:t>
            </a:r>
          </a:p>
        </p:txBody>
      </p:sp>
      <p:graphicFrame>
        <p:nvGraphicFramePr>
          <p:cNvPr id="6" name="Table 5">
            <a:extLst>
              <a:ext uri="{FF2B5EF4-FFF2-40B4-BE49-F238E27FC236}">
                <a16:creationId xmlns:a16="http://schemas.microsoft.com/office/drawing/2014/main" id="{C2CDBEA0-CBAE-4F13-8EA2-17B835F0BDE1}"/>
              </a:ext>
            </a:extLst>
          </p:cNvPr>
          <p:cNvGraphicFramePr>
            <a:graphicFrameLocks noGrp="1"/>
          </p:cNvGraphicFramePr>
          <p:nvPr>
            <p:extLst>
              <p:ext uri="{D42A27DB-BD31-4B8C-83A1-F6EECF244321}">
                <p14:modId xmlns:p14="http://schemas.microsoft.com/office/powerpoint/2010/main" val="2979584591"/>
              </p:ext>
            </p:extLst>
          </p:nvPr>
        </p:nvGraphicFramePr>
        <p:xfrm>
          <a:off x="555998" y="1576169"/>
          <a:ext cx="11159751" cy="4718834"/>
        </p:xfrm>
        <a:graphic>
          <a:graphicData uri="http://schemas.openxmlformats.org/drawingml/2006/table">
            <a:tbl>
              <a:tblPr firstRow="1" bandRow="1">
                <a:tableStyleId>{5C22544A-7EE6-4342-B048-85BDC9FD1C3A}</a:tableStyleId>
              </a:tblPr>
              <a:tblGrid>
                <a:gridCol w="3549277">
                  <a:extLst>
                    <a:ext uri="{9D8B030D-6E8A-4147-A177-3AD203B41FA5}">
                      <a16:colId xmlns:a16="http://schemas.microsoft.com/office/drawing/2014/main" val="3272501966"/>
                    </a:ext>
                  </a:extLst>
                </a:gridCol>
                <a:gridCol w="7610474">
                  <a:extLst>
                    <a:ext uri="{9D8B030D-6E8A-4147-A177-3AD203B41FA5}">
                      <a16:colId xmlns:a16="http://schemas.microsoft.com/office/drawing/2014/main" val="2459301866"/>
                    </a:ext>
                  </a:extLst>
                </a:gridCol>
              </a:tblGrid>
              <a:tr h="330315">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55008">
                <a:tc>
                  <a:txBody>
                    <a:bodyPr/>
                    <a:lstStyle/>
                    <a:p>
                      <a:pPr marL="0" algn="l" defTabSz="914192" rtl="0" eaLnBrk="1" latinLnBrk="0" hangingPunct="1"/>
                      <a:r>
                        <a:rPr lang="en-US" sz="1600" kern="1200">
                          <a:solidFill>
                            <a:schemeClr val="dk1"/>
                          </a:solidFill>
                          <a:latin typeface="Segoe UI Semilight" panose="020B0402040204020203" pitchFamily="34" charset="0"/>
                          <a:ea typeface="+mn-ea"/>
                          <a:cs typeface="Segoe UI Semilight" panose="020B0402040204020203" pitchFamily="34" charset="0"/>
                        </a:rPr>
                        <a:t>A Hybrid, multi-cloud solution</a:t>
                      </a:r>
                    </a:p>
                  </a:txBody>
                  <a:tcPr anchor="ctr"/>
                </a:tc>
                <a:tc>
                  <a:txBody>
                    <a:bodyPr/>
                    <a:lstStyle/>
                    <a:p>
                      <a:r>
                        <a:rPr lang="en-US" sz="1600">
                          <a:latin typeface="Segoe UI Semilight" panose="020B0402040204020203" pitchFamily="34" charset="0"/>
                          <a:cs typeface="Segoe UI Semilight" panose="020B0402040204020203" pitchFamily="34" charset="0"/>
                        </a:rPr>
                        <a:t>Spark Streaming in available as a managed service on Azure (Azure Databricks and Spark on HDInsight), on AWS,  on Google Cloud Service and on-premises.</a:t>
                      </a:r>
                    </a:p>
                  </a:txBody>
                  <a:tcPr anchor="ctr"/>
                </a:tc>
                <a:extLst>
                  <a:ext uri="{0D108BD9-81ED-4DB2-BD59-A6C34878D82A}">
                    <a16:rowId xmlns:a16="http://schemas.microsoft.com/office/drawing/2014/main" val="1212888764"/>
                  </a:ext>
                </a:extLst>
              </a:tr>
              <a:tr h="494185">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A open-source solution</a:t>
                      </a:r>
                    </a:p>
                  </a:txBody>
                  <a:tcPr anchor="ctr"/>
                </a:tc>
                <a:tc>
                  <a:txBody>
                    <a:bodyPr/>
                    <a:lstStyle/>
                    <a:p>
                      <a:r>
                        <a:rPr lang="en-US" sz="1600">
                          <a:latin typeface="Segoe UI Semilight" panose="020B0402040204020203" pitchFamily="34" charset="0"/>
                          <a:cs typeface="Segoe UI Semilight" panose="020B0402040204020203" pitchFamily="34" charset="0"/>
                        </a:rPr>
                        <a:t>Apache Spark is open-sourced and licensed under Apache License 2.0.</a:t>
                      </a:r>
                    </a:p>
                  </a:txBody>
                  <a:tcPr anchor="ctr"/>
                </a:tc>
                <a:extLst>
                  <a:ext uri="{0D108BD9-81ED-4DB2-BD59-A6C34878D82A}">
                    <a16:rowId xmlns:a16="http://schemas.microsoft.com/office/drawing/2014/main" val="3773402847"/>
                  </a:ext>
                </a:extLst>
              </a:tr>
              <a:tr h="754207">
                <a:tc>
                  <a:txBody>
                    <a:bodyPr/>
                    <a:lstStyle/>
                    <a:p>
                      <a:r>
                        <a:rPr lang="en-US" sz="1600">
                          <a:latin typeface="Segoe UI Semilight" panose="020B0402040204020203" pitchFamily="34" charset="0"/>
                          <a:cs typeface="Segoe UI Semilight" panose="020B0402040204020203" pitchFamily="34" charset="0"/>
                        </a:rPr>
                        <a:t>A uniform integrated API and programming model</a:t>
                      </a:r>
                    </a:p>
                  </a:txBody>
                  <a:tcPr anchor="ctr"/>
                </a:tc>
                <a:tc>
                  <a:txBody>
                    <a:bodyPr/>
                    <a:lstStyle/>
                    <a:p>
                      <a:r>
                        <a:rPr lang="en-US" sz="1600" dirty="0">
                          <a:latin typeface="Segoe UI Semilight" panose="020B0402040204020203" pitchFamily="34" charset="0"/>
                          <a:cs typeface="Segoe UI Semilight" panose="020B0402040204020203" pitchFamily="34" charset="0"/>
                        </a:rPr>
                        <a:t>Spark is unique in that it provides a uniform, consistent API for batch processing, interactive queries, machine learning and stream analytics. </a:t>
                      </a:r>
                    </a:p>
                  </a:txBody>
                  <a:tcPr anchor="ctr"/>
                </a:tc>
                <a:extLst>
                  <a:ext uri="{0D108BD9-81ED-4DB2-BD59-A6C34878D82A}">
                    <a16:rowId xmlns:a16="http://schemas.microsoft.com/office/drawing/2014/main" val="3622420946"/>
                  </a:ext>
                </a:extLst>
              </a:tr>
              <a:tr h="632724">
                <a:tc>
                  <a:txBody>
                    <a:bodyPr/>
                    <a:lstStyle/>
                    <a:p>
                      <a:r>
                        <a:rPr lang="en-US" sz="1600">
                          <a:latin typeface="Segoe UI Semilight" panose="020B0402040204020203" pitchFamily="34" charset="0"/>
                          <a:cs typeface="Segoe UI Semilight" panose="020B0402040204020203" pitchFamily="34" charset="0"/>
                        </a:rPr>
                        <a:t>Windowing Support</a:t>
                      </a:r>
                    </a:p>
                  </a:txBody>
                  <a:tcPr anchor="ctr"/>
                </a:tc>
                <a:tc>
                  <a:txBody>
                    <a:bodyPr/>
                    <a:lstStyle/>
                    <a:p>
                      <a:r>
                        <a:rPr lang="en-US" sz="1600">
                          <a:latin typeface="Segoe UI Semilight" panose="020B0402040204020203" pitchFamily="34" charset="0"/>
                          <a:cs typeface="Segoe UI Semilight" panose="020B0402040204020203" pitchFamily="34" charset="0"/>
                        </a:rPr>
                        <a:t>Spark Streaming also provides windowed computations, which allow you to apply transformations over a sliding window of data.  Has Join operation over windows.</a:t>
                      </a:r>
                    </a:p>
                  </a:txBody>
                  <a:tcPr anchor="ctr"/>
                </a:tc>
                <a:extLst>
                  <a:ext uri="{0D108BD9-81ED-4DB2-BD59-A6C34878D82A}">
                    <a16:rowId xmlns:a16="http://schemas.microsoft.com/office/drawing/2014/main" val="2300411050"/>
                  </a:ext>
                </a:extLst>
              </a:tr>
              <a:tr h="632724">
                <a:tc>
                  <a:txBody>
                    <a:bodyPr/>
                    <a:lstStyle/>
                    <a:p>
                      <a:r>
                        <a:rPr lang="en-US" sz="1600">
                          <a:latin typeface="Segoe UI Semilight" panose="020B0402040204020203" pitchFamily="34" charset="0"/>
                          <a:cs typeface="Segoe UI Semilight" panose="020B0402040204020203" pitchFamily="34" charset="0"/>
                        </a:rPr>
                        <a:t>Query Language</a:t>
                      </a:r>
                    </a:p>
                  </a:txBody>
                  <a:tcPr anchor="ctr"/>
                </a:tc>
                <a:tc>
                  <a:txBody>
                    <a:bodyPr/>
                    <a:lstStyle/>
                    <a:p>
                      <a:r>
                        <a:rPr lang="en-US" sz="1600">
                          <a:latin typeface="Segoe UI Semilight" panose="020B0402040204020203" pitchFamily="34" charset="0"/>
                          <a:cs typeface="Segoe UI Semilight" panose="020B0402040204020203" pitchFamily="34" charset="0"/>
                        </a:rPr>
                        <a:t>You can use </a:t>
                      </a:r>
                      <a:r>
                        <a:rPr lang="en-US" sz="1600" err="1">
                          <a:latin typeface="Segoe UI Semilight" panose="020B0402040204020203" pitchFamily="34" charset="0"/>
                          <a:cs typeface="Segoe UI Semilight" panose="020B0402040204020203" pitchFamily="34" charset="0"/>
                        </a:rPr>
                        <a:t>DataFrames</a:t>
                      </a:r>
                      <a:r>
                        <a:rPr lang="en-US" sz="1600">
                          <a:latin typeface="Segoe UI Semilight" panose="020B0402040204020203" pitchFamily="34" charset="0"/>
                          <a:cs typeface="Segoe UI Semilight" panose="020B0402040204020203" pitchFamily="34" charset="0"/>
                        </a:rPr>
                        <a:t> and SQL operations on streaming data.</a:t>
                      </a:r>
                    </a:p>
                  </a:txBody>
                  <a:tcPr anchor="ctr"/>
                </a:tc>
                <a:extLst>
                  <a:ext uri="{0D108BD9-81ED-4DB2-BD59-A6C34878D82A}">
                    <a16:rowId xmlns:a16="http://schemas.microsoft.com/office/drawing/2014/main" val="48780883"/>
                  </a:ext>
                </a:extLst>
              </a:tr>
              <a:tr h="632724">
                <a:tc>
                  <a:txBody>
                    <a:bodyPr/>
                    <a:lstStyle/>
                    <a:p>
                      <a:r>
                        <a:rPr lang="en-US" sz="1600">
                          <a:latin typeface="Segoe UI Semilight" panose="020B0402040204020203" pitchFamily="34" charset="0"/>
                          <a:cs typeface="Segoe UI Semilight" panose="020B0402040204020203" pitchFamily="34" charset="0"/>
                        </a:rPr>
                        <a:t>To program in Java, Scala and Python</a:t>
                      </a:r>
                    </a:p>
                  </a:txBody>
                  <a:tcPr anchor="ctr"/>
                </a:tc>
                <a:tc>
                  <a:txBody>
                    <a:bodyPr/>
                    <a:lstStyle/>
                    <a:p>
                      <a:r>
                        <a:rPr lang="en-US" sz="1600">
                          <a:latin typeface="Segoe UI Semilight" panose="020B0402040204020203" pitchFamily="34" charset="0"/>
                          <a:cs typeface="Segoe UI Semilight" panose="020B0402040204020203" pitchFamily="34" charset="0"/>
                        </a:rPr>
                        <a:t>These are the preferred languages for Spark Streaming. </a:t>
                      </a:r>
                    </a:p>
                  </a:txBody>
                  <a:tcPr anchor="ctr"/>
                </a:tc>
                <a:extLst>
                  <a:ext uri="{0D108BD9-81ED-4DB2-BD59-A6C34878D82A}">
                    <a16:rowId xmlns:a16="http://schemas.microsoft.com/office/drawing/2014/main" val="3784778137"/>
                  </a:ext>
                </a:extLst>
              </a:tr>
              <a:tr h="632724">
                <a:tc>
                  <a:txBody>
                    <a:bodyPr/>
                    <a:lstStyle/>
                    <a:p>
                      <a:r>
                        <a:rPr lang="en-US" sz="1600">
                          <a:latin typeface="Segoe UI Semilight" panose="020B0402040204020203" pitchFamily="34" charset="0"/>
                          <a:cs typeface="Segoe UI Semilight" panose="020B0402040204020203" pitchFamily="34" charset="0"/>
                        </a:rPr>
                        <a:t>To integrate easily with Apache Kafka.</a:t>
                      </a:r>
                    </a:p>
                  </a:txBody>
                  <a:tcPr anchor="ctr"/>
                </a:tc>
                <a:tc>
                  <a:txBody>
                    <a:bodyPr/>
                    <a:lstStyle/>
                    <a:p>
                      <a:r>
                        <a:rPr lang="en-US" sz="1600" dirty="0">
                          <a:latin typeface="Segoe UI Semilight" panose="020B0402040204020203" pitchFamily="34" charset="0"/>
                          <a:cs typeface="Segoe UI Semilight" panose="020B0402040204020203" pitchFamily="34" charset="0"/>
                        </a:rPr>
                        <a:t>Apache Kafka + Apache Spark Streaming” is a commonly deployed combination. Azure Databricks integrates easily with Apache Kafka. [Samples are provided].</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331440403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E95316-EBB2-42AB-8156-59F92CD0E715}"/>
              </a:ext>
            </a:extLst>
          </p:cNvPr>
          <p:cNvSpPr>
            <a:spLocks noGrp="1"/>
          </p:cNvSpPr>
          <p:nvPr>
            <p:ph type="title"/>
          </p:nvPr>
        </p:nvSpPr>
        <p:spPr>
          <a:xfrm>
            <a:off x="387936" y="2891406"/>
            <a:ext cx="11655840" cy="899665"/>
          </a:xfrm>
        </p:spPr>
        <p:txBody>
          <a:bodyPr/>
          <a:lstStyle/>
          <a:p>
            <a:r>
              <a:rPr lang="en-US"/>
              <a:t>Apache Storm on HDInsight</a:t>
            </a:r>
          </a:p>
        </p:txBody>
      </p:sp>
    </p:spTree>
    <p:extLst>
      <p:ext uri="{BB962C8B-B14F-4D97-AF65-F5344CB8AC3E}">
        <p14:creationId xmlns:p14="http://schemas.microsoft.com/office/powerpoint/2010/main" val="207658294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7B6FA5F4-4172-4EEF-B2DA-AE8C695F7189}"/>
              </a:ext>
            </a:extLst>
          </p:cNvPr>
          <p:cNvSpPr/>
          <p:nvPr/>
        </p:nvSpPr>
        <p:spPr bwMode="auto">
          <a:xfrm>
            <a:off x="5073889" y="3183210"/>
            <a:ext cx="2206165" cy="1087786"/>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Apache Storm on HDInsight</a:t>
            </a:r>
          </a:p>
        </p:txBody>
      </p:sp>
      <p:sp>
        <p:nvSpPr>
          <p:cNvPr id="7" name="Text Placeholder 6">
            <a:extLst>
              <a:ext uri="{FF2B5EF4-FFF2-40B4-BE49-F238E27FC236}">
                <a16:creationId xmlns:a16="http://schemas.microsoft.com/office/drawing/2014/main" id="{8B917828-5055-450D-B51B-FBA27ACE0306}"/>
              </a:ext>
            </a:extLst>
          </p:cNvPr>
          <p:cNvSpPr>
            <a:spLocks noGrp="1"/>
          </p:cNvSpPr>
          <p:nvPr>
            <p:ph type="body" sz="quarter" idx="11"/>
          </p:nvPr>
        </p:nvSpPr>
        <p:spPr>
          <a:xfrm>
            <a:off x="327601" y="942696"/>
            <a:ext cx="11655078" cy="561290"/>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Apache Storm offered as a managed service on Azure HDInsight</a:t>
            </a:r>
          </a:p>
        </p:txBody>
      </p:sp>
      <p:grpSp>
        <p:nvGrpSpPr>
          <p:cNvPr id="95263" name="Group 95262"/>
          <p:cNvGrpSpPr/>
          <p:nvPr/>
        </p:nvGrpSpPr>
        <p:grpSpPr>
          <a:xfrm>
            <a:off x="708694" y="3323712"/>
            <a:ext cx="3755641" cy="806782"/>
            <a:chOff x="562470" y="4354538"/>
            <a:chExt cx="3830949" cy="822960"/>
          </a:xfrm>
        </p:grpSpPr>
        <p:grpSp>
          <p:nvGrpSpPr>
            <p:cNvPr id="17" name="Group 16"/>
            <p:cNvGrpSpPr/>
            <p:nvPr/>
          </p:nvGrpSpPr>
          <p:grpSpPr>
            <a:xfrm>
              <a:off x="562470" y="4452053"/>
              <a:ext cx="790452" cy="627930"/>
              <a:chOff x="7540795" y="3461097"/>
              <a:chExt cx="820539" cy="651831"/>
            </a:xfrm>
            <a:solidFill>
              <a:schemeClr val="accent3"/>
            </a:solidFill>
          </p:grpSpPr>
          <p:grpSp>
            <p:nvGrpSpPr>
              <p:cNvPr id="18" name="Group 17"/>
              <p:cNvGrpSpPr/>
              <p:nvPr/>
            </p:nvGrpSpPr>
            <p:grpSpPr>
              <a:xfrm rot="10800000">
                <a:off x="7540795" y="3783299"/>
                <a:ext cx="641547" cy="329629"/>
                <a:chOff x="7719787" y="2907854"/>
                <a:chExt cx="641547" cy="329629"/>
              </a:xfrm>
              <a:grpFill/>
            </p:grpSpPr>
            <p:sp>
              <p:nvSpPr>
                <p:cNvPr id="24" name="Freeform 8"/>
                <p:cNvSpPr>
                  <a:spLocks/>
                </p:cNvSpPr>
                <p:nvPr/>
              </p:nvSpPr>
              <p:spPr bwMode="auto">
                <a:xfrm>
                  <a:off x="8055009" y="2907854"/>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5" name="Rectangle 9"/>
                <p:cNvSpPr>
                  <a:spLocks noChangeArrowheads="1"/>
                </p:cNvSpPr>
                <p:nvPr/>
              </p:nvSpPr>
              <p:spPr bwMode="auto">
                <a:xfrm>
                  <a:off x="7891463" y="3122410"/>
                  <a:ext cx="212661"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6" name="Rectangle 9"/>
                <p:cNvSpPr>
                  <a:spLocks noChangeArrowheads="1"/>
                </p:cNvSpPr>
                <p:nvPr/>
              </p:nvSpPr>
              <p:spPr bwMode="auto">
                <a:xfrm>
                  <a:off x="7719787" y="3152178"/>
                  <a:ext cx="27432"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7" name="Rectangle 9"/>
                <p:cNvSpPr>
                  <a:spLocks noChangeArrowheads="1"/>
                </p:cNvSpPr>
                <p:nvPr/>
              </p:nvSpPr>
              <p:spPr bwMode="auto">
                <a:xfrm>
                  <a:off x="7832804" y="3122410"/>
                  <a:ext cx="45719"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grpSp>
            <p:nvGrpSpPr>
              <p:cNvPr id="19" name="Group 18"/>
              <p:cNvGrpSpPr/>
              <p:nvPr/>
            </p:nvGrpSpPr>
            <p:grpSpPr>
              <a:xfrm>
                <a:off x="7792432" y="3461097"/>
                <a:ext cx="568902" cy="299861"/>
                <a:chOff x="7792432" y="3461097"/>
                <a:chExt cx="568902" cy="299861"/>
              </a:xfrm>
              <a:grpFill/>
            </p:grpSpPr>
            <p:sp>
              <p:nvSpPr>
                <p:cNvPr id="20" name="Freeform 8"/>
                <p:cNvSpPr>
                  <a:spLocks/>
                </p:cNvSpPr>
                <p:nvPr/>
              </p:nvSpPr>
              <p:spPr bwMode="auto">
                <a:xfrm>
                  <a:off x="8055009" y="3461097"/>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1" name="Rectangle 9"/>
                <p:cNvSpPr>
                  <a:spLocks noChangeArrowheads="1"/>
                </p:cNvSpPr>
                <p:nvPr/>
              </p:nvSpPr>
              <p:spPr bwMode="auto">
                <a:xfrm>
                  <a:off x="7891463" y="3675653"/>
                  <a:ext cx="212661"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2" name="Rectangle 9"/>
                <p:cNvSpPr>
                  <a:spLocks noChangeArrowheads="1"/>
                </p:cNvSpPr>
                <p:nvPr/>
              </p:nvSpPr>
              <p:spPr bwMode="auto">
                <a:xfrm>
                  <a:off x="7792432" y="3675653"/>
                  <a:ext cx="27432"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3" name="Rectangle 9"/>
                <p:cNvSpPr>
                  <a:spLocks noChangeArrowheads="1"/>
                </p:cNvSpPr>
                <p:nvPr/>
              </p:nvSpPr>
              <p:spPr bwMode="auto">
                <a:xfrm>
                  <a:off x="7832804" y="3675653"/>
                  <a:ext cx="45719"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grpSp>
        <p:sp>
          <p:nvSpPr>
            <p:cNvPr id="135" name="Rectangle 134"/>
            <p:cNvSpPr/>
            <p:nvPr/>
          </p:nvSpPr>
          <p:spPr>
            <a:xfrm>
              <a:off x="1556695" y="4354538"/>
              <a:ext cx="2836724"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Dynamically Scale-up and scale-down</a:t>
              </a:r>
            </a:p>
          </p:txBody>
        </p:sp>
        <p:cxnSp>
          <p:nvCxnSpPr>
            <p:cNvPr id="143" name="Straight Connector 142"/>
            <p:cNvCxnSpPr/>
            <p:nvPr/>
          </p:nvCxnSpPr>
          <p:spPr>
            <a:xfrm>
              <a:off x="1446745" y="4354538"/>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258" name="Group 95257"/>
          <p:cNvGrpSpPr/>
          <p:nvPr/>
        </p:nvGrpSpPr>
        <p:grpSpPr>
          <a:xfrm>
            <a:off x="8028042" y="3323712"/>
            <a:ext cx="3638377" cy="806782"/>
            <a:chOff x="6581553" y="1319537"/>
            <a:chExt cx="3711334" cy="822960"/>
          </a:xfrm>
        </p:grpSpPr>
        <p:sp>
          <p:nvSpPr>
            <p:cNvPr id="61" name="Freeform 60"/>
            <p:cNvSpPr/>
            <p:nvPr/>
          </p:nvSpPr>
          <p:spPr bwMode="auto">
            <a:xfrm>
              <a:off x="6581553" y="1383444"/>
              <a:ext cx="672723" cy="695147"/>
            </a:xfrm>
            <a:custGeom>
              <a:avLst/>
              <a:gdLst>
                <a:gd name="connsiteX0" fmla="*/ 8338 w 714379"/>
                <a:gd name="connsiteY0" fmla="*/ 571502 h 738191"/>
                <a:gd name="connsiteX1" fmla="*/ 84537 w 714379"/>
                <a:gd name="connsiteY1" fmla="*/ 571502 h 738191"/>
                <a:gd name="connsiteX2" fmla="*/ 92872 w 714379"/>
                <a:gd name="connsiteY2" fmla="*/ 579837 h 738191"/>
                <a:gd name="connsiteX3" fmla="*/ 92872 w 714379"/>
                <a:gd name="connsiteY3" fmla="*/ 645322 h 738191"/>
                <a:gd name="connsiteX4" fmla="*/ 621509 w 714379"/>
                <a:gd name="connsiteY4" fmla="*/ 645322 h 738191"/>
                <a:gd name="connsiteX5" fmla="*/ 621509 w 714379"/>
                <a:gd name="connsiteY5" fmla="*/ 579837 h 738191"/>
                <a:gd name="connsiteX6" fmla="*/ 629844 w 714379"/>
                <a:gd name="connsiteY6" fmla="*/ 571502 h 738191"/>
                <a:gd name="connsiteX7" fmla="*/ 706043 w 714379"/>
                <a:gd name="connsiteY7" fmla="*/ 571502 h 738191"/>
                <a:gd name="connsiteX8" fmla="*/ 714378 w 714379"/>
                <a:gd name="connsiteY8" fmla="*/ 579837 h 738191"/>
                <a:gd name="connsiteX9" fmla="*/ 714378 w 714379"/>
                <a:gd name="connsiteY9" fmla="*/ 651274 h 738191"/>
                <a:gd name="connsiteX10" fmla="*/ 714379 w 714379"/>
                <a:gd name="connsiteY10" fmla="*/ 651275 h 738191"/>
                <a:gd name="connsiteX11" fmla="*/ 714379 w 714379"/>
                <a:gd name="connsiteY11" fmla="*/ 732238 h 738191"/>
                <a:gd name="connsiteX12" fmla="*/ 708426 w 714379"/>
                <a:gd name="connsiteY12" fmla="*/ 738191 h 738191"/>
                <a:gd name="connsiteX13" fmla="*/ 5956 w 714379"/>
                <a:gd name="connsiteY13" fmla="*/ 738191 h 738191"/>
                <a:gd name="connsiteX14" fmla="*/ 2 w 714379"/>
                <a:gd name="connsiteY14" fmla="*/ 732238 h 738191"/>
                <a:gd name="connsiteX15" fmla="*/ 2 w 714379"/>
                <a:gd name="connsiteY15" fmla="*/ 651275 h 738191"/>
                <a:gd name="connsiteX16" fmla="*/ 3 w 714379"/>
                <a:gd name="connsiteY16" fmla="*/ 651274 h 738191"/>
                <a:gd name="connsiteX17" fmla="*/ 3 w 714379"/>
                <a:gd name="connsiteY17" fmla="*/ 579837 h 738191"/>
                <a:gd name="connsiteX18" fmla="*/ 8338 w 714379"/>
                <a:gd name="connsiteY18" fmla="*/ 571502 h 738191"/>
                <a:gd name="connsiteX19" fmla="*/ 158952 w 714379"/>
                <a:gd name="connsiteY19" fmla="*/ 471488 h 738191"/>
                <a:gd name="connsiteX20" fmla="*/ 262536 w 714379"/>
                <a:gd name="connsiteY20" fmla="*/ 471488 h 738191"/>
                <a:gd name="connsiteX21" fmla="*/ 270871 w 714379"/>
                <a:gd name="connsiteY21" fmla="*/ 479823 h 738191"/>
                <a:gd name="connsiteX22" fmla="*/ 270871 w 714379"/>
                <a:gd name="connsiteY22" fmla="*/ 556022 h 738191"/>
                <a:gd name="connsiteX23" fmla="*/ 262536 w 714379"/>
                <a:gd name="connsiteY23" fmla="*/ 564357 h 738191"/>
                <a:gd name="connsiteX24" fmla="*/ 158952 w 714379"/>
                <a:gd name="connsiteY24" fmla="*/ 564357 h 738191"/>
                <a:gd name="connsiteX25" fmla="*/ 150617 w 714379"/>
                <a:gd name="connsiteY25" fmla="*/ 556022 h 738191"/>
                <a:gd name="connsiteX26" fmla="*/ 150617 w 714379"/>
                <a:gd name="connsiteY26" fmla="*/ 479823 h 738191"/>
                <a:gd name="connsiteX27" fmla="*/ 158952 w 714379"/>
                <a:gd name="connsiteY27" fmla="*/ 471488 h 738191"/>
                <a:gd name="connsiteX28" fmla="*/ 331924 w 714379"/>
                <a:gd name="connsiteY28" fmla="*/ 400465 h 738191"/>
                <a:gd name="connsiteX29" fmla="*/ 435508 w 714379"/>
                <a:gd name="connsiteY29" fmla="*/ 400465 h 738191"/>
                <a:gd name="connsiteX30" fmla="*/ 443843 w 714379"/>
                <a:gd name="connsiteY30" fmla="*/ 408800 h 738191"/>
                <a:gd name="connsiteX31" fmla="*/ 443843 w 714379"/>
                <a:gd name="connsiteY31" fmla="*/ 484999 h 738191"/>
                <a:gd name="connsiteX32" fmla="*/ 435508 w 714379"/>
                <a:gd name="connsiteY32" fmla="*/ 493334 h 738191"/>
                <a:gd name="connsiteX33" fmla="*/ 331924 w 714379"/>
                <a:gd name="connsiteY33" fmla="*/ 493334 h 738191"/>
                <a:gd name="connsiteX34" fmla="*/ 323589 w 714379"/>
                <a:gd name="connsiteY34" fmla="*/ 484999 h 738191"/>
                <a:gd name="connsiteX35" fmla="*/ 323589 w 714379"/>
                <a:gd name="connsiteY35" fmla="*/ 408800 h 738191"/>
                <a:gd name="connsiteX36" fmla="*/ 331924 w 714379"/>
                <a:gd name="connsiteY36" fmla="*/ 400465 h 738191"/>
                <a:gd name="connsiteX37" fmla="*/ 158952 w 714379"/>
                <a:gd name="connsiteY37" fmla="*/ 322661 h 738191"/>
                <a:gd name="connsiteX38" fmla="*/ 262536 w 714379"/>
                <a:gd name="connsiteY38" fmla="*/ 322661 h 738191"/>
                <a:gd name="connsiteX39" fmla="*/ 270871 w 714379"/>
                <a:gd name="connsiteY39" fmla="*/ 330996 h 738191"/>
                <a:gd name="connsiteX40" fmla="*/ 270871 w 714379"/>
                <a:gd name="connsiteY40" fmla="*/ 407195 h 738191"/>
                <a:gd name="connsiteX41" fmla="*/ 262536 w 714379"/>
                <a:gd name="connsiteY41" fmla="*/ 415530 h 738191"/>
                <a:gd name="connsiteX42" fmla="*/ 158952 w 714379"/>
                <a:gd name="connsiteY42" fmla="*/ 415530 h 738191"/>
                <a:gd name="connsiteX43" fmla="*/ 150617 w 714379"/>
                <a:gd name="connsiteY43" fmla="*/ 407195 h 738191"/>
                <a:gd name="connsiteX44" fmla="*/ 150617 w 714379"/>
                <a:gd name="connsiteY44" fmla="*/ 330996 h 738191"/>
                <a:gd name="connsiteX45" fmla="*/ 158952 w 714379"/>
                <a:gd name="connsiteY45" fmla="*/ 322661 h 738191"/>
                <a:gd name="connsiteX46" fmla="*/ 505528 w 714379"/>
                <a:gd name="connsiteY46" fmla="*/ 322660 h 738191"/>
                <a:gd name="connsiteX47" fmla="*/ 609112 w 714379"/>
                <a:gd name="connsiteY47" fmla="*/ 322660 h 738191"/>
                <a:gd name="connsiteX48" fmla="*/ 617447 w 714379"/>
                <a:gd name="connsiteY48" fmla="*/ 330995 h 738191"/>
                <a:gd name="connsiteX49" fmla="*/ 617447 w 714379"/>
                <a:gd name="connsiteY49" fmla="*/ 407194 h 738191"/>
                <a:gd name="connsiteX50" fmla="*/ 609112 w 714379"/>
                <a:gd name="connsiteY50" fmla="*/ 415529 h 738191"/>
                <a:gd name="connsiteX51" fmla="*/ 505528 w 714379"/>
                <a:gd name="connsiteY51" fmla="*/ 415529 h 738191"/>
                <a:gd name="connsiteX52" fmla="*/ 497193 w 714379"/>
                <a:gd name="connsiteY52" fmla="*/ 407194 h 738191"/>
                <a:gd name="connsiteX53" fmla="*/ 497193 w 714379"/>
                <a:gd name="connsiteY53" fmla="*/ 330995 h 738191"/>
                <a:gd name="connsiteX54" fmla="*/ 505528 w 714379"/>
                <a:gd name="connsiteY54" fmla="*/ 322660 h 738191"/>
                <a:gd name="connsiteX55" fmla="*/ 332240 w 714379"/>
                <a:gd name="connsiteY55" fmla="*/ 249093 h 738191"/>
                <a:gd name="connsiteX56" fmla="*/ 435824 w 714379"/>
                <a:gd name="connsiteY56" fmla="*/ 249093 h 738191"/>
                <a:gd name="connsiteX57" fmla="*/ 444159 w 714379"/>
                <a:gd name="connsiteY57" fmla="*/ 257428 h 738191"/>
                <a:gd name="connsiteX58" fmla="*/ 444159 w 714379"/>
                <a:gd name="connsiteY58" fmla="*/ 333627 h 738191"/>
                <a:gd name="connsiteX59" fmla="*/ 435824 w 714379"/>
                <a:gd name="connsiteY59" fmla="*/ 341962 h 738191"/>
                <a:gd name="connsiteX60" fmla="*/ 332240 w 714379"/>
                <a:gd name="connsiteY60" fmla="*/ 341962 h 738191"/>
                <a:gd name="connsiteX61" fmla="*/ 323905 w 714379"/>
                <a:gd name="connsiteY61" fmla="*/ 333627 h 738191"/>
                <a:gd name="connsiteX62" fmla="*/ 323905 w 714379"/>
                <a:gd name="connsiteY62" fmla="*/ 257428 h 738191"/>
                <a:gd name="connsiteX63" fmla="*/ 332240 w 714379"/>
                <a:gd name="connsiteY63" fmla="*/ 249093 h 738191"/>
                <a:gd name="connsiteX64" fmla="*/ 158952 w 714379"/>
                <a:gd name="connsiteY64" fmla="*/ 173833 h 738191"/>
                <a:gd name="connsiteX65" fmla="*/ 262536 w 714379"/>
                <a:gd name="connsiteY65" fmla="*/ 173833 h 738191"/>
                <a:gd name="connsiteX66" fmla="*/ 270871 w 714379"/>
                <a:gd name="connsiteY66" fmla="*/ 182168 h 738191"/>
                <a:gd name="connsiteX67" fmla="*/ 270871 w 714379"/>
                <a:gd name="connsiteY67" fmla="*/ 258367 h 738191"/>
                <a:gd name="connsiteX68" fmla="*/ 262536 w 714379"/>
                <a:gd name="connsiteY68" fmla="*/ 266702 h 738191"/>
                <a:gd name="connsiteX69" fmla="*/ 158952 w 714379"/>
                <a:gd name="connsiteY69" fmla="*/ 266702 h 738191"/>
                <a:gd name="connsiteX70" fmla="*/ 150617 w 714379"/>
                <a:gd name="connsiteY70" fmla="*/ 258367 h 738191"/>
                <a:gd name="connsiteX71" fmla="*/ 150617 w 714379"/>
                <a:gd name="connsiteY71" fmla="*/ 182168 h 738191"/>
                <a:gd name="connsiteX72" fmla="*/ 158952 w 714379"/>
                <a:gd name="connsiteY72" fmla="*/ 173833 h 738191"/>
                <a:gd name="connsiteX73" fmla="*/ 5954 w 714379"/>
                <a:gd name="connsiteY73" fmla="*/ 0 h 738191"/>
                <a:gd name="connsiteX74" fmla="*/ 708424 w 714379"/>
                <a:gd name="connsiteY74" fmla="*/ 0 h 738191"/>
                <a:gd name="connsiteX75" fmla="*/ 714377 w 714379"/>
                <a:gd name="connsiteY75" fmla="*/ 5953 h 738191"/>
                <a:gd name="connsiteX76" fmla="*/ 714377 w 714379"/>
                <a:gd name="connsiteY76" fmla="*/ 86916 h 738191"/>
                <a:gd name="connsiteX77" fmla="*/ 714376 w 714379"/>
                <a:gd name="connsiteY77" fmla="*/ 86917 h 738191"/>
                <a:gd name="connsiteX78" fmla="*/ 714376 w 714379"/>
                <a:gd name="connsiteY78" fmla="*/ 158354 h 738191"/>
                <a:gd name="connsiteX79" fmla="*/ 706041 w 714379"/>
                <a:gd name="connsiteY79" fmla="*/ 166689 h 738191"/>
                <a:gd name="connsiteX80" fmla="*/ 629842 w 714379"/>
                <a:gd name="connsiteY80" fmla="*/ 166689 h 738191"/>
                <a:gd name="connsiteX81" fmla="*/ 621507 w 714379"/>
                <a:gd name="connsiteY81" fmla="*/ 158354 h 738191"/>
                <a:gd name="connsiteX82" fmla="*/ 621507 w 714379"/>
                <a:gd name="connsiteY82" fmla="*/ 92869 h 738191"/>
                <a:gd name="connsiteX83" fmla="*/ 92870 w 714379"/>
                <a:gd name="connsiteY83" fmla="*/ 92869 h 738191"/>
                <a:gd name="connsiteX84" fmla="*/ 92870 w 714379"/>
                <a:gd name="connsiteY84" fmla="*/ 158354 h 738191"/>
                <a:gd name="connsiteX85" fmla="*/ 84535 w 714379"/>
                <a:gd name="connsiteY85" fmla="*/ 166689 h 738191"/>
                <a:gd name="connsiteX86" fmla="*/ 8336 w 714379"/>
                <a:gd name="connsiteY86" fmla="*/ 166689 h 738191"/>
                <a:gd name="connsiteX87" fmla="*/ 1 w 714379"/>
                <a:gd name="connsiteY87" fmla="*/ 158354 h 738191"/>
                <a:gd name="connsiteX88" fmla="*/ 1 w 714379"/>
                <a:gd name="connsiteY88" fmla="*/ 86917 h 738191"/>
                <a:gd name="connsiteX89" fmla="*/ 0 w 714379"/>
                <a:gd name="connsiteY89" fmla="*/ 86916 h 738191"/>
                <a:gd name="connsiteX90" fmla="*/ 0 w 714379"/>
                <a:gd name="connsiteY90" fmla="*/ 5953 h 738191"/>
                <a:gd name="connsiteX91" fmla="*/ 5954 w 714379"/>
                <a:gd name="connsiteY91" fmla="*/ 0 h 73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714379" h="738191">
                  <a:moveTo>
                    <a:pt x="8338" y="571502"/>
                  </a:moveTo>
                  <a:lnTo>
                    <a:pt x="84537" y="571502"/>
                  </a:lnTo>
                  <a:cubicBezTo>
                    <a:pt x="89140" y="571502"/>
                    <a:pt x="92872" y="575234"/>
                    <a:pt x="92872" y="579837"/>
                  </a:cubicBezTo>
                  <a:lnTo>
                    <a:pt x="92872" y="645322"/>
                  </a:lnTo>
                  <a:lnTo>
                    <a:pt x="621509" y="645322"/>
                  </a:lnTo>
                  <a:lnTo>
                    <a:pt x="621509" y="579837"/>
                  </a:lnTo>
                  <a:cubicBezTo>
                    <a:pt x="621509" y="575234"/>
                    <a:pt x="625241" y="571502"/>
                    <a:pt x="629844" y="571502"/>
                  </a:cubicBezTo>
                  <a:lnTo>
                    <a:pt x="706043" y="571502"/>
                  </a:lnTo>
                  <a:cubicBezTo>
                    <a:pt x="710646" y="571502"/>
                    <a:pt x="714378" y="575234"/>
                    <a:pt x="714378" y="579837"/>
                  </a:cubicBezTo>
                  <a:lnTo>
                    <a:pt x="714378" y="651274"/>
                  </a:lnTo>
                  <a:lnTo>
                    <a:pt x="714379" y="651275"/>
                  </a:lnTo>
                  <a:lnTo>
                    <a:pt x="714379" y="732238"/>
                  </a:lnTo>
                  <a:cubicBezTo>
                    <a:pt x="714379" y="735526"/>
                    <a:pt x="711714" y="738191"/>
                    <a:pt x="708426" y="738191"/>
                  </a:cubicBezTo>
                  <a:lnTo>
                    <a:pt x="5956" y="738191"/>
                  </a:lnTo>
                  <a:cubicBezTo>
                    <a:pt x="2668" y="738191"/>
                    <a:pt x="2" y="735526"/>
                    <a:pt x="2" y="732238"/>
                  </a:cubicBezTo>
                  <a:lnTo>
                    <a:pt x="2" y="651275"/>
                  </a:lnTo>
                  <a:lnTo>
                    <a:pt x="3" y="651274"/>
                  </a:lnTo>
                  <a:lnTo>
                    <a:pt x="3" y="579837"/>
                  </a:lnTo>
                  <a:cubicBezTo>
                    <a:pt x="3" y="575234"/>
                    <a:pt x="3735" y="571502"/>
                    <a:pt x="8338" y="571502"/>
                  </a:cubicBezTo>
                  <a:close/>
                  <a:moveTo>
                    <a:pt x="158952" y="471488"/>
                  </a:moveTo>
                  <a:lnTo>
                    <a:pt x="262536" y="471488"/>
                  </a:lnTo>
                  <a:cubicBezTo>
                    <a:pt x="267139" y="471488"/>
                    <a:pt x="270871" y="475220"/>
                    <a:pt x="270871" y="479823"/>
                  </a:cubicBezTo>
                  <a:lnTo>
                    <a:pt x="270871" y="556022"/>
                  </a:lnTo>
                  <a:cubicBezTo>
                    <a:pt x="270871" y="560625"/>
                    <a:pt x="267139" y="564357"/>
                    <a:pt x="262536" y="564357"/>
                  </a:cubicBezTo>
                  <a:lnTo>
                    <a:pt x="158952" y="564357"/>
                  </a:lnTo>
                  <a:cubicBezTo>
                    <a:pt x="154349" y="564357"/>
                    <a:pt x="150617" y="560625"/>
                    <a:pt x="150617" y="556022"/>
                  </a:cubicBezTo>
                  <a:lnTo>
                    <a:pt x="150617" y="479823"/>
                  </a:lnTo>
                  <a:cubicBezTo>
                    <a:pt x="150617" y="475220"/>
                    <a:pt x="154349" y="471488"/>
                    <a:pt x="158952" y="471488"/>
                  </a:cubicBezTo>
                  <a:close/>
                  <a:moveTo>
                    <a:pt x="331924" y="400465"/>
                  </a:moveTo>
                  <a:lnTo>
                    <a:pt x="435508" y="400465"/>
                  </a:lnTo>
                  <a:cubicBezTo>
                    <a:pt x="440111" y="400465"/>
                    <a:pt x="443843" y="404197"/>
                    <a:pt x="443843" y="408800"/>
                  </a:cubicBezTo>
                  <a:lnTo>
                    <a:pt x="443843" y="484999"/>
                  </a:lnTo>
                  <a:cubicBezTo>
                    <a:pt x="443843" y="489602"/>
                    <a:pt x="440111" y="493334"/>
                    <a:pt x="435508" y="493334"/>
                  </a:cubicBezTo>
                  <a:lnTo>
                    <a:pt x="331924" y="493334"/>
                  </a:lnTo>
                  <a:cubicBezTo>
                    <a:pt x="327321" y="493334"/>
                    <a:pt x="323589" y="489602"/>
                    <a:pt x="323589" y="484999"/>
                  </a:cubicBezTo>
                  <a:lnTo>
                    <a:pt x="323589" y="408800"/>
                  </a:lnTo>
                  <a:cubicBezTo>
                    <a:pt x="323589" y="404197"/>
                    <a:pt x="327321" y="400465"/>
                    <a:pt x="331924" y="400465"/>
                  </a:cubicBezTo>
                  <a:close/>
                  <a:moveTo>
                    <a:pt x="158952" y="322661"/>
                  </a:moveTo>
                  <a:lnTo>
                    <a:pt x="262536" y="322661"/>
                  </a:lnTo>
                  <a:cubicBezTo>
                    <a:pt x="267139" y="322661"/>
                    <a:pt x="270871" y="326393"/>
                    <a:pt x="270871" y="330996"/>
                  </a:cubicBezTo>
                  <a:lnTo>
                    <a:pt x="270871" y="407195"/>
                  </a:lnTo>
                  <a:cubicBezTo>
                    <a:pt x="270871" y="411798"/>
                    <a:pt x="267139" y="415530"/>
                    <a:pt x="262536" y="415530"/>
                  </a:cubicBezTo>
                  <a:lnTo>
                    <a:pt x="158952" y="415530"/>
                  </a:lnTo>
                  <a:cubicBezTo>
                    <a:pt x="154349" y="415530"/>
                    <a:pt x="150617" y="411798"/>
                    <a:pt x="150617" y="407195"/>
                  </a:cubicBezTo>
                  <a:lnTo>
                    <a:pt x="150617" y="330996"/>
                  </a:lnTo>
                  <a:cubicBezTo>
                    <a:pt x="150617" y="326393"/>
                    <a:pt x="154349" y="322661"/>
                    <a:pt x="158952" y="322661"/>
                  </a:cubicBezTo>
                  <a:close/>
                  <a:moveTo>
                    <a:pt x="505528" y="322660"/>
                  </a:moveTo>
                  <a:lnTo>
                    <a:pt x="609112" y="322660"/>
                  </a:lnTo>
                  <a:cubicBezTo>
                    <a:pt x="613715" y="322660"/>
                    <a:pt x="617447" y="326392"/>
                    <a:pt x="617447" y="330995"/>
                  </a:cubicBezTo>
                  <a:lnTo>
                    <a:pt x="617447" y="407194"/>
                  </a:lnTo>
                  <a:cubicBezTo>
                    <a:pt x="617447" y="411797"/>
                    <a:pt x="613715" y="415529"/>
                    <a:pt x="609112" y="415529"/>
                  </a:cubicBezTo>
                  <a:lnTo>
                    <a:pt x="505528" y="415529"/>
                  </a:lnTo>
                  <a:cubicBezTo>
                    <a:pt x="500925" y="415529"/>
                    <a:pt x="497193" y="411797"/>
                    <a:pt x="497193" y="407194"/>
                  </a:cubicBezTo>
                  <a:lnTo>
                    <a:pt x="497193" y="330995"/>
                  </a:lnTo>
                  <a:cubicBezTo>
                    <a:pt x="497193" y="326392"/>
                    <a:pt x="500925" y="322660"/>
                    <a:pt x="505528" y="322660"/>
                  </a:cubicBezTo>
                  <a:close/>
                  <a:moveTo>
                    <a:pt x="332240" y="249093"/>
                  </a:moveTo>
                  <a:lnTo>
                    <a:pt x="435824" y="249093"/>
                  </a:lnTo>
                  <a:cubicBezTo>
                    <a:pt x="440427" y="249093"/>
                    <a:pt x="444159" y="252825"/>
                    <a:pt x="444159" y="257428"/>
                  </a:cubicBezTo>
                  <a:lnTo>
                    <a:pt x="444159" y="333627"/>
                  </a:lnTo>
                  <a:cubicBezTo>
                    <a:pt x="444159" y="338230"/>
                    <a:pt x="440427" y="341962"/>
                    <a:pt x="435824" y="341962"/>
                  </a:cubicBezTo>
                  <a:lnTo>
                    <a:pt x="332240" y="341962"/>
                  </a:lnTo>
                  <a:cubicBezTo>
                    <a:pt x="327637" y="341962"/>
                    <a:pt x="323905" y="338230"/>
                    <a:pt x="323905" y="333627"/>
                  </a:cubicBezTo>
                  <a:lnTo>
                    <a:pt x="323905" y="257428"/>
                  </a:lnTo>
                  <a:cubicBezTo>
                    <a:pt x="323905" y="252825"/>
                    <a:pt x="327637" y="249093"/>
                    <a:pt x="332240" y="249093"/>
                  </a:cubicBezTo>
                  <a:close/>
                  <a:moveTo>
                    <a:pt x="158952" y="173833"/>
                  </a:moveTo>
                  <a:lnTo>
                    <a:pt x="262536" y="173833"/>
                  </a:lnTo>
                  <a:cubicBezTo>
                    <a:pt x="267139" y="173833"/>
                    <a:pt x="270871" y="177565"/>
                    <a:pt x="270871" y="182168"/>
                  </a:cubicBezTo>
                  <a:lnTo>
                    <a:pt x="270871" y="258367"/>
                  </a:lnTo>
                  <a:cubicBezTo>
                    <a:pt x="270871" y="262970"/>
                    <a:pt x="267139" y="266702"/>
                    <a:pt x="262536" y="266702"/>
                  </a:cubicBezTo>
                  <a:lnTo>
                    <a:pt x="158952" y="266702"/>
                  </a:lnTo>
                  <a:cubicBezTo>
                    <a:pt x="154349" y="266702"/>
                    <a:pt x="150617" y="262970"/>
                    <a:pt x="150617" y="258367"/>
                  </a:cubicBezTo>
                  <a:lnTo>
                    <a:pt x="150617" y="182168"/>
                  </a:lnTo>
                  <a:cubicBezTo>
                    <a:pt x="150617" y="177565"/>
                    <a:pt x="154349" y="173833"/>
                    <a:pt x="158952" y="173833"/>
                  </a:cubicBezTo>
                  <a:close/>
                  <a:moveTo>
                    <a:pt x="5954" y="0"/>
                  </a:moveTo>
                  <a:lnTo>
                    <a:pt x="708424" y="0"/>
                  </a:lnTo>
                  <a:cubicBezTo>
                    <a:pt x="711712" y="0"/>
                    <a:pt x="714377" y="2665"/>
                    <a:pt x="714377" y="5953"/>
                  </a:cubicBezTo>
                  <a:lnTo>
                    <a:pt x="714377" y="86916"/>
                  </a:lnTo>
                  <a:lnTo>
                    <a:pt x="714376" y="86917"/>
                  </a:lnTo>
                  <a:lnTo>
                    <a:pt x="714376" y="158354"/>
                  </a:lnTo>
                  <a:cubicBezTo>
                    <a:pt x="714376" y="162957"/>
                    <a:pt x="710644" y="166689"/>
                    <a:pt x="706041" y="166689"/>
                  </a:cubicBezTo>
                  <a:lnTo>
                    <a:pt x="629842" y="166689"/>
                  </a:lnTo>
                  <a:cubicBezTo>
                    <a:pt x="625239" y="166689"/>
                    <a:pt x="621507" y="162957"/>
                    <a:pt x="621507" y="158354"/>
                  </a:cubicBezTo>
                  <a:lnTo>
                    <a:pt x="621507" y="92869"/>
                  </a:lnTo>
                  <a:lnTo>
                    <a:pt x="92870" y="92869"/>
                  </a:lnTo>
                  <a:lnTo>
                    <a:pt x="92870" y="158354"/>
                  </a:lnTo>
                  <a:cubicBezTo>
                    <a:pt x="92870" y="162957"/>
                    <a:pt x="89138" y="166689"/>
                    <a:pt x="84535" y="166689"/>
                  </a:cubicBezTo>
                  <a:lnTo>
                    <a:pt x="8336" y="166689"/>
                  </a:lnTo>
                  <a:cubicBezTo>
                    <a:pt x="3733" y="166689"/>
                    <a:pt x="1" y="162957"/>
                    <a:pt x="1" y="158354"/>
                  </a:cubicBezTo>
                  <a:lnTo>
                    <a:pt x="1" y="86917"/>
                  </a:lnTo>
                  <a:lnTo>
                    <a:pt x="0" y="86916"/>
                  </a:lnTo>
                  <a:lnTo>
                    <a:pt x="0" y="5953"/>
                  </a:lnTo>
                  <a:cubicBezTo>
                    <a:pt x="0" y="2665"/>
                    <a:pt x="2666" y="0"/>
                    <a:pt x="5954" y="0"/>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31" name="Rectangle 130"/>
            <p:cNvSpPr/>
            <p:nvPr/>
          </p:nvSpPr>
          <p:spPr>
            <a:xfrm>
              <a:off x="7520166" y="1319537"/>
              <a:ext cx="2772721"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Integrates with Event Hub</a:t>
              </a:r>
            </a:p>
          </p:txBody>
        </p:sp>
        <p:cxnSp>
          <p:nvCxnSpPr>
            <p:cNvPr id="144" name="Straight Connector 143"/>
            <p:cNvCxnSpPr/>
            <p:nvPr/>
          </p:nvCxnSpPr>
          <p:spPr>
            <a:xfrm>
              <a:off x="7390345" y="1319537"/>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257" name="Group 95256"/>
          <p:cNvGrpSpPr/>
          <p:nvPr/>
        </p:nvGrpSpPr>
        <p:grpSpPr>
          <a:xfrm>
            <a:off x="8030830" y="4977593"/>
            <a:ext cx="3764734" cy="806782"/>
            <a:chOff x="6517758" y="2331204"/>
            <a:chExt cx="4071845" cy="822960"/>
          </a:xfrm>
        </p:grpSpPr>
        <p:sp>
          <p:nvSpPr>
            <p:cNvPr id="77" name="Freeform 76"/>
            <p:cNvSpPr>
              <a:spLocks/>
            </p:cNvSpPr>
            <p:nvPr/>
          </p:nvSpPr>
          <p:spPr bwMode="auto">
            <a:xfrm>
              <a:off x="6517758" y="2416003"/>
              <a:ext cx="653362" cy="653362"/>
            </a:xfrm>
            <a:custGeom>
              <a:avLst/>
              <a:gdLst>
                <a:gd name="connsiteX0" fmla="*/ 276225 w 2743200"/>
                <a:gd name="connsiteY0" fmla="*/ 965994 h 2743200"/>
                <a:gd name="connsiteX1" fmla="*/ 276225 w 2743200"/>
                <a:gd name="connsiteY1" fmla="*/ 1777206 h 2743200"/>
                <a:gd name="connsiteX2" fmla="*/ 680071 w 2743200"/>
                <a:gd name="connsiteY2" fmla="*/ 1371600 h 2743200"/>
                <a:gd name="connsiteX3" fmla="*/ 2073276 w 2743200"/>
                <a:gd name="connsiteY3" fmla="*/ 802481 h 2743200"/>
                <a:gd name="connsiteX4" fmla="*/ 1345978 w 2743200"/>
                <a:gd name="connsiteY4" fmla="*/ 1371601 h 2743200"/>
                <a:gd name="connsiteX5" fmla="*/ 2073276 w 2743200"/>
                <a:gd name="connsiteY5" fmla="*/ 1940721 h 2743200"/>
                <a:gd name="connsiteX6" fmla="*/ 2070100 w 2743200"/>
                <a:gd name="connsiteY6" fmla="*/ 0 h 2743200"/>
                <a:gd name="connsiteX7" fmla="*/ 2403475 w 2743200"/>
                <a:gd name="connsiteY7" fmla="*/ 136525 h 2743200"/>
                <a:gd name="connsiteX8" fmla="*/ 2571750 w 2743200"/>
                <a:gd name="connsiteY8" fmla="*/ 203200 h 2743200"/>
                <a:gd name="connsiteX9" fmla="*/ 2743200 w 2743200"/>
                <a:gd name="connsiteY9" fmla="*/ 266700 h 2743200"/>
                <a:gd name="connsiteX10" fmla="*/ 2743200 w 2743200"/>
                <a:gd name="connsiteY10" fmla="*/ 2476500 h 2743200"/>
                <a:gd name="connsiteX11" fmla="*/ 2409825 w 2743200"/>
                <a:gd name="connsiteY11" fmla="*/ 2606675 h 2743200"/>
                <a:gd name="connsiteX12" fmla="*/ 2244725 w 2743200"/>
                <a:gd name="connsiteY12" fmla="*/ 2673350 h 2743200"/>
                <a:gd name="connsiteX13" fmla="*/ 2082800 w 2743200"/>
                <a:gd name="connsiteY13" fmla="*/ 2743200 h 2743200"/>
                <a:gd name="connsiteX14" fmla="*/ 1939925 w 2743200"/>
                <a:gd name="connsiteY14" fmla="*/ 2613025 h 2743200"/>
                <a:gd name="connsiteX15" fmla="*/ 1800225 w 2743200"/>
                <a:gd name="connsiteY15" fmla="*/ 2479675 h 2743200"/>
                <a:gd name="connsiteX16" fmla="*/ 1663700 w 2743200"/>
                <a:gd name="connsiteY16" fmla="*/ 2343150 h 2743200"/>
                <a:gd name="connsiteX17" fmla="*/ 1527175 w 2743200"/>
                <a:gd name="connsiteY17" fmla="*/ 2206625 h 2743200"/>
                <a:gd name="connsiteX18" fmla="*/ 1254125 w 2743200"/>
                <a:gd name="connsiteY18" fmla="*/ 1933575 h 2743200"/>
                <a:gd name="connsiteX19" fmla="*/ 1117600 w 2743200"/>
                <a:gd name="connsiteY19" fmla="*/ 1797050 h 2743200"/>
                <a:gd name="connsiteX20" fmla="*/ 977900 w 2743200"/>
                <a:gd name="connsiteY20" fmla="*/ 1663700 h 2743200"/>
                <a:gd name="connsiteX21" fmla="*/ 885825 w 2743200"/>
                <a:gd name="connsiteY21" fmla="*/ 1727200 h 2743200"/>
                <a:gd name="connsiteX22" fmla="*/ 796925 w 2743200"/>
                <a:gd name="connsiteY22" fmla="*/ 1790700 h 2743200"/>
                <a:gd name="connsiteX23" fmla="*/ 622300 w 2743200"/>
                <a:gd name="connsiteY23" fmla="*/ 1924050 h 2743200"/>
                <a:gd name="connsiteX24" fmla="*/ 450850 w 2743200"/>
                <a:gd name="connsiteY24" fmla="*/ 2060575 h 2743200"/>
                <a:gd name="connsiteX25" fmla="*/ 279400 w 2743200"/>
                <a:gd name="connsiteY25" fmla="*/ 2197100 h 2743200"/>
                <a:gd name="connsiteX26" fmla="*/ 0 w 2743200"/>
                <a:gd name="connsiteY26" fmla="*/ 2057400 h 2743200"/>
                <a:gd name="connsiteX27" fmla="*/ 0 w 2743200"/>
                <a:gd name="connsiteY27" fmla="*/ 685800 h 2743200"/>
                <a:gd name="connsiteX28" fmla="*/ 34925 w 2743200"/>
                <a:gd name="connsiteY28" fmla="*/ 669925 h 2743200"/>
                <a:gd name="connsiteX29" fmla="*/ 66675 w 2743200"/>
                <a:gd name="connsiteY29" fmla="*/ 654050 h 2743200"/>
                <a:gd name="connsiteX30" fmla="*/ 133350 w 2743200"/>
                <a:gd name="connsiteY30" fmla="*/ 622300 h 2743200"/>
                <a:gd name="connsiteX31" fmla="*/ 196850 w 2743200"/>
                <a:gd name="connsiteY31" fmla="*/ 587375 h 2743200"/>
                <a:gd name="connsiteX32" fmla="*/ 231775 w 2743200"/>
                <a:gd name="connsiteY32" fmla="*/ 571500 h 2743200"/>
                <a:gd name="connsiteX33" fmla="*/ 266700 w 2743200"/>
                <a:gd name="connsiteY33" fmla="*/ 558800 h 2743200"/>
                <a:gd name="connsiteX34" fmla="*/ 358775 w 2743200"/>
                <a:gd name="connsiteY34" fmla="*/ 619125 h 2743200"/>
                <a:gd name="connsiteX35" fmla="*/ 450850 w 2743200"/>
                <a:gd name="connsiteY35" fmla="*/ 682625 h 2743200"/>
                <a:gd name="connsiteX36" fmla="*/ 536575 w 2743200"/>
                <a:gd name="connsiteY36" fmla="*/ 749300 h 2743200"/>
                <a:gd name="connsiteX37" fmla="*/ 625475 w 2743200"/>
                <a:gd name="connsiteY37" fmla="*/ 815975 h 2743200"/>
                <a:gd name="connsiteX38" fmla="*/ 793750 w 2743200"/>
                <a:gd name="connsiteY38" fmla="*/ 955675 h 2743200"/>
                <a:gd name="connsiteX39" fmla="*/ 965200 w 2743200"/>
                <a:gd name="connsiteY39" fmla="*/ 1092200 h 2743200"/>
                <a:gd name="connsiteX40" fmla="*/ 1104900 w 2743200"/>
                <a:gd name="connsiteY40" fmla="*/ 958850 h 2743200"/>
                <a:gd name="connsiteX41" fmla="*/ 1244600 w 2743200"/>
                <a:gd name="connsiteY41" fmla="*/ 822325 h 2743200"/>
                <a:gd name="connsiteX42" fmla="*/ 1517650 w 2743200"/>
                <a:gd name="connsiteY42" fmla="*/ 546100 h 2743200"/>
                <a:gd name="connsiteX43" fmla="*/ 1790700 w 2743200"/>
                <a:gd name="connsiteY43" fmla="*/ 269875 h 2743200"/>
                <a:gd name="connsiteX44" fmla="*/ 1930400 w 2743200"/>
                <a:gd name="connsiteY44" fmla="*/ 13335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743200" h="2743200">
                  <a:moveTo>
                    <a:pt x="276225" y="965994"/>
                  </a:moveTo>
                  <a:lnTo>
                    <a:pt x="276225" y="1777206"/>
                  </a:lnTo>
                  <a:lnTo>
                    <a:pt x="680071" y="1371600"/>
                  </a:lnTo>
                  <a:close/>
                  <a:moveTo>
                    <a:pt x="2073276" y="802481"/>
                  </a:moveTo>
                  <a:lnTo>
                    <a:pt x="1345978" y="1371601"/>
                  </a:lnTo>
                  <a:lnTo>
                    <a:pt x="2073276" y="1940721"/>
                  </a:lnTo>
                  <a:close/>
                  <a:moveTo>
                    <a:pt x="2070100" y="0"/>
                  </a:moveTo>
                  <a:lnTo>
                    <a:pt x="2403475" y="136525"/>
                  </a:lnTo>
                  <a:lnTo>
                    <a:pt x="2571750" y="203200"/>
                  </a:lnTo>
                  <a:lnTo>
                    <a:pt x="2743200" y="266700"/>
                  </a:lnTo>
                  <a:lnTo>
                    <a:pt x="2743200" y="2476500"/>
                  </a:lnTo>
                  <a:lnTo>
                    <a:pt x="2409825" y="2606675"/>
                  </a:lnTo>
                  <a:lnTo>
                    <a:pt x="2244725" y="2673350"/>
                  </a:lnTo>
                  <a:lnTo>
                    <a:pt x="2082800" y="2743200"/>
                  </a:lnTo>
                  <a:lnTo>
                    <a:pt x="1939925" y="2613025"/>
                  </a:lnTo>
                  <a:lnTo>
                    <a:pt x="1800225" y="2479675"/>
                  </a:lnTo>
                  <a:lnTo>
                    <a:pt x="1663700" y="2343150"/>
                  </a:lnTo>
                  <a:lnTo>
                    <a:pt x="1527175" y="2206625"/>
                  </a:lnTo>
                  <a:lnTo>
                    <a:pt x="1254125" y="1933575"/>
                  </a:lnTo>
                  <a:lnTo>
                    <a:pt x="1117600" y="1797050"/>
                  </a:lnTo>
                  <a:lnTo>
                    <a:pt x="977900" y="1663700"/>
                  </a:lnTo>
                  <a:lnTo>
                    <a:pt x="885825" y="1727200"/>
                  </a:lnTo>
                  <a:lnTo>
                    <a:pt x="796925" y="1790700"/>
                  </a:lnTo>
                  <a:lnTo>
                    <a:pt x="622300" y="1924050"/>
                  </a:lnTo>
                  <a:lnTo>
                    <a:pt x="450850" y="2060575"/>
                  </a:lnTo>
                  <a:lnTo>
                    <a:pt x="279400" y="2197100"/>
                  </a:lnTo>
                  <a:lnTo>
                    <a:pt x="0" y="2057400"/>
                  </a:lnTo>
                  <a:lnTo>
                    <a:pt x="0" y="685800"/>
                  </a:lnTo>
                  <a:lnTo>
                    <a:pt x="34925" y="669925"/>
                  </a:lnTo>
                  <a:lnTo>
                    <a:pt x="66675" y="654050"/>
                  </a:lnTo>
                  <a:lnTo>
                    <a:pt x="133350" y="622300"/>
                  </a:lnTo>
                  <a:lnTo>
                    <a:pt x="196850" y="587375"/>
                  </a:lnTo>
                  <a:lnTo>
                    <a:pt x="231775" y="571500"/>
                  </a:lnTo>
                  <a:lnTo>
                    <a:pt x="266700" y="558800"/>
                  </a:lnTo>
                  <a:lnTo>
                    <a:pt x="358775" y="619125"/>
                  </a:lnTo>
                  <a:lnTo>
                    <a:pt x="450850" y="682625"/>
                  </a:lnTo>
                  <a:lnTo>
                    <a:pt x="536575" y="749300"/>
                  </a:lnTo>
                  <a:lnTo>
                    <a:pt x="625475" y="815975"/>
                  </a:lnTo>
                  <a:lnTo>
                    <a:pt x="793750" y="955675"/>
                  </a:lnTo>
                  <a:lnTo>
                    <a:pt x="965200" y="1092200"/>
                  </a:lnTo>
                  <a:lnTo>
                    <a:pt x="1104900" y="958850"/>
                  </a:lnTo>
                  <a:lnTo>
                    <a:pt x="1244600" y="822325"/>
                  </a:lnTo>
                  <a:lnTo>
                    <a:pt x="1517650" y="546100"/>
                  </a:lnTo>
                  <a:lnTo>
                    <a:pt x="1790700" y="269875"/>
                  </a:lnTo>
                  <a:lnTo>
                    <a:pt x="1930400" y="133350"/>
                  </a:lnTo>
                  <a:close/>
                </a:path>
              </a:pathLst>
            </a:custGeom>
            <a:solidFill>
              <a:schemeClr val="accent1">
                <a:lumMod val="75000"/>
              </a:schemeClr>
            </a:solidFill>
            <a:ln>
              <a:noFill/>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2" name="Rectangle 131"/>
            <p:cNvSpPr/>
            <p:nvPr/>
          </p:nvSpPr>
          <p:spPr>
            <a:xfrm>
              <a:off x="7520167" y="2331204"/>
              <a:ext cx="3069436"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Develop with Visual Studio using Java or C# </a:t>
              </a:r>
            </a:p>
          </p:txBody>
        </p:sp>
        <p:cxnSp>
          <p:nvCxnSpPr>
            <p:cNvPr id="145" name="Straight Connector 144"/>
            <p:cNvCxnSpPr/>
            <p:nvPr/>
          </p:nvCxnSpPr>
          <p:spPr>
            <a:xfrm>
              <a:off x="7390345" y="2331204"/>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2" name="Rectangle 161"/>
          <p:cNvSpPr/>
          <p:nvPr/>
        </p:nvSpPr>
        <p:spPr bwMode="auto">
          <a:xfrm>
            <a:off x="11773358" y="1187939"/>
            <a:ext cx="418642" cy="51544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5" name="Group 4"/>
          <p:cNvGrpSpPr/>
          <p:nvPr/>
        </p:nvGrpSpPr>
        <p:grpSpPr>
          <a:xfrm>
            <a:off x="734812" y="1944194"/>
            <a:ext cx="4084696" cy="806782"/>
            <a:chOff x="575086" y="3342871"/>
            <a:chExt cx="4166603" cy="822960"/>
          </a:xfrm>
        </p:grpSpPr>
        <p:grpSp>
          <p:nvGrpSpPr>
            <p:cNvPr id="95262" name="Group 95261"/>
            <p:cNvGrpSpPr/>
            <p:nvPr/>
          </p:nvGrpSpPr>
          <p:grpSpPr>
            <a:xfrm>
              <a:off x="1446745" y="3342871"/>
              <a:ext cx="3294944" cy="822960"/>
              <a:chOff x="1446745" y="3342871"/>
              <a:chExt cx="3294944" cy="822960"/>
            </a:xfrm>
          </p:grpSpPr>
          <p:sp>
            <p:nvSpPr>
              <p:cNvPr id="138" name="Rectangle 137"/>
              <p:cNvSpPr/>
              <p:nvPr/>
            </p:nvSpPr>
            <p:spPr>
              <a:xfrm>
                <a:off x="1556696" y="3342871"/>
                <a:ext cx="3184993"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Scalable – Can analyse millions of events per second</a:t>
                </a:r>
              </a:p>
            </p:txBody>
          </p:sp>
          <p:cxnSp>
            <p:nvCxnSpPr>
              <p:cNvPr id="142" name="Straight Connector 141"/>
              <p:cNvCxnSpPr/>
              <p:nvPr/>
            </p:nvCxnSpPr>
            <p:spPr>
              <a:xfrm>
                <a:off x="1446745" y="3342871"/>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575086" y="3384988"/>
              <a:ext cx="777240" cy="777240"/>
              <a:chOff x="4522208" y="2689683"/>
              <a:chExt cx="777240" cy="777240"/>
            </a:xfrm>
            <a:solidFill>
              <a:schemeClr val="accent3"/>
            </a:solidFill>
          </p:grpSpPr>
          <p:sp>
            <p:nvSpPr>
              <p:cNvPr id="69" name="Oval 37"/>
              <p:cNvSpPr/>
              <p:nvPr/>
            </p:nvSpPr>
            <p:spPr>
              <a:xfrm>
                <a:off x="4522208" y="2689683"/>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rgbClr val="000000">
                        <a:alpha val="0"/>
                      </a:srgbClr>
                    </a:solidFill>
                  </a:ln>
                  <a:solidFill>
                    <a:srgbClr val="FFFFFF"/>
                  </a:solidFill>
                  <a:effectLst/>
                  <a:uLnTx/>
                  <a:uFillTx/>
                  <a:latin typeface="Segoe UI Semilight"/>
                  <a:ea typeface="+mn-ea"/>
                  <a:cs typeface="+mn-cs"/>
                </a:endParaRPr>
              </a:p>
            </p:txBody>
          </p:sp>
          <p:sp>
            <p:nvSpPr>
              <p:cNvPr id="70" name="Freeform 18"/>
              <p:cNvSpPr>
                <a:spLocks noEditPoints="1"/>
              </p:cNvSpPr>
              <p:nvPr/>
            </p:nvSpPr>
            <p:spPr bwMode="black">
              <a:xfrm rot="17995606">
                <a:off x="4628943" y="2860213"/>
                <a:ext cx="523130" cy="410780"/>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solidFill>
                      <a:srgbClr val="000000">
                        <a:alpha val="0"/>
                      </a:srgbClr>
                    </a:solidFill>
                  </a:ln>
                  <a:solidFill>
                    <a:srgbClr val="000000"/>
                  </a:solidFill>
                  <a:effectLst/>
                  <a:uLnTx/>
                  <a:uFillTx/>
                  <a:latin typeface="Segoe UI Semilight"/>
                  <a:ea typeface="+mn-ea"/>
                  <a:cs typeface="+mn-cs"/>
                </a:endParaRPr>
              </a:p>
            </p:txBody>
          </p:sp>
        </p:grpSp>
      </p:grpSp>
      <p:grpSp>
        <p:nvGrpSpPr>
          <p:cNvPr id="9" name="Group 8">
            <a:extLst>
              <a:ext uri="{FF2B5EF4-FFF2-40B4-BE49-F238E27FC236}">
                <a16:creationId xmlns:a16="http://schemas.microsoft.com/office/drawing/2014/main" id="{572AB404-98F9-4D6C-B0F1-B06DB5CA34E9}"/>
              </a:ext>
            </a:extLst>
          </p:cNvPr>
          <p:cNvGrpSpPr/>
          <p:nvPr/>
        </p:nvGrpSpPr>
        <p:grpSpPr>
          <a:xfrm>
            <a:off x="8032974" y="1945882"/>
            <a:ext cx="3821515" cy="806782"/>
            <a:chOff x="684040" y="1806863"/>
            <a:chExt cx="3821515" cy="806782"/>
          </a:xfrm>
        </p:grpSpPr>
        <p:grpSp>
          <p:nvGrpSpPr>
            <p:cNvPr id="95260" name="Group 95259"/>
            <p:cNvGrpSpPr/>
            <p:nvPr/>
          </p:nvGrpSpPr>
          <p:grpSpPr>
            <a:xfrm>
              <a:off x="1489133" y="1806863"/>
              <a:ext cx="3016422" cy="806782"/>
              <a:chOff x="1446745" y="1319537"/>
              <a:chExt cx="3076908" cy="822960"/>
            </a:xfrm>
          </p:grpSpPr>
          <p:sp>
            <p:nvSpPr>
              <p:cNvPr id="133" name="Rectangle 132"/>
              <p:cNvSpPr/>
              <p:nvPr/>
            </p:nvSpPr>
            <p:spPr>
              <a:xfrm>
                <a:off x="1556695" y="1319537"/>
                <a:ext cx="2966958"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One of 7 HDInsight Cluster Types</a:t>
                </a:r>
              </a:p>
            </p:txBody>
          </p:sp>
          <p:cxnSp>
            <p:nvCxnSpPr>
              <p:cNvPr id="134" name="Straight Connector 133"/>
              <p:cNvCxnSpPr/>
              <p:nvPr/>
            </p:nvCxnSpPr>
            <p:spPr>
              <a:xfrm>
                <a:off x="1446745" y="1319537"/>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71" name="Picture 6" descr="https://pbs.twimg.com/profile_images/928135110217441280/voCtWZjZ.jpg">
              <a:extLst>
                <a:ext uri="{FF2B5EF4-FFF2-40B4-BE49-F238E27FC236}">
                  <a16:creationId xmlns:a16="http://schemas.microsoft.com/office/drawing/2014/main" id="{8E682DD2-C9F2-44CA-B2EC-F3EB74B930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040" y="1865329"/>
              <a:ext cx="689851" cy="689851"/>
            </a:xfrm>
            <a:prstGeom prst="rect">
              <a:avLst/>
            </a:prstGeom>
            <a:solidFill>
              <a:schemeClr val="accent1">
                <a:lumMod val="75000"/>
              </a:schemeClr>
            </a:solidFill>
          </p:spPr>
        </p:pic>
      </p:grpSp>
      <p:grpSp>
        <p:nvGrpSpPr>
          <p:cNvPr id="8" name="Group 7">
            <a:extLst>
              <a:ext uri="{FF2B5EF4-FFF2-40B4-BE49-F238E27FC236}">
                <a16:creationId xmlns:a16="http://schemas.microsoft.com/office/drawing/2014/main" id="{C8F56BA0-32D1-4D7E-94CC-BB570661816D}"/>
              </a:ext>
            </a:extLst>
          </p:cNvPr>
          <p:cNvGrpSpPr/>
          <p:nvPr/>
        </p:nvGrpSpPr>
        <p:grpSpPr>
          <a:xfrm>
            <a:off x="784972" y="5025043"/>
            <a:ext cx="3429518" cy="806782"/>
            <a:chOff x="648317" y="5672120"/>
            <a:chExt cx="3429518" cy="806782"/>
          </a:xfrm>
        </p:grpSpPr>
        <p:pic>
          <p:nvPicPr>
            <p:cNvPr id="38914" name="Picture 2" descr="https://cdn1.iconfinder.com/data/icons/sla-service-level-agreement/128/SLA_11_document_contract_deal_service_level_agreement-512.png">
              <a:extLst>
                <a:ext uri="{FF2B5EF4-FFF2-40B4-BE49-F238E27FC236}">
                  <a16:creationId xmlns:a16="http://schemas.microsoft.com/office/drawing/2014/main" id="{3611FE53-F39D-4EEA-B3F0-E6AFBEEA2B1B}"/>
                </a:ext>
              </a:extLst>
            </p:cNvPr>
            <p:cNvPicPr>
              <a:picLocks noChangeAspect="1"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48317" y="5751602"/>
              <a:ext cx="647818" cy="647818"/>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Connector 71">
              <a:extLst>
                <a:ext uri="{FF2B5EF4-FFF2-40B4-BE49-F238E27FC236}">
                  <a16:creationId xmlns:a16="http://schemas.microsoft.com/office/drawing/2014/main" id="{DA54C91D-E9C6-4A5D-8A80-04C1CA4BE586}"/>
                </a:ext>
              </a:extLst>
            </p:cNvPr>
            <p:cNvCxnSpPr/>
            <p:nvPr/>
          </p:nvCxnSpPr>
          <p:spPr>
            <a:xfrm>
              <a:off x="1435220" y="5672120"/>
              <a:ext cx="0" cy="806782"/>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5190E477-ECB4-4E6C-9652-1DFB1D064206}"/>
                </a:ext>
              </a:extLst>
            </p:cNvPr>
            <p:cNvSpPr/>
            <p:nvPr/>
          </p:nvSpPr>
          <p:spPr>
            <a:xfrm>
              <a:off x="1596921" y="5672120"/>
              <a:ext cx="2480914" cy="806782"/>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SLA - 99.9% uptime</a:t>
              </a:r>
            </a:p>
          </p:txBody>
        </p:sp>
      </p:grpSp>
      <p:pic>
        <p:nvPicPr>
          <p:cNvPr id="38916" name="Picture 4" descr="http://storm.apache.org/images/logo.png">
            <a:extLst>
              <a:ext uri="{FF2B5EF4-FFF2-40B4-BE49-F238E27FC236}">
                <a16:creationId xmlns:a16="http://schemas.microsoft.com/office/drawing/2014/main" id="{5B3D17B0-CA4E-4D81-B368-12E7B15848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7080" y="3435947"/>
            <a:ext cx="1856120" cy="582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858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5263"/>
                                        </p:tgtEl>
                                        <p:attrNameLst>
                                          <p:attrName>style.visibility</p:attrName>
                                        </p:attrNameLst>
                                      </p:cBhvr>
                                      <p:to>
                                        <p:strVal val="visible"/>
                                      </p:to>
                                    </p:set>
                                    <p:anim calcmode="lin" valueType="num">
                                      <p:cBhvr additive="base">
                                        <p:cTn id="13" dur="500" fill="hold"/>
                                        <p:tgtEl>
                                          <p:spTgt spid="95263"/>
                                        </p:tgtEl>
                                        <p:attrNameLst>
                                          <p:attrName>ppt_x</p:attrName>
                                        </p:attrNameLst>
                                      </p:cBhvr>
                                      <p:tavLst>
                                        <p:tav tm="0">
                                          <p:val>
                                            <p:strVal val="0-#ppt_w/2"/>
                                          </p:val>
                                        </p:tav>
                                        <p:tav tm="100000">
                                          <p:val>
                                            <p:strVal val="#ppt_x"/>
                                          </p:val>
                                        </p:tav>
                                      </p:tavLst>
                                    </p:anim>
                                    <p:anim calcmode="lin" valueType="num">
                                      <p:cBhvr additive="base">
                                        <p:cTn id="14" dur="500" fill="hold"/>
                                        <p:tgtEl>
                                          <p:spTgt spid="9526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95258"/>
                                        </p:tgtEl>
                                        <p:attrNameLst>
                                          <p:attrName>style.visibility</p:attrName>
                                        </p:attrNameLst>
                                      </p:cBhvr>
                                      <p:to>
                                        <p:strVal val="visible"/>
                                      </p:to>
                                    </p:set>
                                    <p:anim calcmode="lin" valueType="num">
                                      <p:cBhvr additive="base">
                                        <p:cTn id="19" dur="500" fill="hold"/>
                                        <p:tgtEl>
                                          <p:spTgt spid="95258"/>
                                        </p:tgtEl>
                                        <p:attrNameLst>
                                          <p:attrName>ppt_x</p:attrName>
                                        </p:attrNameLst>
                                      </p:cBhvr>
                                      <p:tavLst>
                                        <p:tav tm="0">
                                          <p:val>
                                            <p:strVal val="1+#ppt_w/2"/>
                                          </p:val>
                                        </p:tav>
                                        <p:tav tm="100000">
                                          <p:val>
                                            <p:strVal val="#ppt_x"/>
                                          </p:val>
                                        </p:tav>
                                      </p:tavLst>
                                    </p:anim>
                                    <p:anim calcmode="lin" valueType="num">
                                      <p:cBhvr additive="base">
                                        <p:cTn id="20" dur="500" fill="hold"/>
                                        <p:tgtEl>
                                          <p:spTgt spid="9525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95257"/>
                                        </p:tgtEl>
                                        <p:attrNameLst>
                                          <p:attrName>style.visibility</p:attrName>
                                        </p:attrNameLst>
                                      </p:cBhvr>
                                      <p:to>
                                        <p:strVal val="visible"/>
                                      </p:to>
                                    </p:set>
                                    <p:anim calcmode="lin" valueType="num">
                                      <p:cBhvr additive="base">
                                        <p:cTn id="25" dur="500" fill="hold"/>
                                        <p:tgtEl>
                                          <p:spTgt spid="95257"/>
                                        </p:tgtEl>
                                        <p:attrNameLst>
                                          <p:attrName>ppt_x</p:attrName>
                                        </p:attrNameLst>
                                      </p:cBhvr>
                                      <p:tavLst>
                                        <p:tav tm="0">
                                          <p:val>
                                            <p:strVal val="1+#ppt_w/2"/>
                                          </p:val>
                                        </p:tav>
                                        <p:tav tm="100000">
                                          <p:val>
                                            <p:strVal val="#ppt_x"/>
                                          </p:val>
                                        </p:tav>
                                      </p:tavLst>
                                    </p:anim>
                                    <p:anim calcmode="lin" valueType="num">
                                      <p:cBhvr additive="base">
                                        <p:cTn id="26" dur="500" fill="hold"/>
                                        <p:tgtEl>
                                          <p:spTgt spid="952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DDB9790C-730A-4907-9D72-E744A4DB3E88}"/>
              </a:ext>
            </a:extLst>
          </p:cNvPr>
          <p:cNvPicPr>
            <a:picLocks noChangeAspect="1"/>
          </p:cNvPicPr>
          <p:nvPr/>
        </p:nvPicPr>
        <p:blipFill>
          <a:blip r:embed="rId3">
            <a:clrChange>
              <a:clrFrom>
                <a:srgbClr val="F2F2F2"/>
              </a:clrFrom>
              <a:clrTo>
                <a:srgbClr val="F2F2F2">
                  <a:alpha val="0"/>
                </a:srgbClr>
              </a:clrTo>
            </a:clrChange>
            <a:duotone>
              <a:schemeClr val="accent1">
                <a:shade val="45000"/>
                <a:satMod val="135000"/>
              </a:schemeClr>
              <a:prstClr val="white"/>
            </a:duotone>
          </a:blip>
          <a:stretch>
            <a:fillRect/>
          </a:stretch>
        </p:blipFill>
        <p:spPr>
          <a:xfrm>
            <a:off x="134055" y="2381029"/>
            <a:ext cx="1211026" cy="968820"/>
          </a:xfrm>
          <a:prstGeom prst="rect">
            <a:avLst/>
          </a:prstGeom>
        </p:spPr>
      </p:pic>
      <p:sp>
        <p:nvSpPr>
          <p:cNvPr id="69" name="Freeform 68"/>
          <p:cNvSpPr/>
          <p:nvPr/>
        </p:nvSpPr>
        <p:spPr bwMode="auto">
          <a:xfrm rot="5400000">
            <a:off x="4040754" y="742614"/>
            <a:ext cx="5158162" cy="5975152"/>
          </a:xfrm>
          <a:custGeom>
            <a:avLst/>
            <a:gdLst>
              <a:gd name="connsiteX0" fmla="*/ 1367130 w 4869855"/>
              <a:gd name="connsiteY0" fmla="*/ 279962 h 5641180"/>
              <a:gd name="connsiteX1" fmla="*/ 1367130 w 4869855"/>
              <a:gd name="connsiteY1" fmla="*/ 207581 h 5641180"/>
              <a:gd name="connsiteX2" fmla="*/ 1474567 w 4869855"/>
              <a:gd name="connsiteY2" fmla="*/ 139981 h 5641180"/>
              <a:gd name="connsiteX3" fmla="*/ 1367130 w 4869855"/>
              <a:gd name="connsiteY3" fmla="*/ 72382 h 5641180"/>
              <a:gd name="connsiteX4" fmla="*/ 1367130 w 4869855"/>
              <a:gd name="connsiteY4" fmla="*/ 0 h 5641180"/>
              <a:gd name="connsiteX5" fmla="*/ 1640858 w 4869855"/>
              <a:gd name="connsiteY5" fmla="*/ 0 h 5641180"/>
              <a:gd name="connsiteX6" fmla="*/ 1640858 w 4869855"/>
              <a:gd name="connsiteY6" fmla="*/ 35961 h 5641180"/>
              <a:gd name="connsiteX7" fmla="*/ 1640858 w 4869855"/>
              <a:gd name="connsiteY7" fmla="*/ 59892 h 5641180"/>
              <a:gd name="connsiteX8" fmla="*/ 1475330 w 4869855"/>
              <a:gd name="connsiteY8" fmla="*/ 59892 h 5641180"/>
              <a:gd name="connsiteX9" fmla="*/ 1591847 w 4869855"/>
              <a:gd name="connsiteY9" fmla="*/ 133204 h 5641180"/>
              <a:gd name="connsiteX10" fmla="*/ 1596267 w 4869855"/>
              <a:gd name="connsiteY10" fmla="*/ 139918 h 5641180"/>
              <a:gd name="connsiteX11" fmla="*/ 1596225 w 4869855"/>
              <a:gd name="connsiteY11" fmla="*/ 139981 h 5641180"/>
              <a:gd name="connsiteX12" fmla="*/ 1596267 w 4869855"/>
              <a:gd name="connsiteY12" fmla="*/ 140044 h 5641180"/>
              <a:gd name="connsiteX13" fmla="*/ 1591847 w 4869855"/>
              <a:gd name="connsiteY13" fmla="*/ 146759 h 5641180"/>
              <a:gd name="connsiteX14" fmla="*/ 1475331 w 4869855"/>
              <a:gd name="connsiteY14" fmla="*/ 220070 h 5641180"/>
              <a:gd name="connsiteX15" fmla="*/ 1640858 w 4869855"/>
              <a:gd name="connsiteY15" fmla="*/ 220070 h 5641180"/>
              <a:gd name="connsiteX16" fmla="*/ 1640858 w 4869855"/>
              <a:gd name="connsiteY16" fmla="*/ 279962 h 5641180"/>
              <a:gd name="connsiteX17" fmla="*/ 1362021 w 4869855"/>
              <a:gd name="connsiteY17" fmla="*/ 529582 h 5641180"/>
              <a:gd name="connsiteX18" fmla="*/ 1362021 w 4869855"/>
              <a:gd name="connsiteY18" fmla="*/ 315224 h 5641180"/>
              <a:gd name="connsiteX19" fmla="*/ 1370965 w 4869855"/>
              <a:gd name="connsiteY19" fmla="*/ 306645 h 5641180"/>
              <a:gd name="connsiteX20" fmla="*/ 1406741 w 4869855"/>
              <a:gd name="connsiteY20" fmla="*/ 306645 h 5641180"/>
              <a:gd name="connsiteX21" fmla="*/ 1415685 w 4869855"/>
              <a:gd name="connsiteY21" fmla="*/ 315224 h 5641180"/>
              <a:gd name="connsiteX22" fmla="*/ 1415685 w 4869855"/>
              <a:gd name="connsiteY22" fmla="*/ 393113 h 5641180"/>
              <a:gd name="connsiteX23" fmla="*/ 1636258 w 4869855"/>
              <a:gd name="connsiteY23" fmla="*/ 393113 h 5641180"/>
              <a:gd name="connsiteX24" fmla="*/ 1646437 w 4869855"/>
              <a:gd name="connsiteY24" fmla="*/ 402877 h 5641180"/>
              <a:gd name="connsiteX25" fmla="*/ 1646437 w 4869855"/>
              <a:gd name="connsiteY25" fmla="*/ 441930 h 5641180"/>
              <a:gd name="connsiteX26" fmla="*/ 1636258 w 4869855"/>
              <a:gd name="connsiteY26" fmla="*/ 451693 h 5641180"/>
              <a:gd name="connsiteX27" fmla="*/ 1415685 w 4869855"/>
              <a:gd name="connsiteY27" fmla="*/ 451693 h 5641180"/>
              <a:gd name="connsiteX28" fmla="*/ 1415685 w 4869855"/>
              <a:gd name="connsiteY28" fmla="*/ 529582 h 5641180"/>
              <a:gd name="connsiteX29" fmla="*/ 1406741 w 4869855"/>
              <a:gd name="connsiteY29" fmla="*/ 538161 h 5641180"/>
              <a:gd name="connsiteX30" fmla="*/ 1370965 w 4869855"/>
              <a:gd name="connsiteY30" fmla="*/ 538161 h 5641180"/>
              <a:gd name="connsiteX31" fmla="*/ 1362021 w 4869855"/>
              <a:gd name="connsiteY31" fmla="*/ 529582 h 5641180"/>
              <a:gd name="connsiteX32" fmla="*/ 1148 w 4869855"/>
              <a:gd name="connsiteY32" fmla="*/ 2756264 h 5641180"/>
              <a:gd name="connsiteX33" fmla="*/ 1286143 w 4869855"/>
              <a:gd name="connsiteY33" fmla="*/ 1512229 h 5641180"/>
              <a:gd name="connsiteX34" fmla="*/ 1911847 w 4869855"/>
              <a:gd name="connsiteY34" fmla="*/ 589120 h 5641180"/>
              <a:gd name="connsiteX35" fmla="*/ 2867870 w 4869855"/>
              <a:gd name="connsiteY35" fmla="*/ 1472574 h 5641180"/>
              <a:gd name="connsiteX36" fmla="*/ 2871755 w 4869855"/>
              <a:gd name="connsiteY36" fmla="*/ 1551358 h 5641180"/>
              <a:gd name="connsiteX37" fmla="*/ 2872832 w 4869855"/>
              <a:gd name="connsiteY37" fmla="*/ 1551358 h 5641180"/>
              <a:gd name="connsiteX38" fmla="*/ 2872832 w 4869855"/>
              <a:gd name="connsiteY38" fmla="*/ 1573189 h 5641180"/>
              <a:gd name="connsiteX39" fmla="*/ 2872832 w 4869855"/>
              <a:gd name="connsiteY39" fmla="*/ 2352764 h 5641180"/>
              <a:gd name="connsiteX40" fmla="*/ 2905442 w 4869855"/>
              <a:gd name="connsiteY40" fmla="*/ 2394776 h 5641180"/>
              <a:gd name="connsiteX41" fmla="*/ 2905442 w 4869855"/>
              <a:gd name="connsiteY41" fmla="*/ 2394333 h 5641180"/>
              <a:gd name="connsiteX42" fmla="*/ 3322904 w 4869855"/>
              <a:gd name="connsiteY42" fmla="*/ 2932155 h 5641180"/>
              <a:gd name="connsiteX43" fmla="*/ 3322904 w 4869855"/>
              <a:gd name="connsiteY43" fmla="*/ 1925803 h 5641180"/>
              <a:gd name="connsiteX44" fmla="*/ 3322599 w 4869855"/>
              <a:gd name="connsiteY44" fmla="*/ 1925410 h 5641180"/>
              <a:gd name="connsiteX45" fmla="*/ 3322598 w 4869855"/>
              <a:gd name="connsiteY45" fmla="*/ 1464338 h 5641180"/>
              <a:gd name="connsiteX46" fmla="*/ 3758365 w 4869855"/>
              <a:gd name="connsiteY46" fmla="*/ 2025743 h 5641180"/>
              <a:gd name="connsiteX47" fmla="*/ 3758365 w 4869855"/>
              <a:gd name="connsiteY47" fmla="*/ 2025614 h 5641180"/>
              <a:gd name="connsiteX48" fmla="*/ 4869855 w 4869855"/>
              <a:gd name="connsiteY48" fmla="*/ 3457564 h 5641180"/>
              <a:gd name="connsiteX49" fmla="*/ 4869855 w 4869855"/>
              <a:gd name="connsiteY49" fmla="*/ 3918636 h 5641180"/>
              <a:gd name="connsiteX50" fmla="*/ 4434088 w 4869855"/>
              <a:gd name="connsiteY50" fmla="*/ 3357231 h 5641180"/>
              <a:gd name="connsiteX51" fmla="*/ 4434089 w 4869855"/>
              <a:gd name="connsiteY51" fmla="*/ 3357360 h 5641180"/>
              <a:gd name="connsiteX52" fmla="*/ 3605617 w 4869855"/>
              <a:gd name="connsiteY52" fmla="*/ 2290027 h 5641180"/>
              <a:gd name="connsiteX53" fmla="*/ 3605617 w 4869855"/>
              <a:gd name="connsiteY53" fmla="*/ 3296379 h 5641180"/>
              <a:gd name="connsiteX54" fmla="*/ 3606205 w 4869855"/>
              <a:gd name="connsiteY54" fmla="*/ 3297137 h 5641180"/>
              <a:gd name="connsiteX55" fmla="*/ 3606206 w 4869855"/>
              <a:gd name="connsiteY55" fmla="*/ 3758209 h 5641180"/>
              <a:gd name="connsiteX56" fmla="*/ 3313674 w 4869855"/>
              <a:gd name="connsiteY56" fmla="*/ 3381335 h 5641180"/>
              <a:gd name="connsiteX57" fmla="*/ 3313674 w 4869855"/>
              <a:gd name="connsiteY57" fmla="*/ 3381780 h 5641180"/>
              <a:gd name="connsiteX58" fmla="*/ 2872832 w 4869855"/>
              <a:gd name="connsiteY58" fmla="*/ 2813836 h 5641180"/>
              <a:gd name="connsiteX59" fmla="*/ 2872832 w 4869855"/>
              <a:gd name="connsiteY59" fmla="*/ 2816079 h 5641180"/>
              <a:gd name="connsiteX60" fmla="*/ 2612723 w 4869855"/>
              <a:gd name="connsiteY60" fmla="*/ 2480976 h 5641180"/>
              <a:gd name="connsiteX61" fmla="*/ 2612723 w 4869855"/>
              <a:gd name="connsiteY61" fmla="*/ 1839290 h 5641180"/>
              <a:gd name="connsiteX62" fmla="*/ 2612723 w 4869855"/>
              <a:gd name="connsiteY62" fmla="*/ 1821412 h 5641180"/>
              <a:gd name="connsiteX63" fmla="*/ 2611841 w 4869855"/>
              <a:gd name="connsiteY63" fmla="*/ 1821412 h 5641180"/>
              <a:gd name="connsiteX64" fmla="*/ 2608660 w 4869855"/>
              <a:gd name="connsiteY64" fmla="*/ 1756895 h 5641180"/>
              <a:gd name="connsiteX65" fmla="*/ 1968630 w 4869855"/>
              <a:gd name="connsiteY65" fmla="*/ 852443 h 5641180"/>
              <a:gd name="connsiteX66" fmla="*/ 1551479 w 4869855"/>
              <a:gd name="connsiteY66" fmla="*/ 1979869 h 5641180"/>
              <a:gd name="connsiteX67" fmla="*/ 280216 w 4869855"/>
              <a:gd name="connsiteY67" fmla="*/ 2883829 h 5641180"/>
              <a:gd name="connsiteX68" fmla="*/ 531302 w 4869855"/>
              <a:gd name="connsiteY68" fmla="*/ 3584951 h 5641180"/>
              <a:gd name="connsiteX69" fmla="*/ 777438 w 4869855"/>
              <a:gd name="connsiteY69" fmla="*/ 3871956 h 5641180"/>
              <a:gd name="connsiteX70" fmla="*/ 864532 w 4869855"/>
              <a:gd name="connsiteY70" fmla="*/ 3965977 h 5641180"/>
              <a:gd name="connsiteX71" fmla="*/ 847305 w 4869855"/>
              <a:gd name="connsiteY71" fmla="*/ 3809874 h 5641180"/>
              <a:gd name="connsiteX72" fmla="*/ 1608640 w 4869855"/>
              <a:gd name="connsiteY72" fmla="*/ 2419404 h 5641180"/>
              <a:gd name="connsiteX73" fmla="*/ 2728827 w 4869855"/>
              <a:gd name="connsiteY73" fmla="*/ 3749869 h 5641180"/>
              <a:gd name="connsiteX74" fmla="*/ 2739068 w 4869855"/>
              <a:gd name="connsiteY74" fmla="*/ 5147802 h 5641180"/>
              <a:gd name="connsiteX75" fmla="*/ 2739428 w 4869855"/>
              <a:gd name="connsiteY75" fmla="*/ 5148257 h 5641180"/>
              <a:gd name="connsiteX76" fmla="*/ 2739428 w 4869855"/>
              <a:gd name="connsiteY76" fmla="*/ 5196920 h 5641180"/>
              <a:gd name="connsiteX77" fmla="*/ 2739428 w 4869855"/>
              <a:gd name="connsiteY77" fmla="*/ 5641180 h 5641180"/>
              <a:gd name="connsiteX78" fmla="*/ 1320203 w 4869855"/>
              <a:gd name="connsiteY78" fmla="*/ 3848103 h 5641180"/>
              <a:gd name="connsiteX79" fmla="*/ 1320203 w 4869855"/>
              <a:gd name="connsiteY79" fmla="*/ 3355180 h 5641180"/>
              <a:gd name="connsiteX80" fmla="*/ 2459905 w 4869855"/>
              <a:gd name="connsiteY80" fmla="*/ 4795101 h 5641180"/>
              <a:gd name="connsiteX81" fmla="*/ 2452390 w 4869855"/>
              <a:gd name="connsiteY81" fmla="*/ 3880643 h 5641180"/>
              <a:gd name="connsiteX82" fmla="*/ 1642119 w 4869855"/>
              <a:gd name="connsiteY82" fmla="*/ 2690677 h 5641180"/>
              <a:gd name="connsiteX83" fmla="*/ 1251676 w 4869855"/>
              <a:gd name="connsiteY83" fmla="*/ 4328692 h 5641180"/>
              <a:gd name="connsiteX84" fmla="*/ 1270579 w 4869855"/>
              <a:gd name="connsiteY84" fmla="*/ 4392841 h 5641180"/>
              <a:gd name="connsiteX85" fmla="*/ 1271054 w 4869855"/>
              <a:gd name="connsiteY85" fmla="*/ 4393328 h 5641180"/>
              <a:gd name="connsiteX86" fmla="*/ 1294367 w 4869855"/>
              <a:gd name="connsiteY86" fmla="*/ 4455666 h 5641180"/>
              <a:gd name="connsiteX87" fmla="*/ 1507890 w 4869855"/>
              <a:gd name="connsiteY87" fmla="*/ 4956404 h 5641180"/>
              <a:gd name="connsiteX88" fmla="*/ 1588380 w 4869855"/>
              <a:gd name="connsiteY88" fmla="*/ 5131051 h 5641180"/>
              <a:gd name="connsiteX89" fmla="*/ 1562103 w 4869855"/>
              <a:gd name="connsiteY89" fmla="*/ 5117128 h 5641180"/>
              <a:gd name="connsiteX90" fmla="*/ 296268 w 4869855"/>
              <a:gd name="connsiteY90" fmla="*/ 3739747 h 5641180"/>
              <a:gd name="connsiteX91" fmla="*/ 2837 w 4869855"/>
              <a:gd name="connsiteY91" fmla="*/ 2916214 h 5641180"/>
              <a:gd name="connsiteX92" fmla="*/ 1148 w 4869855"/>
              <a:gd name="connsiteY92" fmla="*/ 2756264 h 56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869855" h="5641180">
                <a:moveTo>
                  <a:pt x="1367130" y="279962"/>
                </a:moveTo>
                <a:lnTo>
                  <a:pt x="1367130" y="207581"/>
                </a:lnTo>
                <a:lnTo>
                  <a:pt x="1474567" y="139981"/>
                </a:lnTo>
                <a:lnTo>
                  <a:pt x="1367130" y="72382"/>
                </a:lnTo>
                <a:lnTo>
                  <a:pt x="1367130" y="0"/>
                </a:lnTo>
                <a:lnTo>
                  <a:pt x="1640858" y="0"/>
                </a:lnTo>
                <a:lnTo>
                  <a:pt x="1640858" y="35961"/>
                </a:lnTo>
                <a:lnTo>
                  <a:pt x="1640858" y="59892"/>
                </a:lnTo>
                <a:lnTo>
                  <a:pt x="1475330" y="59892"/>
                </a:lnTo>
                <a:lnTo>
                  <a:pt x="1591847" y="133204"/>
                </a:lnTo>
                <a:cubicBezTo>
                  <a:pt x="1594793" y="135058"/>
                  <a:pt x="1596267" y="137488"/>
                  <a:pt x="1596267" y="139918"/>
                </a:cubicBezTo>
                <a:lnTo>
                  <a:pt x="1596225" y="139981"/>
                </a:lnTo>
                <a:lnTo>
                  <a:pt x="1596267" y="140044"/>
                </a:lnTo>
                <a:cubicBezTo>
                  <a:pt x="1596267" y="142474"/>
                  <a:pt x="1594794" y="144904"/>
                  <a:pt x="1591847" y="146759"/>
                </a:cubicBezTo>
                <a:lnTo>
                  <a:pt x="1475331" y="220070"/>
                </a:lnTo>
                <a:lnTo>
                  <a:pt x="1640858" y="220070"/>
                </a:lnTo>
                <a:lnTo>
                  <a:pt x="1640858" y="279962"/>
                </a:lnTo>
                <a:close/>
                <a:moveTo>
                  <a:pt x="1362021" y="529582"/>
                </a:moveTo>
                <a:lnTo>
                  <a:pt x="1362021" y="315224"/>
                </a:lnTo>
                <a:cubicBezTo>
                  <a:pt x="1362021" y="310486"/>
                  <a:pt x="1366026" y="306645"/>
                  <a:pt x="1370965" y="306645"/>
                </a:cubicBezTo>
                <a:lnTo>
                  <a:pt x="1406741" y="306645"/>
                </a:lnTo>
                <a:cubicBezTo>
                  <a:pt x="1411681" y="306645"/>
                  <a:pt x="1415685" y="310486"/>
                  <a:pt x="1415685" y="315224"/>
                </a:cubicBezTo>
                <a:lnTo>
                  <a:pt x="1415685" y="393113"/>
                </a:lnTo>
                <a:lnTo>
                  <a:pt x="1636258" y="393113"/>
                </a:lnTo>
                <a:cubicBezTo>
                  <a:pt x="1641880" y="393113"/>
                  <a:pt x="1646437" y="397485"/>
                  <a:pt x="1646437" y="402877"/>
                </a:cubicBezTo>
                <a:lnTo>
                  <a:pt x="1646437" y="441930"/>
                </a:lnTo>
                <a:cubicBezTo>
                  <a:pt x="1646437" y="447322"/>
                  <a:pt x="1641880" y="451693"/>
                  <a:pt x="1636258" y="451693"/>
                </a:cubicBezTo>
                <a:lnTo>
                  <a:pt x="1415685" y="451693"/>
                </a:lnTo>
                <a:lnTo>
                  <a:pt x="1415685" y="529582"/>
                </a:lnTo>
                <a:cubicBezTo>
                  <a:pt x="1415685" y="534320"/>
                  <a:pt x="1411681" y="538161"/>
                  <a:pt x="1406741" y="538161"/>
                </a:cubicBezTo>
                <a:lnTo>
                  <a:pt x="1370965" y="538161"/>
                </a:lnTo>
                <a:cubicBezTo>
                  <a:pt x="1366026" y="538161"/>
                  <a:pt x="1362021" y="534320"/>
                  <a:pt x="1362021" y="529582"/>
                </a:cubicBezTo>
                <a:close/>
                <a:moveTo>
                  <a:pt x="1148" y="2756264"/>
                </a:moveTo>
                <a:cubicBezTo>
                  <a:pt x="30411" y="1960582"/>
                  <a:pt x="614876" y="1245959"/>
                  <a:pt x="1286143" y="1512229"/>
                </a:cubicBezTo>
                <a:cubicBezTo>
                  <a:pt x="1301384" y="1220202"/>
                  <a:pt x="1350630" y="703420"/>
                  <a:pt x="1911847" y="589120"/>
                </a:cubicBezTo>
                <a:cubicBezTo>
                  <a:pt x="2417035" y="543400"/>
                  <a:pt x="2803418" y="762990"/>
                  <a:pt x="2867870" y="1472574"/>
                </a:cubicBezTo>
                <a:lnTo>
                  <a:pt x="2871755" y="1551358"/>
                </a:lnTo>
                <a:lnTo>
                  <a:pt x="2872832" y="1551358"/>
                </a:lnTo>
                <a:lnTo>
                  <a:pt x="2872832" y="1573189"/>
                </a:lnTo>
                <a:lnTo>
                  <a:pt x="2872832" y="2352764"/>
                </a:lnTo>
                <a:lnTo>
                  <a:pt x="2905442" y="2394776"/>
                </a:lnTo>
                <a:lnTo>
                  <a:pt x="2905442" y="2394333"/>
                </a:lnTo>
                <a:lnTo>
                  <a:pt x="3322904" y="2932155"/>
                </a:lnTo>
                <a:lnTo>
                  <a:pt x="3322904" y="1925803"/>
                </a:lnTo>
                <a:lnTo>
                  <a:pt x="3322599" y="1925410"/>
                </a:lnTo>
                <a:lnTo>
                  <a:pt x="3322598" y="1464338"/>
                </a:lnTo>
                <a:lnTo>
                  <a:pt x="3758365" y="2025743"/>
                </a:lnTo>
                <a:lnTo>
                  <a:pt x="3758365" y="2025614"/>
                </a:lnTo>
                <a:lnTo>
                  <a:pt x="4869855" y="3457564"/>
                </a:lnTo>
                <a:lnTo>
                  <a:pt x="4869855" y="3918636"/>
                </a:lnTo>
                <a:lnTo>
                  <a:pt x="4434088" y="3357231"/>
                </a:lnTo>
                <a:lnTo>
                  <a:pt x="4434089" y="3357360"/>
                </a:lnTo>
                <a:lnTo>
                  <a:pt x="3605617" y="2290027"/>
                </a:lnTo>
                <a:lnTo>
                  <a:pt x="3605617" y="3296379"/>
                </a:lnTo>
                <a:lnTo>
                  <a:pt x="3606205" y="3297137"/>
                </a:lnTo>
                <a:lnTo>
                  <a:pt x="3606206" y="3758209"/>
                </a:lnTo>
                <a:lnTo>
                  <a:pt x="3313674" y="3381335"/>
                </a:lnTo>
                <a:lnTo>
                  <a:pt x="3313674" y="3381780"/>
                </a:lnTo>
                <a:lnTo>
                  <a:pt x="2872832" y="2813836"/>
                </a:lnTo>
                <a:lnTo>
                  <a:pt x="2872832" y="2816079"/>
                </a:lnTo>
                <a:lnTo>
                  <a:pt x="2612723" y="2480976"/>
                </a:lnTo>
                <a:lnTo>
                  <a:pt x="2612723" y="1839290"/>
                </a:lnTo>
                <a:lnTo>
                  <a:pt x="2612723" y="1821412"/>
                </a:lnTo>
                <a:lnTo>
                  <a:pt x="2611841" y="1821412"/>
                </a:lnTo>
                <a:lnTo>
                  <a:pt x="2608660" y="1756895"/>
                </a:lnTo>
                <a:cubicBezTo>
                  <a:pt x="2608267" y="1090078"/>
                  <a:pt x="2382337" y="815002"/>
                  <a:pt x="1968630" y="852443"/>
                </a:cubicBezTo>
                <a:cubicBezTo>
                  <a:pt x="1447127" y="960333"/>
                  <a:pt x="1563960" y="1740723"/>
                  <a:pt x="1551479" y="1979869"/>
                </a:cubicBezTo>
                <a:cubicBezTo>
                  <a:pt x="818671" y="1390091"/>
                  <a:pt x="247109" y="2134846"/>
                  <a:pt x="280216" y="2883829"/>
                </a:cubicBezTo>
                <a:cubicBezTo>
                  <a:pt x="291251" y="3133490"/>
                  <a:pt x="369472" y="3383621"/>
                  <a:pt x="531302" y="3584951"/>
                </a:cubicBezTo>
                <a:cubicBezTo>
                  <a:pt x="605287" y="3676214"/>
                  <a:pt x="688920" y="3773222"/>
                  <a:pt x="777438" y="3871956"/>
                </a:cubicBezTo>
                <a:lnTo>
                  <a:pt x="864532" y="3965977"/>
                </a:lnTo>
                <a:lnTo>
                  <a:pt x="847305" y="3809874"/>
                </a:lnTo>
                <a:cubicBezTo>
                  <a:pt x="772937" y="2987673"/>
                  <a:pt x="989531" y="2553052"/>
                  <a:pt x="1608640" y="2419404"/>
                </a:cubicBezTo>
                <a:cubicBezTo>
                  <a:pt x="2203093" y="2362381"/>
                  <a:pt x="2662512" y="2726746"/>
                  <a:pt x="2728827" y="3749869"/>
                </a:cubicBezTo>
                <a:lnTo>
                  <a:pt x="2739068" y="5147802"/>
                </a:lnTo>
                <a:lnTo>
                  <a:pt x="2739428" y="5148257"/>
                </a:lnTo>
                <a:lnTo>
                  <a:pt x="2739428" y="5196920"/>
                </a:lnTo>
                <a:lnTo>
                  <a:pt x="2739428" y="5641180"/>
                </a:lnTo>
                <a:lnTo>
                  <a:pt x="1320203" y="3848103"/>
                </a:lnTo>
                <a:lnTo>
                  <a:pt x="1320203" y="3355180"/>
                </a:lnTo>
                <a:lnTo>
                  <a:pt x="2459905" y="4795101"/>
                </a:lnTo>
                <a:lnTo>
                  <a:pt x="2452390" y="3880643"/>
                </a:lnTo>
                <a:cubicBezTo>
                  <a:pt x="2404302" y="3058498"/>
                  <a:pt x="2128927" y="2643980"/>
                  <a:pt x="1642119" y="2690677"/>
                </a:cubicBezTo>
                <a:cubicBezTo>
                  <a:pt x="870368" y="2885291"/>
                  <a:pt x="1134355" y="3928230"/>
                  <a:pt x="1251676" y="4328692"/>
                </a:cubicBezTo>
                <a:lnTo>
                  <a:pt x="1270579" y="4392841"/>
                </a:lnTo>
                <a:lnTo>
                  <a:pt x="1271054" y="4393328"/>
                </a:lnTo>
                <a:lnTo>
                  <a:pt x="1294367" y="4455666"/>
                </a:lnTo>
                <a:cubicBezTo>
                  <a:pt x="1343879" y="4583104"/>
                  <a:pt x="1412426" y="4745689"/>
                  <a:pt x="1507890" y="4956404"/>
                </a:cubicBezTo>
                <a:lnTo>
                  <a:pt x="1588380" y="5131051"/>
                </a:lnTo>
                <a:lnTo>
                  <a:pt x="1562103" y="5117128"/>
                </a:lnTo>
                <a:cubicBezTo>
                  <a:pt x="1195890" y="4760989"/>
                  <a:pt x="657646" y="4185518"/>
                  <a:pt x="296268" y="3739747"/>
                </a:cubicBezTo>
                <a:cubicBezTo>
                  <a:pt x="110286" y="3489537"/>
                  <a:pt x="19493" y="3201543"/>
                  <a:pt x="2837" y="2916214"/>
                </a:cubicBezTo>
                <a:cubicBezTo>
                  <a:pt x="-286" y="2862715"/>
                  <a:pt x="-803" y="2809309"/>
                  <a:pt x="1148" y="2756264"/>
                </a:cubicBezTo>
                <a:close/>
              </a:path>
            </a:pathLst>
          </a:custGeom>
          <a:solidFill>
            <a:schemeClr val="bg1">
              <a:lumMod val="95000"/>
              <a:alpha val="9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Apache Storm</a:t>
            </a:r>
          </a:p>
        </p:txBody>
      </p:sp>
      <p:sp>
        <p:nvSpPr>
          <p:cNvPr id="14" name="Text Placeholder 13">
            <a:extLst>
              <a:ext uri="{FF2B5EF4-FFF2-40B4-BE49-F238E27FC236}">
                <a16:creationId xmlns:a16="http://schemas.microsoft.com/office/drawing/2014/main" id="{64B40C91-DF13-4BD2-A0FA-BAB78B40DBFD}"/>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 highly scalable and reliable, open-source, distributed, stream processing framework</a:t>
            </a:r>
          </a:p>
        </p:txBody>
      </p:sp>
      <p:grpSp>
        <p:nvGrpSpPr>
          <p:cNvPr id="13" name="Group 12"/>
          <p:cNvGrpSpPr/>
          <p:nvPr/>
        </p:nvGrpSpPr>
        <p:grpSpPr>
          <a:xfrm>
            <a:off x="4285045" y="2182535"/>
            <a:ext cx="3659262" cy="1264377"/>
            <a:chOff x="8276798" y="1293814"/>
            <a:chExt cx="3732638" cy="1289730"/>
          </a:xfrm>
        </p:grpSpPr>
        <p:sp>
          <p:nvSpPr>
            <p:cNvPr id="43" name="TextBox 42"/>
            <p:cNvSpPr txBox="1"/>
            <p:nvPr/>
          </p:nvSpPr>
          <p:spPr>
            <a:xfrm>
              <a:off x="8276798" y="1293814"/>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Easy to program</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 A distributed real time processing platform</a:t>
              </a:r>
            </a:p>
          </p:txBody>
        </p:sp>
        <p:sp>
          <p:nvSpPr>
            <p:cNvPr id="125" name="Freeform 124"/>
            <p:cNvSpPr/>
            <p:nvPr/>
          </p:nvSpPr>
          <p:spPr bwMode="auto">
            <a:xfrm>
              <a:off x="8361425" y="1716875"/>
              <a:ext cx="659968" cy="443608"/>
            </a:xfrm>
            <a:custGeom>
              <a:avLst/>
              <a:gdLst>
                <a:gd name="connsiteX0" fmla="*/ 7482335 w 8229978"/>
                <a:gd name="connsiteY0" fmla="*/ 4330779 h 5345688"/>
                <a:gd name="connsiteX1" fmla="*/ 7220497 w 8229978"/>
                <a:gd name="connsiteY1" fmla="*/ 4544183 h 5345688"/>
                <a:gd name="connsiteX2" fmla="*/ 7216574 w 8229978"/>
                <a:gd name="connsiteY2" fmla="*/ 4583097 h 5345688"/>
                <a:gd name="connsiteX3" fmla="*/ 7216574 w 8229978"/>
                <a:gd name="connsiteY3" fmla="*/ 4612996 h 5345688"/>
                <a:gd name="connsiteX4" fmla="*/ 7220497 w 8229978"/>
                <a:gd name="connsiteY4" fmla="*/ 4651910 h 5345688"/>
                <a:gd name="connsiteX5" fmla="*/ 7482335 w 8229978"/>
                <a:gd name="connsiteY5" fmla="*/ 4865313 h 5345688"/>
                <a:gd name="connsiteX6" fmla="*/ 7749603 w 8229978"/>
                <a:gd name="connsiteY6" fmla="*/ 4598046 h 5345688"/>
                <a:gd name="connsiteX7" fmla="*/ 7482335 w 8229978"/>
                <a:gd name="connsiteY7" fmla="*/ 4330779 h 5345688"/>
                <a:gd name="connsiteX8" fmla="*/ 747643 w 8229978"/>
                <a:gd name="connsiteY8" fmla="*/ 4330779 h 5345688"/>
                <a:gd name="connsiteX9" fmla="*/ 480375 w 8229978"/>
                <a:gd name="connsiteY9" fmla="*/ 4598046 h 5345688"/>
                <a:gd name="connsiteX10" fmla="*/ 747643 w 8229978"/>
                <a:gd name="connsiteY10" fmla="*/ 4865313 h 5345688"/>
                <a:gd name="connsiteX11" fmla="*/ 1014911 w 8229978"/>
                <a:gd name="connsiteY11" fmla="*/ 4598046 h 5345688"/>
                <a:gd name="connsiteX12" fmla="*/ 747643 w 8229978"/>
                <a:gd name="connsiteY12" fmla="*/ 4330779 h 5345688"/>
                <a:gd name="connsiteX13" fmla="*/ 3761865 w 8229978"/>
                <a:gd name="connsiteY13" fmla="*/ 1402819 h 5345688"/>
                <a:gd name="connsiteX14" fmla="*/ 1331010 w 8229978"/>
                <a:gd name="connsiteY14" fmla="*/ 4135684 h 5345688"/>
                <a:gd name="connsiteX15" fmla="*/ 1367600 w 8229978"/>
                <a:gd name="connsiteY15" fmla="*/ 4180033 h 5345688"/>
                <a:gd name="connsiteX16" fmla="*/ 1436533 w 8229978"/>
                <a:gd name="connsiteY16" fmla="*/ 4307030 h 5345688"/>
                <a:gd name="connsiteX17" fmla="*/ 1457741 w 8229978"/>
                <a:gd name="connsiteY17" fmla="*/ 4375352 h 5345688"/>
                <a:gd name="connsiteX18" fmla="*/ 6772237 w 8229978"/>
                <a:gd name="connsiteY18" fmla="*/ 4375352 h 5345688"/>
                <a:gd name="connsiteX19" fmla="*/ 6793445 w 8229978"/>
                <a:gd name="connsiteY19" fmla="*/ 4307030 h 5345688"/>
                <a:gd name="connsiteX20" fmla="*/ 6842930 w 8229978"/>
                <a:gd name="connsiteY20" fmla="*/ 4210367 h 5345688"/>
                <a:gd name="connsiteX21" fmla="*/ 6863242 w 8229978"/>
                <a:gd name="connsiteY21" fmla="*/ 4181798 h 5345688"/>
                <a:gd name="connsiteX22" fmla="*/ 4416358 w 8229978"/>
                <a:gd name="connsiteY22" fmla="*/ 1430911 h 5345688"/>
                <a:gd name="connsiteX23" fmla="*/ 4406006 w 8229978"/>
                <a:gd name="connsiteY23" fmla="*/ 1436530 h 5345688"/>
                <a:gd name="connsiteX24" fmla="*/ 4114989 w 8229978"/>
                <a:gd name="connsiteY24" fmla="*/ 1495283 h 5345688"/>
                <a:gd name="connsiteX25" fmla="*/ 3823973 w 8229978"/>
                <a:gd name="connsiteY25" fmla="*/ 1436530 h 5345688"/>
                <a:gd name="connsiteX26" fmla="*/ 4114989 w 8229978"/>
                <a:gd name="connsiteY26" fmla="*/ 480375 h 5345688"/>
                <a:gd name="connsiteX27" fmla="*/ 3847721 w 8229978"/>
                <a:gd name="connsiteY27" fmla="*/ 747642 h 5345688"/>
                <a:gd name="connsiteX28" fmla="*/ 4114989 w 8229978"/>
                <a:gd name="connsiteY28" fmla="*/ 1014908 h 5345688"/>
                <a:gd name="connsiteX29" fmla="*/ 4382257 w 8229978"/>
                <a:gd name="connsiteY29" fmla="*/ 747642 h 5345688"/>
                <a:gd name="connsiteX30" fmla="*/ 4114989 w 8229978"/>
                <a:gd name="connsiteY30" fmla="*/ 480375 h 5345688"/>
                <a:gd name="connsiteX31" fmla="*/ 4114989 w 8229978"/>
                <a:gd name="connsiteY31" fmla="*/ 0 h 5345688"/>
                <a:gd name="connsiteX32" fmla="*/ 4862632 w 8229978"/>
                <a:gd name="connsiteY32" fmla="*/ 747642 h 5345688"/>
                <a:gd name="connsiteX33" fmla="*/ 4803879 w 8229978"/>
                <a:gd name="connsiteY33" fmla="*/ 1038657 h 5345688"/>
                <a:gd name="connsiteX34" fmla="*/ 4756686 w 8229978"/>
                <a:gd name="connsiteY34" fmla="*/ 1125604 h 5345688"/>
                <a:gd name="connsiteX35" fmla="*/ 7221202 w 8229978"/>
                <a:gd name="connsiteY35" fmla="*/ 3896314 h 5345688"/>
                <a:gd name="connsiteX36" fmla="*/ 7215162 w 8229978"/>
                <a:gd name="connsiteY36" fmla="*/ 3901687 h 5345688"/>
                <a:gd name="connsiteX37" fmla="*/ 7260009 w 8229978"/>
                <a:gd name="connsiteY37" fmla="*/ 3884017 h 5345688"/>
                <a:gd name="connsiteX38" fmla="*/ 7482335 w 8229978"/>
                <a:gd name="connsiteY38" fmla="*/ 3850404 h 5345688"/>
                <a:gd name="connsiteX39" fmla="*/ 8229978 w 8229978"/>
                <a:gd name="connsiteY39" fmla="*/ 4598046 h 5345688"/>
                <a:gd name="connsiteX40" fmla="*/ 7482335 w 8229978"/>
                <a:gd name="connsiteY40" fmla="*/ 5345688 h 5345688"/>
                <a:gd name="connsiteX41" fmla="*/ 6793445 w 8229978"/>
                <a:gd name="connsiteY41" fmla="*/ 4889062 h 5345688"/>
                <a:gd name="connsiteX42" fmla="*/ 6775904 w 8229978"/>
                <a:gd name="connsiteY42" fmla="*/ 4832552 h 5345688"/>
                <a:gd name="connsiteX43" fmla="*/ 1454074 w 8229978"/>
                <a:gd name="connsiteY43" fmla="*/ 4832552 h 5345688"/>
                <a:gd name="connsiteX44" fmla="*/ 1436533 w 8229978"/>
                <a:gd name="connsiteY44" fmla="*/ 4889062 h 5345688"/>
                <a:gd name="connsiteX45" fmla="*/ 747643 w 8229978"/>
                <a:gd name="connsiteY45" fmla="*/ 5345688 h 5345688"/>
                <a:gd name="connsiteX46" fmla="*/ 0 w 8229978"/>
                <a:gd name="connsiteY46" fmla="*/ 4598046 h 5345688"/>
                <a:gd name="connsiteX47" fmla="*/ 747643 w 8229978"/>
                <a:gd name="connsiteY47" fmla="*/ 3850404 h 5345688"/>
                <a:gd name="connsiteX48" fmla="*/ 898319 w 8229978"/>
                <a:gd name="connsiteY48" fmla="*/ 3865594 h 5345688"/>
                <a:gd name="connsiteX49" fmla="*/ 946150 w 8229978"/>
                <a:gd name="connsiteY49" fmla="*/ 3880441 h 5345688"/>
                <a:gd name="connsiteX50" fmla="*/ 3444209 w 8229978"/>
                <a:gd name="connsiteY50" fmla="*/ 1072022 h 5345688"/>
                <a:gd name="connsiteX51" fmla="*/ 3426100 w 8229978"/>
                <a:gd name="connsiteY51" fmla="*/ 1038657 h 5345688"/>
                <a:gd name="connsiteX52" fmla="*/ 3367346 w 8229978"/>
                <a:gd name="connsiteY52" fmla="*/ 747642 h 5345688"/>
                <a:gd name="connsiteX53" fmla="*/ 4114989 w 8229978"/>
                <a:gd name="connsiteY53" fmla="*/ 0 h 53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229978" h="5345688">
                  <a:moveTo>
                    <a:pt x="7482335" y="4330779"/>
                  </a:moveTo>
                  <a:cubicBezTo>
                    <a:pt x="7353178" y="4330779"/>
                    <a:pt x="7245419" y="4422394"/>
                    <a:pt x="7220497" y="4544183"/>
                  </a:cubicBezTo>
                  <a:lnTo>
                    <a:pt x="7216574" y="4583097"/>
                  </a:lnTo>
                  <a:lnTo>
                    <a:pt x="7216574" y="4612996"/>
                  </a:lnTo>
                  <a:lnTo>
                    <a:pt x="7220497" y="4651910"/>
                  </a:lnTo>
                  <a:cubicBezTo>
                    <a:pt x="7245419" y="4773699"/>
                    <a:pt x="7353178" y="4865313"/>
                    <a:pt x="7482335" y="4865313"/>
                  </a:cubicBezTo>
                  <a:cubicBezTo>
                    <a:pt x="7629943" y="4865313"/>
                    <a:pt x="7749603" y="4745653"/>
                    <a:pt x="7749603" y="4598046"/>
                  </a:cubicBezTo>
                  <a:cubicBezTo>
                    <a:pt x="7749603" y="4450439"/>
                    <a:pt x="7629943" y="4330779"/>
                    <a:pt x="7482335" y="4330779"/>
                  </a:cubicBezTo>
                  <a:close/>
                  <a:moveTo>
                    <a:pt x="747643" y="4330779"/>
                  </a:moveTo>
                  <a:cubicBezTo>
                    <a:pt x="600035" y="4330779"/>
                    <a:pt x="480375" y="4450439"/>
                    <a:pt x="480375" y="4598046"/>
                  </a:cubicBezTo>
                  <a:cubicBezTo>
                    <a:pt x="480375" y="4745653"/>
                    <a:pt x="600035" y="4865313"/>
                    <a:pt x="747643" y="4865313"/>
                  </a:cubicBezTo>
                  <a:cubicBezTo>
                    <a:pt x="895251" y="4865313"/>
                    <a:pt x="1014911" y="4745653"/>
                    <a:pt x="1014911" y="4598046"/>
                  </a:cubicBezTo>
                  <a:cubicBezTo>
                    <a:pt x="1014911" y="4450439"/>
                    <a:pt x="895251" y="4330779"/>
                    <a:pt x="747643" y="4330779"/>
                  </a:cubicBezTo>
                  <a:close/>
                  <a:moveTo>
                    <a:pt x="3761865" y="1402819"/>
                  </a:moveTo>
                  <a:lnTo>
                    <a:pt x="1331010" y="4135684"/>
                  </a:lnTo>
                  <a:lnTo>
                    <a:pt x="1367600" y="4180033"/>
                  </a:lnTo>
                  <a:cubicBezTo>
                    <a:pt x="1394472" y="4219807"/>
                    <a:pt x="1417616" y="4262307"/>
                    <a:pt x="1436533" y="4307030"/>
                  </a:cubicBezTo>
                  <a:lnTo>
                    <a:pt x="1457741" y="4375352"/>
                  </a:lnTo>
                  <a:lnTo>
                    <a:pt x="6772237" y="4375352"/>
                  </a:lnTo>
                  <a:lnTo>
                    <a:pt x="6793445" y="4307030"/>
                  </a:lnTo>
                  <a:cubicBezTo>
                    <a:pt x="6807632" y="4273488"/>
                    <a:pt x="6824198" y="4241196"/>
                    <a:pt x="6842930" y="4210367"/>
                  </a:cubicBezTo>
                  <a:lnTo>
                    <a:pt x="6863242" y="4181798"/>
                  </a:lnTo>
                  <a:lnTo>
                    <a:pt x="4416358" y="1430911"/>
                  </a:lnTo>
                  <a:lnTo>
                    <a:pt x="4406006" y="1436530"/>
                  </a:lnTo>
                  <a:cubicBezTo>
                    <a:pt x="4316559" y="1474363"/>
                    <a:pt x="4218217" y="1495283"/>
                    <a:pt x="4114989" y="1495283"/>
                  </a:cubicBezTo>
                  <a:cubicBezTo>
                    <a:pt x="4011761" y="1495283"/>
                    <a:pt x="3913420" y="1474363"/>
                    <a:pt x="3823973" y="1436530"/>
                  </a:cubicBezTo>
                  <a:close/>
                  <a:moveTo>
                    <a:pt x="4114989" y="480375"/>
                  </a:moveTo>
                  <a:cubicBezTo>
                    <a:pt x="3967381" y="480375"/>
                    <a:pt x="3847721" y="600035"/>
                    <a:pt x="3847721" y="747642"/>
                  </a:cubicBezTo>
                  <a:cubicBezTo>
                    <a:pt x="3847721" y="895249"/>
                    <a:pt x="3967381" y="1014908"/>
                    <a:pt x="4114989" y="1014908"/>
                  </a:cubicBezTo>
                  <a:cubicBezTo>
                    <a:pt x="4262597" y="1014908"/>
                    <a:pt x="4382257" y="895249"/>
                    <a:pt x="4382257" y="747642"/>
                  </a:cubicBezTo>
                  <a:cubicBezTo>
                    <a:pt x="4382257" y="600035"/>
                    <a:pt x="4262597" y="480375"/>
                    <a:pt x="4114989" y="480375"/>
                  </a:cubicBezTo>
                  <a:close/>
                  <a:moveTo>
                    <a:pt x="4114989" y="0"/>
                  </a:moveTo>
                  <a:cubicBezTo>
                    <a:pt x="4527901" y="0"/>
                    <a:pt x="4862632" y="334731"/>
                    <a:pt x="4862632" y="747642"/>
                  </a:cubicBezTo>
                  <a:cubicBezTo>
                    <a:pt x="4862632" y="850869"/>
                    <a:pt x="4841712" y="949211"/>
                    <a:pt x="4803879" y="1038657"/>
                  </a:cubicBezTo>
                  <a:lnTo>
                    <a:pt x="4756686" y="1125604"/>
                  </a:lnTo>
                  <a:lnTo>
                    <a:pt x="7221202" y="3896314"/>
                  </a:lnTo>
                  <a:lnTo>
                    <a:pt x="7215162" y="3901687"/>
                  </a:lnTo>
                  <a:lnTo>
                    <a:pt x="7260009" y="3884017"/>
                  </a:lnTo>
                  <a:cubicBezTo>
                    <a:pt x="7330242" y="3862172"/>
                    <a:pt x="7404914" y="3850404"/>
                    <a:pt x="7482335" y="3850404"/>
                  </a:cubicBezTo>
                  <a:cubicBezTo>
                    <a:pt x="7895247" y="3850404"/>
                    <a:pt x="8229978" y="4185135"/>
                    <a:pt x="8229978" y="4598046"/>
                  </a:cubicBezTo>
                  <a:cubicBezTo>
                    <a:pt x="8229978" y="5010957"/>
                    <a:pt x="7895247" y="5345688"/>
                    <a:pt x="7482335" y="5345688"/>
                  </a:cubicBezTo>
                  <a:cubicBezTo>
                    <a:pt x="7172651" y="5345688"/>
                    <a:pt x="6906944" y="5157402"/>
                    <a:pt x="6793445" y="4889062"/>
                  </a:cubicBezTo>
                  <a:lnTo>
                    <a:pt x="6775904" y="4832552"/>
                  </a:lnTo>
                  <a:lnTo>
                    <a:pt x="1454074" y="4832552"/>
                  </a:lnTo>
                  <a:lnTo>
                    <a:pt x="1436533" y="4889062"/>
                  </a:lnTo>
                  <a:cubicBezTo>
                    <a:pt x="1323034" y="5157402"/>
                    <a:pt x="1057327" y="5345688"/>
                    <a:pt x="747643" y="5345688"/>
                  </a:cubicBezTo>
                  <a:cubicBezTo>
                    <a:pt x="334731" y="5345688"/>
                    <a:pt x="0" y="5010957"/>
                    <a:pt x="0" y="4598046"/>
                  </a:cubicBezTo>
                  <a:cubicBezTo>
                    <a:pt x="0" y="4185135"/>
                    <a:pt x="334731" y="3850404"/>
                    <a:pt x="747643" y="3850404"/>
                  </a:cubicBezTo>
                  <a:cubicBezTo>
                    <a:pt x="799257" y="3850404"/>
                    <a:pt x="849649" y="3855634"/>
                    <a:pt x="898319" y="3865594"/>
                  </a:cubicBezTo>
                  <a:lnTo>
                    <a:pt x="946150" y="3880441"/>
                  </a:lnTo>
                  <a:lnTo>
                    <a:pt x="3444209" y="1072022"/>
                  </a:lnTo>
                  <a:lnTo>
                    <a:pt x="3426100" y="1038657"/>
                  </a:lnTo>
                  <a:cubicBezTo>
                    <a:pt x="3388267" y="949211"/>
                    <a:pt x="3367346" y="850869"/>
                    <a:pt x="3367346" y="747642"/>
                  </a:cubicBezTo>
                  <a:cubicBezTo>
                    <a:pt x="3367346" y="334731"/>
                    <a:pt x="3702077" y="0"/>
                    <a:pt x="4114989" y="0"/>
                  </a:cubicBezTo>
                  <a:close/>
                </a:path>
              </a:pathLst>
            </a:cu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cxnSp>
          <p:nvCxnSpPr>
            <p:cNvPr id="78" name="Straight Connector 77"/>
            <p:cNvCxnSpPr/>
            <p:nvPr/>
          </p:nvCxnSpPr>
          <p:spPr>
            <a:xfrm>
              <a:off x="9127698"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7" name="Group 186"/>
          <p:cNvGrpSpPr/>
          <p:nvPr/>
        </p:nvGrpSpPr>
        <p:grpSpPr>
          <a:xfrm>
            <a:off x="4339163" y="3892382"/>
            <a:ext cx="712426" cy="673580"/>
            <a:chOff x="-5715000" y="236220"/>
            <a:chExt cx="4846320" cy="4582064"/>
          </a:xfrm>
          <a:solidFill>
            <a:schemeClr val="accent3"/>
          </a:solidFill>
        </p:grpSpPr>
        <p:sp>
          <p:nvSpPr>
            <p:cNvPr id="188" name="Freeform 187"/>
            <p:cNvSpPr/>
            <p:nvPr/>
          </p:nvSpPr>
          <p:spPr bwMode="auto">
            <a:xfrm>
              <a:off x="-4062044" y="746230"/>
              <a:ext cx="3193364" cy="4069610"/>
            </a:xfrm>
            <a:custGeom>
              <a:avLst/>
              <a:gdLst>
                <a:gd name="connsiteX0" fmla="*/ 99158 w 3174271"/>
                <a:gd name="connsiteY0" fmla="*/ 424286 h 4077082"/>
                <a:gd name="connsiteX1" fmla="*/ 670658 w 3174271"/>
                <a:gd name="connsiteY1" fmla="*/ 43286 h 4077082"/>
                <a:gd name="connsiteX2" fmla="*/ 1600298 w 3174271"/>
                <a:gd name="connsiteY2" fmla="*/ 89006 h 4077082"/>
                <a:gd name="connsiteX3" fmla="*/ 2263238 w 3174271"/>
                <a:gd name="connsiteY3" fmla="*/ 759566 h 4077082"/>
                <a:gd name="connsiteX4" fmla="*/ 2568038 w 3174271"/>
                <a:gd name="connsiteY4" fmla="*/ 1856846 h 4077082"/>
                <a:gd name="connsiteX5" fmla="*/ 2834738 w 3174271"/>
                <a:gd name="connsiteY5" fmla="*/ 2519786 h 4077082"/>
                <a:gd name="connsiteX6" fmla="*/ 3154778 w 3174271"/>
                <a:gd name="connsiteY6" fmla="*/ 2877926 h 4077082"/>
                <a:gd name="connsiteX7" fmla="*/ 2225138 w 3174271"/>
                <a:gd name="connsiteY7" fmla="*/ 4066646 h 4077082"/>
                <a:gd name="connsiteX8" fmla="*/ 2019398 w 3174271"/>
                <a:gd name="connsiteY8" fmla="*/ 3479906 h 4077082"/>
                <a:gd name="connsiteX9" fmla="*/ 1607918 w 3174271"/>
                <a:gd name="connsiteY9" fmla="*/ 3876146 h 4077082"/>
                <a:gd name="connsiteX10" fmla="*/ 1165958 w 3174271"/>
                <a:gd name="connsiteY10" fmla="*/ 4028546 h 4077082"/>
                <a:gd name="connsiteX11" fmla="*/ 602078 w 3174271"/>
                <a:gd name="connsiteY11" fmla="*/ 3548486 h 4077082"/>
                <a:gd name="connsiteX12" fmla="*/ 144878 w 3174271"/>
                <a:gd name="connsiteY12" fmla="*/ 2420726 h 4077082"/>
                <a:gd name="connsiteX13" fmla="*/ 68678 w 3174271"/>
                <a:gd name="connsiteY13" fmla="*/ 1399646 h 4077082"/>
                <a:gd name="connsiteX14" fmla="*/ 98 w 3174271"/>
                <a:gd name="connsiteY14" fmla="*/ 630026 h 4077082"/>
                <a:gd name="connsiteX15" fmla="*/ 99158 w 3174271"/>
                <a:gd name="connsiteY15" fmla="*/ 424286 h 4077082"/>
                <a:gd name="connsiteX0" fmla="*/ 99158 w 3174271"/>
                <a:gd name="connsiteY0" fmla="*/ 411110 h 4063906"/>
                <a:gd name="connsiteX1" fmla="*/ 670658 w 3174271"/>
                <a:gd name="connsiteY1" fmla="*/ 52970 h 4063906"/>
                <a:gd name="connsiteX2" fmla="*/ 1600298 w 3174271"/>
                <a:gd name="connsiteY2" fmla="*/ 75830 h 4063906"/>
                <a:gd name="connsiteX3" fmla="*/ 2263238 w 3174271"/>
                <a:gd name="connsiteY3" fmla="*/ 746390 h 4063906"/>
                <a:gd name="connsiteX4" fmla="*/ 2568038 w 3174271"/>
                <a:gd name="connsiteY4" fmla="*/ 1843670 h 4063906"/>
                <a:gd name="connsiteX5" fmla="*/ 2834738 w 3174271"/>
                <a:gd name="connsiteY5" fmla="*/ 2506610 h 4063906"/>
                <a:gd name="connsiteX6" fmla="*/ 3154778 w 3174271"/>
                <a:gd name="connsiteY6" fmla="*/ 2864750 h 4063906"/>
                <a:gd name="connsiteX7" fmla="*/ 2225138 w 3174271"/>
                <a:gd name="connsiteY7" fmla="*/ 4053470 h 4063906"/>
                <a:gd name="connsiteX8" fmla="*/ 2019398 w 3174271"/>
                <a:gd name="connsiteY8" fmla="*/ 3466730 h 4063906"/>
                <a:gd name="connsiteX9" fmla="*/ 1607918 w 3174271"/>
                <a:gd name="connsiteY9" fmla="*/ 3862970 h 4063906"/>
                <a:gd name="connsiteX10" fmla="*/ 1165958 w 3174271"/>
                <a:gd name="connsiteY10" fmla="*/ 4015370 h 4063906"/>
                <a:gd name="connsiteX11" fmla="*/ 602078 w 3174271"/>
                <a:gd name="connsiteY11" fmla="*/ 3535310 h 4063906"/>
                <a:gd name="connsiteX12" fmla="*/ 144878 w 3174271"/>
                <a:gd name="connsiteY12" fmla="*/ 2407550 h 4063906"/>
                <a:gd name="connsiteX13" fmla="*/ 68678 w 3174271"/>
                <a:gd name="connsiteY13" fmla="*/ 1386470 h 4063906"/>
                <a:gd name="connsiteX14" fmla="*/ 98 w 3174271"/>
                <a:gd name="connsiteY14" fmla="*/ 616850 h 4063906"/>
                <a:gd name="connsiteX15" fmla="*/ 99158 w 3174271"/>
                <a:gd name="connsiteY15" fmla="*/ 411110 h 4063906"/>
                <a:gd name="connsiteX0" fmla="*/ 99158 w 3174040"/>
                <a:gd name="connsiteY0" fmla="*/ 411110 h 4063906"/>
                <a:gd name="connsiteX1" fmla="*/ 670658 w 3174040"/>
                <a:gd name="connsiteY1" fmla="*/ 52970 h 4063906"/>
                <a:gd name="connsiteX2" fmla="*/ 1600298 w 3174040"/>
                <a:gd name="connsiteY2" fmla="*/ 75830 h 4063906"/>
                <a:gd name="connsiteX3" fmla="*/ 2263238 w 3174040"/>
                <a:gd name="connsiteY3" fmla="*/ 746390 h 4063906"/>
                <a:gd name="connsiteX4" fmla="*/ 2598518 w 3174040"/>
                <a:gd name="connsiteY4" fmla="*/ 1836050 h 4063906"/>
                <a:gd name="connsiteX5" fmla="*/ 2834738 w 3174040"/>
                <a:gd name="connsiteY5" fmla="*/ 2506610 h 4063906"/>
                <a:gd name="connsiteX6" fmla="*/ 3154778 w 3174040"/>
                <a:gd name="connsiteY6" fmla="*/ 2864750 h 4063906"/>
                <a:gd name="connsiteX7" fmla="*/ 2225138 w 3174040"/>
                <a:gd name="connsiteY7" fmla="*/ 4053470 h 4063906"/>
                <a:gd name="connsiteX8" fmla="*/ 2019398 w 3174040"/>
                <a:gd name="connsiteY8" fmla="*/ 3466730 h 4063906"/>
                <a:gd name="connsiteX9" fmla="*/ 1607918 w 3174040"/>
                <a:gd name="connsiteY9" fmla="*/ 3862970 h 4063906"/>
                <a:gd name="connsiteX10" fmla="*/ 1165958 w 3174040"/>
                <a:gd name="connsiteY10" fmla="*/ 4015370 h 4063906"/>
                <a:gd name="connsiteX11" fmla="*/ 602078 w 3174040"/>
                <a:gd name="connsiteY11" fmla="*/ 3535310 h 4063906"/>
                <a:gd name="connsiteX12" fmla="*/ 144878 w 3174040"/>
                <a:gd name="connsiteY12" fmla="*/ 2407550 h 4063906"/>
                <a:gd name="connsiteX13" fmla="*/ 68678 w 3174040"/>
                <a:gd name="connsiteY13" fmla="*/ 1386470 h 4063906"/>
                <a:gd name="connsiteX14" fmla="*/ 98 w 3174040"/>
                <a:gd name="connsiteY14" fmla="*/ 616850 h 4063906"/>
                <a:gd name="connsiteX15" fmla="*/ 99158 w 3174040"/>
                <a:gd name="connsiteY15" fmla="*/ 411110 h 4063906"/>
                <a:gd name="connsiteX0" fmla="*/ 99158 w 3174040"/>
                <a:gd name="connsiteY0" fmla="*/ 411110 h 4063906"/>
                <a:gd name="connsiteX1" fmla="*/ 670658 w 3174040"/>
                <a:gd name="connsiteY1" fmla="*/ 52970 h 4063906"/>
                <a:gd name="connsiteX2" fmla="*/ 1600298 w 3174040"/>
                <a:gd name="connsiteY2" fmla="*/ 75830 h 4063906"/>
                <a:gd name="connsiteX3" fmla="*/ 2263238 w 3174040"/>
                <a:gd name="connsiteY3" fmla="*/ 746390 h 4063906"/>
                <a:gd name="connsiteX4" fmla="*/ 2598518 w 3174040"/>
                <a:gd name="connsiteY4" fmla="*/ 1836050 h 4063906"/>
                <a:gd name="connsiteX5" fmla="*/ 2834738 w 3174040"/>
                <a:gd name="connsiteY5" fmla="*/ 2506610 h 4063906"/>
                <a:gd name="connsiteX6" fmla="*/ 3154778 w 3174040"/>
                <a:gd name="connsiteY6" fmla="*/ 2864750 h 4063906"/>
                <a:gd name="connsiteX7" fmla="*/ 2225138 w 3174040"/>
                <a:gd name="connsiteY7" fmla="*/ 4053470 h 4063906"/>
                <a:gd name="connsiteX8" fmla="*/ 2019398 w 3174040"/>
                <a:gd name="connsiteY8" fmla="*/ 3466730 h 4063906"/>
                <a:gd name="connsiteX9" fmla="*/ 1607918 w 3174040"/>
                <a:gd name="connsiteY9" fmla="*/ 3862970 h 4063906"/>
                <a:gd name="connsiteX10" fmla="*/ 1165958 w 3174040"/>
                <a:gd name="connsiteY10" fmla="*/ 4015370 h 4063906"/>
                <a:gd name="connsiteX11" fmla="*/ 602078 w 3174040"/>
                <a:gd name="connsiteY11" fmla="*/ 3535310 h 4063906"/>
                <a:gd name="connsiteX12" fmla="*/ 144878 w 3174040"/>
                <a:gd name="connsiteY12" fmla="*/ 2407550 h 4063906"/>
                <a:gd name="connsiteX13" fmla="*/ 68678 w 3174040"/>
                <a:gd name="connsiteY13" fmla="*/ 1386470 h 4063906"/>
                <a:gd name="connsiteX14" fmla="*/ 98 w 3174040"/>
                <a:gd name="connsiteY14" fmla="*/ 616850 h 4063906"/>
                <a:gd name="connsiteX15" fmla="*/ 99158 w 3174040"/>
                <a:gd name="connsiteY15" fmla="*/ 411110 h 4063906"/>
                <a:gd name="connsiteX0" fmla="*/ 99158 w 3154778"/>
                <a:gd name="connsiteY0" fmla="*/ 411110 h 4063906"/>
                <a:gd name="connsiteX1" fmla="*/ 670658 w 3154778"/>
                <a:gd name="connsiteY1" fmla="*/ 52970 h 4063906"/>
                <a:gd name="connsiteX2" fmla="*/ 1600298 w 3154778"/>
                <a:gd name="connsiteY2" fmla="*/ 75830 h 4063906"/>
                <a:gd name="connsiteX3" fmla="*/ 2263238 w 3154778"/>
                <a:gd name="connsiteY3" fmla="*/ 746390 h 4063906"/>
                <a:gd name="connsiteX4" fmla="*/ 2598518 w 3154778"/>
                <a:gd name="connsiteY4" fmla="*/ 1836050 h 4063906"/>
                <a:gd name="connsiteX5" fmla="*/ 2834738 w 3154778"/>
                <a:gd name="connsiteY5" fmla="*/ 2506610 h 4063906"/>
                <a:gd name="connsiteX6" fmla="*/ 3154778 w 3154778"/>
                <a:gd name="connsiteY6" fmla="*/ 2864750 h 4063906"/>
                <a:gd name="connsiteX7" fmla="*/ 2225138 w 3154778"/>
                <a:gd name="connsiteY7" fmla="*/ 4053470 h 4063906"/>
                <a:gd name="connsiteX8" fmla="*/ 2019398 w 3154778"/>
                <a:gd name="connsiteY8" fmla="*/ 3466730 h 4063906"/>
                <a:gd name="connsiteX9" fmla="*/ 1607918 w 3154778"/>
                <a:gd name="connsiteY9" fmla="*/ 3862970 h 4063906"/>
                <a:gd name="connsiteX10" fmla="*/ 1165958 w 3154778"/>
                <a:gd name="connsiteY10" fmla="*/ 4015370 h 4063906"/>
                <a:gd name="connsiteX11" fmla="*/ 602078 w 3154778"/>
                <a:gd name="connsiteY11" fmla="*/ 3535310 h 4063906"/>
                <a:gd name="connsiteX12" fmla="*/ 144878 w 3154778"/>
                <a:gd name="connsiteY12" fmla="*/ 2407550 h 4063906"/>
                <a:gd name="connsiteX13" fmla="*/ 68678 w 3154778"/>
                <a:gd name="connsiteY13" fmla="*/ 1386470 h 4063906"/>
                <a:gd name="connsiteX14" fmla="*/ 98 w 3154778"/>
                <a:gd name="connsiteY14" fmla="*/ 616850 h 4063906"/>
                <a:gd name="connsiteX15" fmla="*/ 99158 w 3154778"/>
                <a:gd name="connsiteY15" fmla="*/ 411110 h 4063906"/>
                <a:gd name="connsiteX0" fmla="*/ 99158 w 3154778"/>
                <a:gd name="connsiteY0" fmla="*/ 411110 h 4063906"/>
                <a:gd name="connsiteX1" fmla="*/ 670658 w 3154778"/>
                <a:gd name="connsiteY1" fmla="*/ 52970 h 4063906"/>
                <a:gd name="connsiteX2" fmla="*/ 1600298 w 3154778"/>
                <a:gd name="connsiteY2" fmla="*/ 75830 h 4063906"/>
                <a:gd name="connsiteX3" fmla="*/ 2263238 w 3154778"/>
                <a:gd name="connsiteY3" fmla="*/ 746390 h 4063906"/>
                <a:gd name="connsiteX4" fmla="*/ 2598518 w 3154778"/>
                <a:gd name="connsiteY4" fmla="*/ 1836050 h 4063906"/>
                <a:gd name="connsiteX5" fmla="*/ 2834738 w 3154778"/>
                <a:gd name="connsiteY5" fmla="*/ 2506610 h 4063906"/>
                <a:gd name="connsiteX6" fmla="*/ 3154778 w 3154778"/>
                <a:gd name="connsiteY6" fmla="*/ 2864750 h 4063906"/>
                <a:gd name="connsiteX7" fmla="*/ 2225138 w 3154778"/>
                <a:gd name="connsiteY7" fmla="*/ 4053470 h 4063906"/>
                <a:gd name="connsiteX8" fmla="*/ 2019398 w 3154778"/>
                <a:gd name="connsiteY8" fmla="*/ 3466730 h 4063906"/>
                <a:gd name="connsiteX9" fmla="*/ 1607918 w 3154778"/>
                <a:gd name="connsiteY9" fmla="*/ 3862970 h 4063906"/>
                <a:gd name="connsiteX10" fmla="*/ 1165958 w 3154778"/>
                <a:gd name="connsiteY10" fmla="*/ 4015370 h 4063906"/>
                <a:gd name="connsiteX11" fmla="*/ 602078 w 3154778"/>
                <a:gd name="connsiteY11" fmla="*/ 3535310 h 4063906"/>
                <a:gd name="connsiteX12" fmla="*/ 144878 w 3154778"/>
                <a:gd name="connsiteY12" fmla="*/ 2407550 h 4063906"/>
                <a:gd name="connsiteX13" fmla="*/ 68678 w 3154778"/>
                <a:gd name="connsiteY13" fmla="*/ 1386470 h 4063906"/>
                <a:gd name="connsiteX14" fmla="*/ 98 w 3154778"/>
                <a:gd name="connsiteY14" fmla="*/ 616850 h 4063906"/>
                <a:gd name="connsiteX15" fmla="*/ 99158 w 3154778"/>
                <a:gd name="connsiteY15" fmla="*/ 411110 h 4063906"/>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6691"/>
                <a:gd name="connsiteX1" fmla="*/ 670658 w 3185258"/>
                <a:gd name="connsiteY1" fmla="*/ 52970 h 4066691"/>
                <a:gd name="connsiteX2" fmla="*/ 1600298 w 3185258"/>
                <a:gd name="connsiteY2" fmla="*/ 75830 h 4066691"/>
                <a:gd name="connsiteX3" fmla="*/ 2263238 w 3185258"/>
                <a:gd name="connsiteY3" fmla="*/ 746390 h 4066691"/>
                <a:gd name="connsiteX4" fmla="*/ 2598518 w 3185258"/>
                <a:gd name="connsiteY4" fmla="*/ 1836050 h 4066691"/>
                <a:gd name="connsiteX5" fmla="*/ 2834738 w 3185258"/>
                <a:gd name="connsiteY5" fmla="*/ 2506610 h 4066691"/>
                <a:gd name="connsiteX6" fmla="*/ 3185258 w 3185258"/>
                <a:gd name="connsiteY6" fmla="*/ 2826650 h 4066691"/>
                <a:gd name="connsiteX7" fmla="*/ 2225138 w 3185258"/>
                <a:gd name="connsiteY7" fmla="*/ 4053470 h 4066691"/>
                <a:gd name="connsiteX8" fmla="*/ 2019398 w 3185258"/>
                <a:gd name="connsiteY8" fmla="*/ 3466730 h 4066691"/>
                <a:gd name="connsiteX9" fmla="*/ 1607918 w 3185258"/>
                <a:gd name="connsiteY9" fmla="*/ 3862970 h 4066691"/>
                <a:gd name="connsiteX10" fmla="*/ 1165958 w 3185258"/>
                <a:gd name="connsiteY10" fmla="*/ 4015370 h 4066691"/>
                <a:gd name="connsiteX11" fmla="*/ 602078 w 3185258"/>
                <a:gd name="connsiteY11" fmla="*/ 3535310 h 4066691"/>
                <a:gd name="connsiteX12" fmla="*/ 144878 w 3185258"/>
                <a:gd name="connsiteY12" fmla="*/ 2407550 h 4066691"/>
                <a:gd name="connsiteX13" fmla="*/ 68678 w 3185258"/>
                <a:gd name="connsiteY13" fmla="*/ 1386470 h 4066691"/>
                <a:gd name="connsiteX14" fmla="*/ 98 w 3185258"/>
                <a:gd name="connsiteY14" fmla="*/ 616850 h 4066691"/>
                <a:gd name="connsiteX15" fmla="*/ 99158 w 3185258"/>
                <a:gd name="connsiteY15" fmla="*/ 411110 h 4066691"/>
                <a:gd name="connsiteX0" fmla="*/ 99158 w 3185258"/>
                <a:gd name="connsiteY0" fmla="*/ 411110 h 4066691"/>
                <a:gd name="connsiteX1" fmla="*/ 670658 w 3185258"/>
                <a:gd name="connsiteY1" fmla="*/ 52970 h 4066691"/>
                <a:gd name="connsiteX2" fmla="*/ 1600298 w 3185258"/>
                <a:gd name="connsiteY2" fmla="*/ 75830 h 4066691"/>
                <a:gd name="connsiteX3" fmla="*/ 2263238 w 3185258"/>
                <a:gd name="connsiteY3" fmla="*/ 746390 h 4066691"/>
                <a:gd name="connsiteX4" fmla="*/ 2598518 w 3185258"/>
                <a:gd name="connsiteY4" fmla="*/ 1836050 h 4066691"/>
                <a:gd name="connsiteX5" fmla="*/ 2834738 w 3185258"/>
                <a:gd name="connsiteY5" fmla="*/ 2506610 h 4066691"/>
                <a:gd name="connsiteX6" fmla="*/ 3185258 w 3185258"/>
                <a:gd name="connsiteY6" fmla="*/ 2826650 h 4066691"/>
                <a:gd name="connsiteX7" fmla="*/ 2225138 w 3185258"/>
                <a:gd name="connsiteY7" fmla="*/ 4053470 h 4066691"/>
                <a:gd name="connsiteX8" fmla="*/ 2019398 w 3185258"/>
                <a:gd name="connsiteY8" fmla="*/ 3466730 h 4066691"/>
                <a:gd name="connsiteX9" fmla="*/ 1607918 w 3185258"/>
                <a:gd name="connsiteY9" fmla="*/ 3862970 h 4066691"/>
                <a:gd name="connsiteX10" fmla="*/ 1165958 w 3185258"/>
                <a:gd name="connsiteY10" fmla="*/ 4015370 h 4066691"/>
                <a:gd name="connsiteX11" fmla="*/ 602078 w 3185258"/>
                <a:gd name="connsiteY11" fmla="*/ 3535310 h 4066691"/>
                <a:gd name="connsiteX12" fmla="*/ 144878 w 3185258"/>
                <a:gd name="connsiteY12" fmla="*/ 2407550 h 4066691"/>
                <a:gd name="connsiteX13" fmla="*/ 68678 w 3185258"/>
                <a:gd name="connsiteY13" fmla="*/ 1386470 h 4066691"/>
                <a:gd name="connsiteX14" fmla="*/ 98 w 3185258"/>
                <a:gd name="connsiteY14" fmla="*/ 616850 h 4066691"/>
                <a:gd name="connsiteX15" fmla="*/ 99158 w 3185258"/>
                <a:gd name="connsiteY15" fmla="*/ 411110 h 4066691"/>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225138 w 3185258"/>
                <a:gd name="connsiteY7" fmla="*/ 4053470 h 4053470"/>
                <a:gd name="connsiteX8" fmla="*/ 2019398 w 3185258"/>
                <a:gd name="connsiteY8" fmla="*/ 346673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2251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76784 w 3193364"/>
                <a:gd name="connsiteY0" fmla="*/ 394961 h 4052561"/>
                <a:gd name="connsiteX1" fmla="*/ 678764 w 3193364"/>
                <a:gd name="connsiteY1" fmla="*/ 52061 h 4052561"/>
                <a:gd name="connsiteX2" fmla="*/ 1608404 w 3193364"/>
                <a:gd name="connsiteY2" fmla="*/ 74921 h 4052561"/>
                <a:gd name="connsiteX3" fmla="*/ 2271344 w 3193364"/>
                <a:gd name="connsiteY3" fmla="*/ 745481 h 4052561"/>
                <a:gd name="connsiteX4" fmla="*/ 2606624 w 3193364"/>
                <a:gd name="connsiteY4" fmla="*/ 1835141 h 4052561"/>
                <a:gd name="connsiteX5" fmla="*/ 2842844 w 3193364"/>
                <a:gd name="connsiteY5" fmla="*/ 2505701 h 4052561"/>
                <a:gd name="connsiteX6" fmla="*/ 3193364 w 3193364"/>
                <a:gd name="connsiteY6" fmla="*/ 2825741 h 4052561"/>
                <a:gd name="connsiteX7" fmla="*/ 2195144 w 3193364"/>
                <a:gd name="connsiteY7" fmla="*/ 4052561 h 4052561"/>
                <a:gd name="connsiteX8" fmla="*/ 2004644 w 3193364"/>
                <a:gd name="connsiteY8" fmla="*/ 3496301 h 4052561"/>
                <a:gd name="connsiteX9" fmla="*/ 1616024 w 3193364"/>
                <a:gd name="connsiteY9" fmla="*/ 3862061 h 4052561"/>
                <a:gd name="connsiteX10" fmla="*/ 1174064 w 3193364"/>
                <a:gd name="connsiteY10" fmla="*/ 4014461 h 4052561"/>
                <a:gd name="connsiteX11" fmla="*/ 610184 w 3193364"/>
                <a:gd name="connsiteY11" fmla="*/ 3534401 h 4052561"/>
                <a:gd name="connsiteX12" fmla="*/ 152984 w 3193364"/>
                <a:gd name="connsiteY12" fmla="*/ 2406641 h 4052561"/>
                <a:gd name="connsiteX13" fmla="*/ 76784 w 3193364"/>
                <a:gd name="connsiteY13" fmla="*/ 1385561 h 4052561"/>
                <a:gd name="connsiteX14" fmla="*/ 8204 w 3193364"/>
                <a:gd name="connsiteY14" fmla="*/ 615941 h 4052561"/>
                <a:gd name="connsiteX15" fmla="*/ 76784 w 3193364"/>
                <a:gd name="connsiteY15" fmla="*/ 394961 h 4052561"/>
                <a:gd name="connsiteX0" fmla="*/ 76784 w 3193364"/>
                <a:gd name="connsiteY0" fmla="*/ 409428 h 4067028"/>
                <a:gd name="connsiteX1" fmla="*/ 678764 w 3193364"/>
                <a:gd name="connsiteY1" fmla="*/ 66528 h 4067028"/>
                <a:gd name="connsiteX2" fmla="*/ 1616024 w 3193364"/>
                <a:gd name="connsiteY2" fmla="*/ 66528 h 4067028"/>
                <a:gd name="connsiteX3" fmla="*/ 2271344 w 3193364"/>
                <a:gd name="connsiteY3" fmla="*/ 759948 h 4067028"/>
                <a:gd name="connsiteX4" fmla="*/ 2606624 w 3193364"/>
                <a:gd name="connsiteY4" fmla="*/ 1849608 h 4067028"/>
                <a:gd name="connsiteX5" fmla="*/ 2842844 w 3193364"/>
                <a:gd name="connsiteY5" fmla="*/ 2520168 h 4067028"/>
                <a:gd name="connsiteX6" fmla="*/ 3193364 w 3193364"/>
                <a:gd name="connsiteY6" fmla="*/ 2840208 h 4067028"/>
                <a:gd name="connsiteX7" fmla="*/ 2195144 w 3193364"/>
                <a:gd name="connsiteY7" fmla="*/ 4067028 h 4067028"/>
                <a:gd name="connsiteX8" fmla="*/ 2004644 w 3193364"/>
                <a:gd name="connsiteY8" fmla="*/ 3510768 h 4067028"/>
                <a:gd name="connsiteX9" fmla="*/ 1616024 w 3193364"/>
                <a:gd name="connsiteY9" fmla="*/ 3876528 h 4067028"/>
                <a:gd name="connsiteX10" fmla="*/ 1174064 w 3193364"/>
                <a:gd name="connsiteY10" fmla="*/ 4028928 h 4067028"/>
                <a:gd name="connsiteX11" fmla="*/ 610184 w 3193364"/>
                <a:gd name="connsiteY11" fmla="*/ 3548868 h 4067028"/>
                <a:gd name="connsiteX12" fmla="*/ 152984 w 3193364"/>
                <a:gd name="connsiteY12" fmla="*/ 2421108 h 4067028"/>
                <a:gd name="connsiteX13" fmla="*/ 76784 w 3193364"/>
                <a:gd name="connsiteY13" fmla="*/ 1400028 h 4067028"/>
                <a:gd name="connsiteX14" fmla="*/ 8204 w 3193364"/>
                <a:gd name="connsiteY14" fmla="*/ 630408 h 4067028"/>
                <a:gd name="connsiteX15" fmla="*/ 76784 w 3193364"/>
                <a:gd name="connsiteY15" fmla="*/ 409428 h 4067028"/>
                <a:gd name="connsiteX0" fmla="*/ 76784 w 3193364"/>
                <a:gd name="connsiteY0" fmla="*/ 409428 h 4067028"/>
                <a:gd name="connsiteX1" fmla="*/ 678764 w 3193364"/>
                <a:gd name="connsiteY1" fmla="*/ 66528 h 4067028"/>
                <a:gd name="connsiteX2" fmla="*/ 1616024 w 3193364"/>
                <a:gd name="connsiteY2" fmla="*/ 66528 h 4067028"/>
                <a:gd name="connsiteX3" fmla="*/ 2271344 w 3193364"/>
                <a:gd name="connsiteY3" fmla="*/ 759948 h 4067028"/>
                <a:gd name="connsiteX4" fmla="*/ 2606624 w 3193364"/>
                <a:gd name="connsiteY4" fmla="*/ 1849608 h 4067028"/>
                <a:gd name="connsiteX5" fmla="*/ 2842844 w 3193364"/>
                <a:gd name="connsiteY5" fmla="*/ 2520168 h 4067028"/>
                <a:gd name="connsiteX6" fmla="*/ 3193364 w 3193364"/>
                <a:gd name="connsiteY6" fmla="*/ 2840208 h 4067028"/>
                <a:gd name="connsiteX7" fmla="*/ 2195144 w 3193364"/>
                <a:gd name="connsiteY7" fmla="*/ 4067028 h 4067028"/>
                <a:gd name="connsiteX8" fmla="*/ 2004644 w 3193364"/>
                <a:gd name="connsiteY8" fmla="*/ 3510768 h 4067028"/>
                <a:gd name="connsiteX9" fmla="*/ 1616024 w 3193364"/>
                <a:gd name="connsiteY9" fmla="*/ 3876528 h 4067028"/>
                <a:gd name="connsiteX10" fmla="*/ 1174064 w 3193364"/>
                <a:gd name="connsiteY10" fmla="*/ 4028928 h 4067028"/>
                <a:gd name="connsiteX11" fmla="*/ 610184 w 3193364"/>
                <a:gd name="connsiteY11" fmla="*/ 3548868 h 4067028"/>
                <a:gd name="connsiteX12" fmla="*/ 152984 w 3193364"/>
                <a:gd name="connsiteY12" fmla="*/ 2421108 h 4067028"/>
                <a:gd name="connsiteX13" fmla="*/ 76784 w 3193364"/>
                <a:gd name="connsiteY13" fmla="*/ 1400028 h 4067028"/>
                <a:gd name="connsiteX14" fmla="*/ 8204 w 3193364"/>
                <a:gd name="connsiteY14" fmla="*/ 630408 h 4067028"/>
                <a:gd name="connsiteX15" fmla="*/ 76784 w 3193364"/>
                <a:gd name="connsiteY15" fmla="*/ 409428 h 4067028"/>
                <a:gd name="connsiteX0" fmla="*/ 76784 w 3193364"/>
                <a:gd name="connsiteY0" fmla="*/ 386313 h 4043913"/>
                <a:gd name="connsiteX1" fmla="*/ 678764 w 3193364"/>
                <a:gd name="connsiteY1" fmla="*/ 43413 h 4043913"/>
                <a:gd name="connsiteX2" fmla="*/ 1600784 w 3193364"/>
                <a:gd name="connsiteY2" fmla="*/ 81513 h 4043913"/>
                <a:gd name="connsiteX3" fmla="*/ 2271344 w 3193364"/>
                <a:gd name="connsiteY3" fmla="*/ 736833 h 4043913"/>
                <a:gd name="connsiteX4" fmla="*/ 2606624 w 3193364"/>
                <a:gd name="connsiteY4" fmla="*/ 1826493 h 4043913"/>
                <a:gd name="connsiteX5" fmla="*/ 2842844 w 3193364"/>
                <a:gd name="connsiteY5" fmla="*/ 2497053 h 4043913"/>
                <a:gd name="connsiteX6" fmla="*/ 3193364 w 3193364"/>
                <a:gd name="connsiteY6" fmla="*/ 2817093 h 4043913"/>
                <a:gd name="connsiteX7" fmla="*/ 2195144 w 3193364"/>
                <a:gd name="connsiteY7" fmla="*/ 4043913 h 4043913"/>
                <a:gd name="connsiteX8" fmla="*/ 2004644 w 3193364"/>
                <a:gd name="connsiteY8" fmla="*/ 3487653 h 4043913"/>
                <a:gd name="connsiteX9" fmla="*/ 1616024 w 3193364"/>
                <a:gd name="connsiteY9" fmla="*/ 3853413 h 4043913"/>
                <a:gd name="connsiteX10" fmla="*/ 1174064 w 3193364"/>
                <a:gd name="connsiteY10" fmla="*/ 4005813 h 4043913"/>
                <a:gd name="connsiteX11" fmla="*/ 610184 w 3193364"/>
                <a:gd name="connsiteY11" fmla="*/ 3525753 h 4043913"/>
                <a:gd name="connsiteX12" fmla="*/ 152984 w 3193364"/>
                <a:gd name="connsiteY12" fmla="*/ 2397993 h 4043913"/>
                <a:gd name="connsiteX13" fmla="*/ 76784 w 3193364"/>
                <a:gd name="connsiteY13" fmla="*/ 1376913 h 4043913"/>
                <a:gd name="connsiteX14" fmla="*/ 8204 w 3193364"/>
                <a:gd name="connsiteY14" fmla="*/ 607293 h 4043913"/>
                <a:gd name="connsiteX15" fmla="*/ 76784 w 3193364"/>
                <a:gd name="connsiteY15" fmla="*/ 386313 h 4043913"/>
                <a:gd name="connsiteX0" fmla="*/ 76784 w 3193364"/>
                <a:gd name="connsiteY0" fmla="*/ 403887 h 4061487"/>
                <a:gd name="connsiteX1" fmla="*/ 678764 w 3193364"/>
                <a:gd name="connsiteY1" fmla="*/ 60987 h 4061487"/>
                <a:gd name="connsiteX2" fmla="*/ 1600784 w 3193364"/>
                <a:gd name="connsiteY2" fmla="*/ 99087 h 4061487"/>
                <a:gd name="connsiteX3" fmla="*/ 2271344 w 3193364"/>
                <a:gd name="connsiteY3" fmla="*/ 754407 h 4061487"/>
                <a:gd name="connsiteX4" fmla="*/ 2606624 w 3193364"/>
                <a:gd name="connsiteY4" fmla="*/ 1844067 h 4061487"/>
                <a:gd name="connsiteX5" fmla="*/ 2842844 w 3193364"/>
                <a:gd name="connsiteY5" fmla="*/ 2514627 h 4061487"/>
                <a:gd name="connsiteX6" fmla="*/ 3193364 w 3193364"/>
                <a:gd name="connsiteY6" fmla="*/ 2834667 h 4061487"/>
                <a:gd name="connsiteX7" fmla="*/ 2195144 w 3193364"/>
                <a:gd name="connsiteY7" fmla="*/ 4061487 h 4061487"/>
                <a:gd name="connsiteX8" fmla="*/ 2004644 w 3193364"/>
                <a:gd name="connsiteY8" fmla="*/ 3505227 h 4061487"/>
                <a:gd name="connsiteX9" fmla="*/ 1616024 w 3193364"/>
                <a:gd name="connsiteY9" fmla="*/ 3870987 h 4061487"/>
                <a:gd name="connsiteX10" fmla="*/ 1174064 w 3193364"/>
                <a:gd name="connsiteY10" fmla="*/ 4023387 h 4061487"/>
                <a:gd name="connsiteX11" fmla="*/ 610184 w 3193364"/>
                <a:gd name="connsiteY11" fmla="*/ 3543327 h 4061487"/>
                <a:gd name="connsiteX12" fmla="*/ 152984 w 3193364"/>
                <a:gd name="connsiteY12" fmla="*/ 2415567 h 4061487"/>
                <a:gd name="connsiteX13" fmla="*/ 76784 w 3193364"/>
                <a:gd name="connsiteY13" fmla="*/ 1394487 h 4061487"/>
                <a:gd name="connsiteX14" fmla="*/ 8204 w 3193364"/>
                <a:gd name="connsiteY14" fmla="*/ 624867 h 4061487"/>
                <a:gd name="connsiteX15" fmla="*/ 76784 w 3193364"/>
                <a:gd name="connsiteY15" fmla="*/ 403887 h 4061487"/>
                <a:gd name="connsiteX0" fmla="*/ 76784 w 3193364"/>
                <a:gd name="connsiteY0" fmla="*/ 412008 h 4069608"/>
                <a:gd name="connsiteX1" fmla="*/ 678764 w 3193364"/>
                <a:gd name="connsiteY1" fmla="*/ 69108 h 4069608"/>
                <a:gd name="connsiteX2" fmla="*/ 1600784 w 3193364"/>
                <a:gd name="connsiteY2" fmla="*/ 107208 h 4069608"/>
                <a:gd name="connsiteX3" fmla="*/ 2271344 w 3193364"/>
                <a:gd name="connsiteY3" fmla="*/ 762528 h 4069608"/>
                <a:gd name="connsiteX4" fmla="*/ 2606624 w 3193364"/>
                <a:gd name="connsiteY4" fmla="*/ 1852188 h 4069608"/>
                <a:gd name="connsiteX5" fmla="*/ 2842844 w 3193364"/>
                <a:gd name="connsiteY5" fmla="*/ 2522748 h 4069608"/>
                <a:gd name="connsiteX6" fmla="*/ 3193364 w 3193364"/>
                <a:gd name="connsiteY6" fmla="*/ 2842788 h 4069608"/>
                <a:gd name="connsiteX7" fmla="*/ 2195144 w 3193364"/>
                <a:gd name="connsiteY7" fmla="*/ 4069608 h 4069608"/>
                <a:gd name="connsiteX8" fmla="*/ 2004644 w 3193364"/>
                <a:gd name="connsiteY8" fmla="*/ 3513348 h 4069608"/>
                <a:gd name="connsiteX9" fmla="*/ 1616024 w 3193364"/>
                <a:gd name="connsiteY9" fmla="*/ 3879108 h 4069608"/>
                <a:gd name="connsiteX10" fmla="*/ 1174064 w 3193364"/>
                <a:gd name="connsiteY10" fmla="*/ 4031508 h 4069608"/>
                <a:gd name="connsiteX11" fmla="*/ 610184 w 3193364"/>
                <a:gd name="connsiteY11" fmla="*/ 3551448 h 4069608"/>
                <a:gd name="connsiteX12" fmla="*/ 152984 w 3193364"/>
                <a:gd name="connsiteY12" fmla="*/ 2423688 h 4069608"/>
                <a:gd name="connsiteX13" fmla="*/ 76784 w 3193364"/>
                <a:gd name="connsiteY13" fmla="*/ 1402608 h 4069608"/>
                <a:gd name="connsiteX14" fmla="*/ 8204 w 3193364"/>
                <a:gd name="connsiteY14" fmla="*/ 632988 h 4069608"/>
                <a:gd name="connsiteX15" fmla="*/ 76784 w 3193364"/>
                <a:gd name="connsiteY15" fmla="*/ 412008 h 4069608"/>
                <a:gd name="connsiteX0" fmla="*/ 76784 w 3193364"/>
                <a:gd name="connsiteY0" fmla="*/ 412008 h 4069608"/>
                <a:gd name="connsiteX1" fmla="*/ 678764 w 3193364"/>
                <a:gd name="connsiteY1" fmla="*/ 69108 h 4069608"/>
                <a:gd name="connsiteX2" fmla="*/ 1600784 w 3193364"/>
                <a:gd name="connsiteY2" fmla="*/ 107208 h 4069608"/>
                <a:gd name="connsiteX3" fmla="*/ 2271344 w 3193364"/>
                <a:gd name="connsiteY3" fmla="*/ 762528 h 4069608"/>
                <a:gd name="connsiteX4" fmla="*/ 2606624 w 3193364"/>
                <a:gd name="connsiteY4" fmla="*/ 1852188 h 4069608"/>
                <a:gd name="connsiteX5" fmla="*/ 2842844 w 3193364"/>
                <a:gd name="connsiteY5" fmla="*/ 2522748 h 4069608"/>
                <a:gd name="connsiteX6" fmla="*/ 3193364 w 3193364"/>
                <a:gd name="connsiteY6" fmla="*/ 2842788 h 4069608"/>
                <a:gd name="connsiteX7" fmla="*/ 2195144 w 3193364"/>
                <a:gd name="connsiteY7" fmla="*/ 4069608 h 4069608"/>
                <a:gd name="connsiteX8" fmla="*/ 2004644 w 3193364"/>
                <a:gd name="connsiteY8" fmla="*/ 3513348 h 4069608"/>
                <a:gd name="connsiteX9" fmla="*/ 1631264 w 3193364"/>
                <a:gd name="connsiteY9" fmla="*/ 3901968 h 4069608"/>
                <a:gd name="connsiteX10" fmla="*/ 1174064 w 3193364"/>
                <a:gd name="connsiteY10" fmla="*/ 4031508 h 4069608"/>
                <a:gd name="connsiteX11" fmla="*/ 610184 w 3193364"/>
                <a:gd name="connsiteY11" fmla="*/ 3551448 h 4069608"/>
                <a:gd name="connsiteX12" fmla="*/ 152984 w 3193364"/>
                <a:gd name="connsiteY12" fmla="*/ 2423688 h 4069608"/>
                <a:gd name="connsiteX13" fmla="*/ 76784 w 3193364"/>
                <a:gd name="connsiteY13" fmla="*/ 1402608 h 4069608"/>
                <a:gd name="connsiteX14" fmla="*/ 8204 w 3193364"/>
                <a:gd name="connsiteY14" fmla="*/ 632988 h 4069608"/>
                <a:gd name="connsiteX15" fmla="*/ 76784 w 3193364"/>
                <a:gd name="connsiteY15" fmla="*/ 412008 h 4069608"/>
                <a:gd name="connsiteX0" fmla="*/ 2195144 w 3193364"/>
                <a:gd name="connsiteY0" fmla="*/ 4069608 h 4161048"/>
                <a:gd name="connsiteX1" fmla="*/ 2004644 w 3193364"/>
                <a:gd name="connsiteY1" fmla="*/ 3513348 h 4161048"/>
                <a:gd name="connsiteX2" fmla="*/ 1631264 w 3193364"/>
                <a:gd name="connsiteY2" fmla="*/ 3901968 h 4161048"/>
                <a:gd name="connsiteX3" fmla="*/ 1174064 w 3193364"/>
                <a:gd name="connsiteY3" fmla="*/ 4031508 h 4161048"/>
                <a:gd name="connsiteX4" fmla="*/ 610184 w 3193364"/>
                <a:gd name="connsiteY4" fmla="*/ 3551448 h 4161048"/>
                <a:gd name="connsiteX5" fmla="*/ 152984 w 3193364"/>
                <a:gd name="connsiteY5" fmla="*/ 2423688 h 4161048"/>
                <a:gd name="connsiteX6" fmla="*/ 76784 w 3193364"/>
                <a:gd name="connsiteY6" fmla="*/ 1402608 h 4161048"/>
                <a:gd name="connsiteX7" fmla="*/ 8204 w 3193364"/>
                <a:gd name="connsiteY7" fmla="*/ 632988 h 4161048"/>
                <a:gd name="connsiteX8" fmla="*/ 76784 w 3193364"/>
                <a:gd name="connsiteY8" fmla="*/ 412008 h 4161048"/>
                <a:gd name="connsiteX9" fmla="*/ 678764 w 3193364"/>
                <a:gd name="connsiteY9" fmla="*/ 69108 h 4161048"/>
                <a:gd name="connsiteX10" fmla="*/ 1600784 w 3193364"/>
                <a:gd name="connsiteY10" fmla="*/ 107208 h 4161048"/>
                <a:gd name="connsiteX11" fmla="*/ 2271344 w 3193364"/>
                <a:gd name="connsiteY11" fmla="*/ 762528 h 4161048"/>
                <a:gd name="connsiteX12" fmla="*/ 2606624 w 3193364"/>
                <a:gd name="connsiteY12" fmla="*/ 1852188 h 4161048"/>
                <a:gd name="connsiteX13" fmla="*/ 2842844 w 3193364"/>
                <a:gd name="connsiteY13" fmla="*/ 2522748 h 4161048"/>
                <a:gd name="connsiteX14" fmla="*/ 3193364 w 3193364"/>
                <a:gd name="connsiteY14" fmla="*/ 2842788 h 4161048"/>
                <a:gd name="connsiteX15" fmla="*/ 2286584 w 3193364"/>
                <a:gd name="connsiteY15" fmla="*/ 4161048 h 4161048"/>
                <a:gd name="connsiteX0" fmla="*/ 2195144 w 3193364"/>
                <a:gd name="connsiteY0" fmla="*/ 4069608 h 4069608"/>
                <a:gd name="connsiteX1" fmla="*/ 2004644 w 3193364"/>
                <a:gd name="connsiteY1" fmla="*/ 3513348 h 4069608"/>
                <a:gd name="connsiteX2" fmla="*/ 1631264 w 3193364"/>
                <a:gd name="connsiteY2" fmla="*/ 3901968 h 4069608"/>
                <a:gd name="connsiteX3" fmla="*/ 1174064 w 3193364"/>
                <a:gd name="connsiteY3" fmla="*/ 4031508 h 4069608"/>
                <a:gd name="connsiteX4" fmla="*/ 610184 w 3193364"/>
                <a:gd name="connsiteY4" fmla="*/ 3551448 h 4069608"/>
                <a:gd name="connsiteX5" fmla="*/ 152984 w 3193364"/>
                <a:gd name="connsiteY5" fmla="*/ 2423688 h 4069608"/>
                <a:gd name="connsiteX6" fmla="*/ 76784 w 3193364"/>
                <a:gd name="connsiteY6" fmla="*/ 1402608 h 4069608"/>
                <a:gd name="connsiteX7" fmla="*/ 8204 w 3193364"/>
                <a:gd name="connsiteY7" fmla="*/ 632988 h 4069608"/>
                <a:gd name="connsiteX8" fmla="*/ 76784 w 3193364"/>
                <a:gd name="connsiteY8" fmla="*/ 412008 h 4069608"/>
                <a:gd name="connsiteX9" fmla="*/ 678764 w 3193364"/>
                <a:gd name="connsiteY9" fmla="*/ 69108 h 4069608"/>
                <a:gd name="connsiteX10" fmla="*/ 1600784 w 3193364"/>
                <a:gd name="connsiteY10" fmla="*/ 107208 h 4069608"/>
                <a:gd name="connsiteX11" fmla="*/ 2271344 w 3193364"/>
                <a:gd name="connsiteY11" fmla="*/ 762528 h 4069608"/>
                <a:gd name="connsiteX12" fmla="*/ 2606624 w 3193364"/>
                <a:gd name="connsiteY12" fmla="*/ 1852188 h 4069608"/>
                <a:gd name="connsiteX13" fmla="*/ 2842844 w 3193364"/>
                <a:gd name="connsiteY13" fmla="*/ 2522748 h 4069608"/>
                <a:gd name="connsiteX14" fmla="*/ 3193364 w 3193364"/>
                <a:gd name="connsiteY14" fmla="*/ 2842788 h 406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3364" h="4069608">
                  <a:moveTo>
                    <a:pt x="2195144" y="4069608"/>
                  </a:moveTo>
                  <a:cubicBezTo>
                    <a:pt x="2183714" y="3802908"/>
                    <a:pt x="2092274" y="3651778"/>
                    <a:pt x="2004644" y="3513348"/>
                  </a:cubicBezTo>
                  <a:cubicBezTo>
                    <a:pt x="1863674" y="3740678"/>
                    <a:pt x="1769694" y="3815608"/>
                    <a:pt x="1631264" y="3901968"/>
                  </a:cubicBezTo>
                  <a:cubicBezTo>
                    <a:pt x="1492834" y="3988328"/>
                    <a:pt x="1344244" y="4089928"/>
                    <a:pt x="1174064" y="4031508"/>
                  </a:cubicBezTo>
                  <a:cubicBezTo>
                    <a:pt x="1003884" y="3973088"/>
                    <a:pt x="780364" y="3819418"/>
                    <a:pt x="610184" y="3551448"/>
                  </a:cubicBezTo>
                  <a:cubicBezTo>
                    <a:pt x="440004" y="3283478"/>
                    <a:pt x="241884" y="2781828"/>
                    <a:pt x="152984" y="2423688"/>
                  </a:cubicBezTo>
                  <a:cubicBezTo>
                    <a:pt x="64084" y="2065548"/>
                    <a:pt x="100914" y="1701058"/>
                    <a:pt x="76784" y="1402608"/>
                  </a:cubicBezTo>
                  <a:cubicBezTo>
                    <a:pt x="52654" y="1104158"/>
                    <a:pt x="8204" y="798088"/>
                    <a:pt x="8204" y="632988"/>
                  </a:cubicBezTo>
                  <a:cubicBezTo>
                    <a:pt x="8204" y="467888"/>
                    <a:pt x="-34976" y="505988"/>
                    <a:pt x="76784" y="412008"/>
                  </a:cubicBezTo>
                  <a:cubicBezTo>
                    <a:pt x="188544" y="318028"/>
                    <a:pt x="371424" y="142768"/>
                    <a:pt x="678764" y="69108"/>
                  </a:cubicBezTo>
                  <a:cubicBezTo>
                    <a:pt x="986104" y="-4552"/>
                    <a:pt x="1228674" y="-54082"/>
                    <a:pt x="1600784" y="107208"/>
                  </a:cubicBezTo>
                  <a:cubicBezTo>
                    <a:pt x="1972894" y="268498"/>
                    <a:pt x="2103704" y="471698"/>
                    <a:pt x="2271344" y="762528"/>
                  </a:cubicBezTo>
                  <a:cubicBezTo>
                    <a:pt x="2438984" y="1053358"/>
                    <a:pt x="2511374" y="1558818"/>
                    <a:pt x="2606624" y="1852188"/>
                  </a:cubicBezTo>
                  <a:cubicBezTo>
                    <a:pt x="2701874" y="2145558"/>
                    <a:pt x="2745054" y="2357648"/>
                    <a:pt x="2842844" y="2522748"/>
                  </a:cubicBezTo>
                  <a:cubicBezTo>
                    <a:pt x="2940634" y="2687848"/>
                    <a:pt x="2944444" y="2684038"/>
                    <a:pt x="3193364" y="2842788"/>
                  </a:cubicBezTo>
                </a:path>
              </a:pathLst>
            </a:custGeom>
            <a:solidFill>
              <a:schemeClr val="bg1"/>
            </a:solid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89" name="Freeform 188"/>
            <p:cNvSpPr/>
            <p:nvPr/>
          </p:nvSpPr>
          <p:spPr bwMode="auto">
            <a:xfrm>
              <a:off x="-4916957" y="1104922"/>
              <a:ext cx="2146010" cy="3713362"/>
            </a:xfrm>
            <a:custGeom>
              <a:avLst/>
              <a:gdLst>
                <a:gd name="connsiteX0" fmla="*/ 351283 w 2186959"/>
                <a:gd name="connsiteY0" fmla="*/ 3750985 h 3909091"/>
                <a:gd name="connsiteX1" fmla="*/ 526543 w 2186959"/>
                <a:gd name="connsiteY1" fmla="*/ 2684185 h 3909091"/>
                <a:gd name="connsiteX2" fmla="*/ 84583 w 2186959"/>
                <a:gd name="connsiteY2" fmla="*/ 1457365 h 3909091"/>
                <a:gd name="connsiteX3" fmla="*/ 763 w 2186959"/>
                <a:gd name="connsiteY3" fmla="*/ 718225 h 3909091"/>
                <a:gd name="connsiteX4" fmla="*/ 99823 w 2186959"/>
                <a:gd name="connsiteY4" fmla="*/ 619165 h 3909091"/>
                <a:gd name="connsiteX5" fmla="*/ 191263 w 2186959"/>
                <a:gd name="connsiteY5" fmla="*/ 695365 h 3909091"/>
                <a:gd name="connsiteX6" fmla="*/ 366523 w 2186959"/>
                <a:gd name="connsiteY6" fmla="*/ 1579285 h 3909091"/>
                <a:gd name="connsiteX7" fmla="*/ 168403 w 2186959"/>
                <a:gd name="connsiteY7" fmla="*/ 428665 h 3909091"/>
                <a:gd name="connsiteX8" fmla="*/ 183643 w 2186959"/>
                <a:gd name="connsiteY8" fmla="*/ 200065 h 3909091"/>
                <a:gd name="connsiteX9" fmla="*/ 397003 w 2186959"/>
                <a:gd name="connsiteY9" fmla="*/ 314365 h 3909091"/>
                <a:gd name="connsiteX10" fmla="*/ 465583 w 2186959"/>
                <a:gd name="connsiteY10" fmla="*/ 1106845 h 3909091"/>
                <a:gd name="connsiteX11" fmla="*/ 633223 w 2186959"/>
                <a:gd name="connsiteY11" fmla="*/ 1556425 h 3909091"/>
                <a:gd name="connsiteX12" fmla="*/ 488443 w 2186959"/>
                <a:gd name="connsiteY12" fmla="*/ 1000165 h 3909091"/>
                <a:gd name="connsiteX13" fmla="*/ 427483 w 2186959"/>
                <a:gd name="connsiteY13" fmla="*/ 192445 h 3909091"/>
                <a:gd name="connsiteX14" fmla="*/ 442723 w 2186959"/>
                <a:gd name="connsiteY14" fmla="*/ 47665 h 3909091"/>
                <a:gd name="connsiteX15" fmla="*/ 602743 w 2186959"/>
                <a:gd name="connsiteY15" fmla="*/ 47665 h 3909091"/>
                <a:gd name="connsiteX16" fmla="*/ 694183 w 2186959"/>
                <a:gd name="connsiteY16" fmla="*/ 611545 h 3909091"/>
                <a:gd name="connsiteX17" fmla="*/ 793243 w 2186959"/>
                <a:gd name="connsiteY17" fmla="*/ 885865 h 3909091"/>
                <a:gd name="connsiteX18" fmla="*/ 907543 w 2186959"/>
                <a:gd name="connsiteY18" fmla="*/ 1541185 h 3909091"/>
                <a:gd name="connsiteX19" fmla="*/ 808483 w 2186959"/>
                <a:gd name="connsiteY19" fmla="*/ 634405 h 3909091"/>
                <a:gd name="connsiteX20" fmla="*/ 816103 w 2186959"/>
                <a:gd name="connsiteY20" fmla="*/ 184825 h 3909091"/>
                <a:gd name="connsiteX21" fmla="*/ 953263 w 2186959"/>
                <a:gd name="connsiteY21" fmla="*/ 123865 h 3909091"/>
                <a:gd name="connsiteX22" fmla="*/ 1037083 w 2186959"/>
                <a:gd name="connsiteY22" fmla="*/ 222925 h 3909091"/>
                <a:gd name="connsiteX23" fmla="*/ 1098043 w 2186959"/>
                <a:gd name="connsiteY23" fmla="*/ 1091605 h 3909091"/>
                <a:gd name="connsiteX24" fmla="*/ 1532383 w 2186959"/>
                <a:gd name="connsiteY24" fmla="*/ 1990765 h 3909091"/>
                <a:gd name="connsiteX25" fmla="*/ 1677163 w 2186959"/>
                <a:gd name="connsiteY25" fmla="*/ 2066965 h 3909091"/>
                <a:gd name="connsiteX26" fmla="*/ 1905763 w 2186959"/>
                <a:gd name="connsiteY26" fmla="*/ 1510705 h 3909091"/>
                <a:gd name="connsiteX27" fmla="*/ 1989583 w 2186959"/>
                <a:gd name="connsiteY27" fmla="*/ 1335445 h 3909091"/>
                <a:gd name="connsiteX28" fmla="*/ 2172463 w 2186959"/>
                <a:gd name="connsiteY28" fmla="*/ 1426885 h 3909091"/>
                <a:gd name="connsiteX29" fmla="*/ 2157223 w 2186959"/>
                <a:gd name="connsiteY29" fmla="*/ 1632625 h 3909091"/>
                <a:gd name="connsiteX30" fmla="*/ 2012443 w 2186959"/>
                <a:gd name="connsiteY30" fmla="*/ 2265085 h 3909091"/>
                <a:gd name="connsiteX31" fmla="*/ 1631443 w 2186959"/>
                <a:gd name="connsiteY31" fmla="*/ 2707045 h 3909091"/>
                <a:gd name="connsiteX32" fmla="*/ 1402843 w 2186959"/>
                <a:gd name="connsiteY32" fmla="*/ 3232825 h 3909091"/>
                <a:gd name="connsiteX33" fmla="*/ 1357123 w 2186959"/>
                <a:gd name="connsiteY33" fmla="*/ 3850045 h 3909091"/>
                <a:gd name="connsiteX34" fmla="*/ 351283 w 2186959"/>
                <a:gd name="connsiteY34" fmla="*/ 3750985 h 3909091"/>
                <a:gd name="connsiteX0" fmla="*/ 351283 w 2186959"/>
                <a:gd name="connsiteY0" fmla="*/ 3750985 h 3909091"/>
                <a:gd name="connsiteX1" fmla="*/ 526543 w 2186959"/>
                <a:gd name="connsiteY1" fmla="*/ 2684185 h 3909091"/>
                <a:gd name="connsiteX2" fmla="*/ 84583 w 2186959"/>
                <a:gd name="connsiteY2" fmla="*/ 1457365 h 3909091"/>
                <a:gd name="connsiteX3" fmla="*/ 763 w 2186959"/>
                <a:gd name="connsiteY3" fmla="*/ 718225 h 3909091"/>
                <a:gd name="connsiteX4" fmla="*/ 99823 w 2186959"/>
                <a:gd name="connsiteY4" fmla="*/ 619165 h 3909091"/>
                <a:gd name="connsiteX5" fmla="*/ 191263 w 2186959"/>
                <a:gd name="connsiteY5" fmla="*/ 695365 h 3909091"/>
                <a:gd name="connsiteX6" fmla="*/ 366523 w 2186959"/>
                <a:gd name="connsiteY6" fmla="*/ 1579285 h 3909091"/>
                <a:gd name="connsiteX7" fmla="*/ 168403 w 2186959"/>
                <a:gd name="connsiteY7" fmla="*/ 428665 h 3909091"/>
                <a:gd name="connsiteX8" fmla="*/ 183643 w 2186959"/>
                <a:gd name="connsiteY8" fmla="*/ 200065 h 3909091"/>
                <a:gd name="connsiteX9" fmla="*/ 397003 w 2186959"/>
                <a:gd name="connsiteY9" fmla="*/ 314365 h 3909091"/>
                <a:gd name="connsiteX10" fmla="*/ 479871 w 2186959"/>
                <a:gd name="connsiteY10" fmla="*/ 1106845 h 3909091"/>
                <a:gd name="connsiteX11" fmla="*/ 633223 w 2186959"/>
                <a:gd name="connsiteY11" fmla="*/ 1556425 h 3909091"/>
                <a:gd name="connsiteX12" fmla="*/ 488443 w 2186959"/>
                <a:gd name="connsiteY12" fmla="*/ 1000165 h 3909091"/>
                <a:gd name="connsiteX13" fmla="*/ 427483 w 2186959"/>
                <a:gd name="connsiteY13" fmla="*/ 192445 h 3909091"/>
                <a:gd name="connsiteX14" fmla="*/ 442723 w 2186959"/>
                <a:gd name="connsiteY14" fmla="*/ 47665 h 3909091"/>
                <a:gd name="connsiteX15" fmla="*/ 602743 w 2186959"/>
                <a:gd name="connsiteY15" fmla="*/ 47665 h 3909091"/>
                <a:gd name="connsiteX16" fmla="*/ 694183 w 2186959"/>
                <a:gd name="connsiteY16" fmla="*/ 611545 h 3909091"/>
                <a:gd name="connsiteX17" fmla="*/ 793243 w 2186959"/>
                <a:gd name="connsiteY17" fmla="*/ 885865 h 3909091"/>
                <a:gd name="connsiteX18" fmla="*/ 907543 w 2186959"/>
                <a:gd name="connsiteY18" fmla="*/ 1541185 h 3909091"/>
                <a:gd name="connsiteX19" fmla="*/ 808483 w 2186959"/>
                <a:gd name="connsiteY19" fmla="*/ 634405 h 3909091"/>
                <a:gd name="connsiteX20" fmla="*/ 816103 w 2186959"/>
                <a:gd name="connsiteY20" fmla="*/ 184825 h 3909091"/>
                <a:gd name="connsiteX21" fmla="*/ 953263 w 2186959"/>
                <a:gd name="connsiteY21" fmla="*/ 123865 h 3909091"/>
                <a:gd name="connsiteX22" fmla="*/ 1037083 w 2186959"/>
                <a:gd name="connsiteY22" fmla="*/ 222925 h 3909091"/>
                <a:gd name="connsiteX23" fmla="*/ 1098043 w 2186959"/>
                <a:gd name="connsiteY23" fmla="*/ 1091605 h 3909091"/>
                <a:gd name="connsiteX24" fmla="*/ 1532383 w 2186959"/>
                <a:gd name="connsiteY24" fmla="*/ 1990765 h 3909091"/>
                <a:gd name="connsiteX25" fmla="*/ 1677163 w 2186959"/>
                <a:gd name="connsiteY25" fmla="*/ 2066965 h 3909091"/>
                <a:gd name="connsiteX26" fmla="*/ 1905763 w 2186959"/>
                <a:gd name="connsiteY26" fmla="*/ 1510705 h 3909091"/>
                <a:gd name="connsiteX27" fmla="*/ 1989583 w 2186959"/>
                <a:gd name="connsiteY27" fmla="*/ 1335445 h 3909091"/>
                <a:gd name="connsiteX28" fmla="*/ 2172463 w 2186959"/>
                <a:gd name="connsiteY28" fmla="*/ 1426885 h 3909091"/>
                <a:gd name="connsiteX29" fmla="*/ 2157223 w 2186959"/>
                <a:gd name="connsiteY29" fmla="*/ 1632625 h 3909091"/>
                <a:gd name="connsiteX30" fmla="*/ 2012443 w 2186959"/>
                <a:gd name="connsiteY30" fmla="*/ 2265085 h 3909091"/>
                <a:gd name="connsiteX31" fmla="*/ 1631443 w 2186959"/>
                <a:gd name="connsiteY31" fmla="*/ 2707045 h 3909091"/>
                <a:gd name="connsiteX32" fmla="*/ 1402843 w 2186959"/>
                <a:gd name="connsiteY32" fmla="*/ 3232825 h 3909091"/>
                <a:gd name="connsiteX33" fmla="*/ 1357123 w 2186959"/>
                <a:gd name="connsiteY33" fmla="*/ 3850045 h 3909091"/>
                <a:gd name="connsiteX34" fmla="*/ 351283 w 2186959"/>
                <a:gd name="connsiteY34" fmla="*/ 3750985 h 3909091"/>
                <a:gd name="connsiteX0" fmla="*/ 351283 w 2186959"/>
                <a:gd name="connsiteY0" fmla="*/ 3726180 h 3884286"/>
                <a:gd name="connsiteX1" fmla="*/ 526543 w 2186959"/>
                <a:gd name="connsiteY1" fmla="*/ 2659380 h 3884286"/>
                <a:gd name="connsiteX2" fmla="*/ 84583 w 2186959"/>
                <a:gd name="connsiteY2" fmla="*/ 1432560 h 3884286"/>
                <a:gd name="connsiteX3" fmla="*/ 763 w 2186959"/>
                <a:gd name="connsiteY3" fmla="*/ 693420 h 3884286"/>
                <a:gd name="connsiteX4" fmla="*/ 99823 w 2186959"/>
                <a:gd name="connsiteY4" fmla="*/ 594360 h 3884286"/>
                <a:gd name="connsiteX5" fmla="*/ 191263 w 2186959"/>
                <a:gd name="connsiteY5" fmla="*/ 670560 h 3884286"/>
                <a:gd name="connsiteX6" fmla="*/ 366523 w 2186959"/>
                <a:gd name="connsiteY6" fmla="*/ 1554480 h 3884286"/>
                <a:gd name="connsiteX7" fmla="*/ 168403 w 2186959"/>
                <a:gd name="connsiteY7" fmla="*/ 403860 h 3884286"/>
                <a:gd name="connsiteX8" fmla="*/ 183643 w 2186959"/>
                <a:gd name="connsiteY8" fmla="*/ 175260 h 3884286"/>
                <a:gd name="connsiteX9" fmla="*/ 397003 w 2186959"/>
                <a:gd name="connsiteY9" fmla="*/ 289560 h 3884286"/>
                <a:gd name="connsiteX10" fmla="*/ 479871 w 2186959"/>
                <a:gd name="connsiteY10" fmla="*/ 1082040 h 3884286"/>
                <a:gd name="connsiteX11" fmla="*/ 633223 w 2186959"/>
                <a:gd name="connsiteY11" fmla="*/ 1531620 h 3884286"/>
                <a:gd name="connsiteX12" fmla="*/ 488443 w 2186959"/>
                <a:gd name="connsiteY12" fmla="*/ 975360 h 3884286"/>
                <a:gd name="connsiteX13" fmla="*/ 427483 w 2186959"/>
                <a:gd name="connsiteY13" fmla="*/ 167640 h 3884286"/>
                <a:gd name="connsiteX14" fmla="*/ 442723 w 2186959"/>
                <a:gd name="connsiteY14" fmla="*/ 22860 h 3884286"/>
                <a:gd name="connsiteX15" fmla="*/ 633223 w 2186959"/>
                <a:gd name="connsiteY15" fmla="*/ 60960 h 3884286"/>
                <a:gd name="connsiteX16" fmla="*/ 694183 w 2186959"/>
                <a:gd name="connsiteY16" fmla="*/ 586740 h 3884286"/>
                <a:gd name="connsiteX17" fmla="*/ 793243 w 2186959"/>
                <a:gd name="connsiteY17" fmla="*/ 861060 h 3884286"/>
                <a:gd name="connsiteX18" fmla="*/ 907543 w 2186959"/>
                <a:gd name="connsiteY18" fmla="*/ 1516380 h 3884286"/>
                <a:gd name="connsiteX19" fmla="*/ 808483 w 2186959"/>
                <a:gd name="connsiteY19" fmla="*/ 609600 h 3884286"/>
                <a:gd name="connsiteX20" fmla="*/ 816103 w 2186959"/>
                <a:gd name="connsiteY20" fmla="*/ 160020 h 3884286"/>
                <a:gd name="connsiteX21" fmla="*/ 953263 w 2186959"/>
                <a:gd name="connsiteY21" fmla="*/ 99060 h 3884286"/>
                <a:gd name="connsiteX22" fmla="*/ 1037083 w 2186959"/>
                <a:gd name="connsiteY22" fmla="*/ 198120 h 3884286"/>
                <a:gd name="connsiteX23" fmla="*/ 1098043 w 2186959"/>
                <a:gd name="connsiteY23" fmla="*/ 1066800 h 3884286"/>
                <a:gd name="connsiteX24" fmla="*/ 1532383 w 2186959"/>
                <a:gd name="connsiteY24" fmla="*/ 1965960 h 3884286"/>
                <a:gd name="connsiteX25" fmla="*/ 1677163 w 2186959"/>
                <a:gd name="connsiteY25" fmla="*/ 2042160 h 3884286"/>
                <a:gd name="connsiteX26" fmla="*/ 1905763 w 2186959"/>
                <a:gd name="connsiteY26" fmla="*/ 1485900 h 3884286"/>
                <a:gd name="connsiteX27" fmla="*/ 1989583 w 2186959"/>
                <a:gd name="connsiteY27" fmla="*/ 1310640 h 3884286"/>
                <a:gd name="connsiteX28" fmla="*/ 2172463 w 2186959"/>
                <a:gd name="connsiteY28" fmla="*/ 1402080 h 3884286"/>
                <a:gd name="connsiteX29" fmla="*/ 2157223 w 2186959"/>
                <a:gd name="connsiteY29" fmla="*/ 1607820 h 3884286"/>
                <a:gd name="connsiteX30" fmla="*/ 2012443 w 2186959"/>
                <a:gd name="connsiteY30" fmla="*/ 2240280 h 3884286"/>
                <a:gd name="connsiteX31" fmla="*/ 1631443 w 2186959"/>
                <a:gd name="connsiteY31" fmla="*/ 2682240 h 3884286"/>
                <a:gd name="connsiteX32" fmla="*/ 1402843 w 2186959"/>
                <a:gd name="connsiteY32" fmla="*/ 3208020 h 3884286"/>
                <a:gd name="connsiteX33" fmla="*/ 1357123 w 2186959"/>
                <a:gd name="connsiteY33" fmla="*/ 3825240 h 3884286"/>
                <a:gd name="connsiteX34" fmla="*/ 351283 w 2186959"/>
                <a:gd name="connsiteY34" fmla="*/ 3726180 h 3884286"/>
                <a:gd name="connsiteX0" fmla="*/ 381177 w 2216853"/>
                <a:gd name="connsiteY0" fmla="*/ 3726180 h 3884286"/>
                <a:gd name="connsiteX1" fmla="*/ 556437 w 2216853"/>
                <a:gd name="connsiteY1" fmla="*/ 2659380 h 3884286"/>
                <a:gd name="connsiteX2" fmla="*/ 114477 w 2216853"/>
                <a:gd name="connsiteY2" fmla="*/ 1432560 h 3884286"/>
                <a:gd name="connsiteX3" fmla="*/ 177 w 2216853"/>
                <a:gd name="connsiteY3" fmla="*/ 693420 h 3884286"/>
                <a:gd name="connsiteX4" fmla="*/ 129717 w 2216853"/>
                <a:gd name="connsiteY4" fmla="*/ 594360 h 3884286"/>
                <a:gd name="connsiteX5" fmla="*/ 221157 w 2216853"/>
                <a:gd name="connsiteY5" fmla="*/ 670560 h 3884286"/>
                <a:gd name="connsiteX6" fmla="*/ 396417 w 2216853"/>
                <a:gd name="connsiteY6" fmla="*/ 1554480 h 3884286"/>
                <a:gd name="connsiteX7" fmla="*/ 198297 w 2216853"/>
                <a:gd name="connsiteY7" fmla="*/ 403860 h 3884286"/>
                <a:gd name="connsiteX8" fmla="*/ 213537 w 2216853"/>
                <a:gd name="connsiteY8" fmla="*/ 175260 h 3884286"/>
                <a:gd name="connsiteX9" fmla="*/ 426897 w 2216853"/>
                <a:gd name="connsiteY9" fmla="*/ 289560 h 3884286"/>
                <a:gd name="connsiteX10" fmla="*/ 509765 w 2216853"/>
                <a:gd name="connsiteY10" fmla="*/ 1082040 h 3884286"/>
                <a:gd name="connsiteX11" fmla="*/ 663117 w 2216853"/>
                <a:gd name="connsiteY11" fmla="*/ 1531620 h 3884286"/>
                <a:gd name="connsiteX12" fmla="*/ 518337 w 2216853"/>
                <a:gd name="connsiteY12" fmla="*/ 975360 h 3884286"/>
                <a:gd name="connsiteX13" fmla="*/ 457377 w 2216853"/>
                <a:gd name="connsiteY13" fmla="*/ 167640 h 3884286"/>
                <a:gd name="connsiteX14" fmla="*/ 472617 w 2216853"/>
                <a:gd name="connsiteY14" fmla="*/ 22860 h 3884286"/>
                <a:gd name="connsiteX15" fmla="*/ 663117 w 2216853"/>
                <a:gd name="connsiteY15" fmla="*/ 60960 h 3884286"/>
                <a:gd name="connsiteX16" fmla="*/ 724077 w 2216853"/>
                <a:gd name="connsiteY16" fmla="*/ 586740 h 3884286"/>
                <a:gd name="connsiteX17" fmla="*/ 823137 w 2216853"/>
                <a:gd name="connsiteY17" fmla="*/ 861060 h 3884286"/>
                <a:gd name="connsiteX18" fmla="*/ 937437 w 2216853"/>
                <a:gd name="connsiteY18" fmla="*/ 1516380 h 3884286"/>
                <a:gd name="connsiteX19" fmla="*/ 838377 w 2216853"/>
                <a:gd name="connsiteY19" fmla="*/ 609600 h 3884286"/>
                <a:gd name="connsiteX20" fmla="*/ 845997 w 2216853"/>
                <a:gd name="connsiteY20" fmla="*/ 160020 h 3884286"/>
                <a:gd name="connsiteX21" fmla="*/ 983157 w 2216853"/>
                <a:gd name="connsiteY21" fmla="*/ 99060 h 3884286"/>
                <a:gd name="connsiteX22" fmla="*/ 1066977 w 2216853"/>
                <a:gd name="connsiteY22" fmla="*/ 198120 h 3884286"/>
                <a:gd name="connsiteX23" fmla="*/ 1127937 w 2216853"/>
                <a:gd name="connsiteY23" fmla="*/ 1066800 h 3884286"/>
                <a:gd name="connsiteX24" fmla="*/ 1562277 w 2216853"/>
                <a:gd name="connsiteY24" fmla="*/ 1965960 h 3884286"/>
                <a:gd name="connsiteX25" fmla="*/ 1707057 w 2216853"/>
                <a:gd name="connsiteY25" fmla="*/ 2042160 h 3884286"/>
                <a:gd name="connsiteX26" fmla="*/ 1935657 w 2216853"/>
                <a:gd name="connsiteY26" fmla="*/ 1485900 h 3884286"/>
                <a:gd name="connsiteX27" fmla="*/ 2019477 w 2216853"/>
                <a:gd name="connsiteY27" fmla="*/ 1310640 h 3884286"/>
                <a:gd name="connsiteX28" fmla="*/ 2202357 w 2216853"/>
                <a:gd name="connsiteY28" fmla="*/ 1402080 h 3884286"/>
                <a:gd name="connsiteX29" fmla="*/ 2187117 w 2216853"/>
                <a:gd name="connsiteY29" fmla="*/ 1607820 h 3884286"/>
                <a:gd name="connsiteX30" fmla="*/ 2042337 w 2216853"/>
                <a:gd name="connsiteY30" fmla="*/ 2240280 h 3884286"/>
                <a:gd name="connsiteX31" fmla="*/ 1661337 w 2216853"/>
                <a:gd name="connsiteY31" fmla="*/ 2682240 h 3884286"/>
                <a:gd name="connsiteX32" fmla="*/ 1432737 w 2216853"/>
                <a:gd name="connsiteY32" fmla="*/ 3208020 h 3884286"/>
                <a:gd name="connsiteX33" fmla="*/ 1387017 w 2216853"/>
                <a:gd name="connsiteY33" fmla="*/ 3825240 h 3884286"/>
                <a:gd name="connsiteX34" fmla="*/ 381177 w 2216853"/>
                <a:gd name="connsiteY34" fmla="*/ 3726180 h 3884286"/>
                <a:gd name="connsiteX0" fmla="*/ 381073 w 2216749"/>
                <a:gd name="connsiteY0" fmla="*/ 3726180 h 3884286"/>
                <a:gd name="connsiteX1" fmla="*/ 556333 w 2216749"/>
                <a:gd name="connsiteY1" fmla="*/ 2659380 h 3884286"/>
                <a:gd name="connsiteX2" fmla="*/ 114373 w 2216749"/>
                <a:gd name="connsiteY2" fmla="*/ 1432560 h 3884286"/>
                <a:gd name="connsiteX3" fmla="*/ 73 w 2216749"/>
                <a:gd name="connsiteY3" fmla="*/ 693420 h 3884286"/>
                <a:gd name="connsiteX4" fmla="*/ 99133 w 2216749"/>
                <a:gd name="connsiteY4" fmla="*/ 586740 h 3884286"/>
                <a:gd name="connsiteX5" fmla="*/ 221053 w 2216749"/>
                <a:gd name="connsiteY5" fmla="*/ 670560 h 3884286"/>
                <a:gd name="connsiteX6" fmla="*/ 396313 w 2216749"/>
                <a:gd name="connsiteY6" fmla="*/ 1554480 h 3884286"/>
                <a:gd name="connsiteX7" fmla="*/ 198193 w 2216749"/>
                <a:gd name="connsiteY7" fmla="*/ 403860 h 3884286"/>
                <a:gd name="connsiteX8" fmla="*/ 213433 w 2216749"/>
                <a:gd name="connsiteY8" fmla="*/ 175260 h 3884286"/>
                <a:gd name="connsiteX9" fmla="*/ 426793 w 2216749"/>
                <a:gd name="connsiteY9" fmla="*/ 289560 h 3884286"/>
                <a:gd name="connsiteX10" fmla="*/ 509661 w 2216749"/>
                <a:gd name="connsiteY10" fmla="*/ 1082040 h 3884286"/>
                <a:gd name="connsiteX11" fmla="*/ 663013 w 2216749"/>
                <a:gd name="connsiteY11" fmla="*/ 1531620 h 3884286"/>
                <a:gd name="connsiteX12" fmla="*/ 518233 w 2216749"/>
                <a:gd name="connsiteY12" fmla="*/ 975360 h 3884286"/>
                <a:gd name="connsiteX13" fmla="*/ 457273 w 2216749"/>
                <a:gd name="connsiteY13" fmla="*/ 167640 h 3884286"/>
                <a:gd name="connsiteX14" fmla="*/ 472513 w 2216749"/>
                <a:gd name="connsiteY14" fmla="*/ 22860 h 3884286"/>
                <a:gd name="connsiteX15" fmla="*/ 663013 w 2216749"/>
                <a:gd name="connsiteY15" fmla="*/ 60960 h 3884286"/>
                <a:gd name="connsiteX16" fmla="*/ 723973 w 2216749"/>
                <a:gd name="connsiteY16" fmla="*/ 586740 h 3884286"/>
                <a:gd name="connsiteX17" fmla="*/ 823033 w 2216749"/>
                <a:gd name="connsiteY17" fmla="*/ 861060 h 3884286"/>
                <a:gd name="connsiteX18" fmla="*/ 937333 w 2216749"/>
                <a:gd name="connsiteY18" fmla="*/ 1516380 h 3884286"/>
                <a:gd name="connsiteX19" fmla="*/ 838273 w 2216749"/>
                <a:gd name="connsiteY19" fmla="*/ 609600 h 3884286"/>
                <a:gd name="connsiteX20" fmla="*/ 845893 w 2216749"/>
                <a:gd name="connsiteY20" fmla="*/ 160020 h 3884286"/>
                <a:gd name="connsiteX21" fmla="*/ 983053 w 2216749"/>
                <a:gd name="connsiteY21" fmla="*/ 99060 h 3884286"/>
                <a:gd name="connsiteX22" fmla="*/ 1066873 w 2216749"/>
                <a:gd name="connsiteY22" fmla="*/ 198120 h 3884286"/>
                <a:gd name="connsiteX23" fmla="*/ 1127833 w 2216749"/>
                <a:gd name="connsiteY23" fmla="*/ 1066800 h 3884286"/>
                <a:gd name="connsiteX24" fmla="*/ 1562173 w 2216749"/>
                <a:gd name="connsiteY24" fmla="*/ 1965960 h 3884286"/>
                <a:gd name="connsiteX25" fmla="*/ 1706953 w 2216749"/>
                <a:gd name="connsiteY25" fmla="*/ 2042160 h 3884286"/>
                <a:gd name="connsiteX26" fmla="*/ 1935553 w 2216749"/>
                <a:gd name="connsiteY26" fmla="*/ 1485900 h 3884286"/>
                <a:gd name="connsiteX27" fmla="*/ 2019373 w 2216749"/>
                <a:gd name="connsiteY27" fmla="*/ 1310640 h 3884286"/>
                <a:gd name="connsiteX28" fmla="*/ 2202253 w 2216749"/>
                <a:gd name="connsiteY28" fmla="*/ 1402080 h 3884286"/>
                <a:gd name="connsiteX29" fmla="*/ 2187013 w 2216749"/>
                <a:gd name="connsiteY29" fmla="*/ 1607820 h 3884286"/>
                <a:gd name="connsiteX30" fmla="*/ 2042233 w 2216749"/>
                <a:gd name="connsiteY30" fmla="*/ 2240280 h 3884286"/>
                <a:gd name="connsiteX31" fmla="*/ 1661233 w 2216749"/>
                <a:gd name="connsiteY31" fmla="*/ 2682240 h 3884286"/>
                <a:gd name="connsiteX32" fmla="*/ 1432633 w 2216749"/>
                <a:gd name="connsiteY32" fmla="*/ 3208020 h 3884286"/>
                <a:gd name="connsiteX33" fmla="*/ 1386913 w 2216749"/>
                <a:gd name="connsiteY33" fmla="*/ 3825240 h 3884286"/>
                <a:gd name="connsiteX34" fmla="*/ 381073 w 2216749"/>
                <a:gd name="connsiteY34" fmla="*/ 3726180 h 3884286"/>
                <a:gd name="connsiteX0" fmla="*/ 385163 w 2220839"/>
                <a:gd name="connsiteY0" fmla="*/ 3726180 h 3884286"/>
                <a:gd name="connsiteX1" fmla="*/ 560423 w 2220839"/>
                <a:gd name="connsiteY1" fmla="*/ 2659380 h 3884286"/>
                <a:gd name="connsiteX2" fmla="*/ 118463 w 2220839"/>
                <a:gd name="connsiteY2" fmla="*/ 1432560 h 3884286"/>
                <a:gd name="connsiteX3" fmla="*/ 4163 w 2220839"/>
                <a:gd name="connsiteY3" fmla="*/ 693420 h 3884286"/>
                <a:gd name="connsiteX4" fmla="*/ 225143 w 2220839"/>
                <a:gd name="connsiteY4" fmla="*/ 670560 h 3884286"/>
                <a:gd name="connsiteX5" fmla="*/ 400403 w 2220839"/>
                <a:gd name="connsiteY5" fmla="*/ 1554480 h 3884286"/>
                <a:gd name="connsiteX6" fmla="*/ 202283 w 2220839"/>
                <a:gd name="connsiteY6" fmla="*/ 403860 h 3884286"/>
                <a:gd name="connsiteX7" fmla="*/ 217523 w 2220839"/>
                <a:gd name="connsiteY7" fmla="*/ 175260 h 3884286"/>
                <a:gd name="connsiteX8" fmla="*/ 430883 w 2220839"/>
                <a:gd name="connsiteY8" fmla="*/ 289560 h 3884286"/>
                <a:gd name="connsiteX9" fmla="*/ 513751 w 2220839"/>
                <a:gd name="connsiteY9" fmla="*/ 1082040 h 3884286"/>
                <a:gd name="connsiteX10" fmla="*/ 667103 w 2220839"/>
                <a:gd name="connsiteY10" fmla="*/ 1531620 h 3884286"/>
                <a:gd name="connsiteX11" fmla="*/ 522323 w 2220839"/>
                <a:gd name="connsiteY11" fmla="*/ 975360 h 3884286"/>
                <a:gd name="connsiteX12" fmla="*/ 461363 w 2220839"/>
                <a:gd name="connsiteY12" fmla="*/ 167640 h 3884286"/>
                <a:gd name="connsiteX13" fmla="*/ 476603 w 2220839"/>
                <a:gd name="connsiteY13" fmla="*/ 22860 h 3884286"/>
                <a:gd name="connsiteX14" fmla="*/ 667103 w 2220839"/>
                <a:gd name="connsiteY14" fmla="*/ 60960 h 3884286"/>
                <a:gd name="connsiteX15" fmla="*/ 728063 w 2220839"/>
                <a:gd name="connsiteY15" fmla="*/ 586740 h 3884286"/>
                <a:gd name="connsiteX16" fmla="*/ 827123 w 2220839"/>
                <a:gd name="connsiteY16" fmla="*/ 861060 h 3884286"/>
                <a:gd name="connsiteX17" fmla="*/ 941423 w 2220839"/>
                <a:gd name="connsiteY17" fmla="*/ 1516380 h 3884286"/>
                <a:gd name="connsiteX18" fmla="*/ 842363 w 2220839"/>
                <a:gd name="connsiteY18" fmla="*/ 609600 h 3884286"/>
                <a:gd name="connsiteX19" fmla="*/ 849983 w 2220839"/>
                <a:gd name="connsiteY19" fmla="*/ 160020 h 3884286"/>
                <a:gd name="connsiteX20" fmla="*/ 987143 w 2220839"/>
                <a:gd name="connsiteY20" fmla="*/ 99060 h 3884286"/>
                <a:gd name="connsiteX21" fmla="*/ 1070963 w 2220839"/>
                <a:gd name="connsiteY21" fmla="*/ 198120 h 3884286"/>
                <a:gd name="connsiteX22" fmla="*/ 1131923 w 2220839"/>
                <a:gd name="connsiteY22" fmla="*/ 1066800 h 3884286"/>
                <a:gd name="connsiteX23" fmla="*/ 1566263 w 2220839"/>
                <a:gd name="connsiteY23" fmla="*/ 1965960 h 3884286"/>
                <a:gd name="connsiteX24" fmla="*/ 1711043 w 2220839"/>
                <a:gd name="connsiteY24" fmla="*/ 2042160 h 3884286"/>
                <a:gd name="connsiteX25" fmla="*/ 1939643 w 2220839"/>
                <a:gd name="connsiteY25" fmla="*/ 1485900 h 3884286"/>
                <a:gd name="connsiteX26" fmla="*/ 2023463 w 2220839"/>
                <a:gd name="connsiteY26" fmla="*/ 1310640 h 3884286"/>
                <a:gd name="connsiteX27" fmla="*/ 2206343 w 2220839"/>
                <a:gd name="connsiteY27" fmla="*/ 1402080 h 3884286"/>
                <a:gd name="connsiteX28" fmla="*/ 2191103 w 2220839"/>
                <a:gd name="connsiteY28" fmla="*/ 1607820 h 3884286"/>
                <a:gd name="connsiteX29" fmla="*/ 2046323 w 2220839"/>
                <a:gd name="connsiteY29" fmla="*/ 2240280 h 3884286"/>
                <a:gd name="connsiteX30" fmla="*/ 1665323 w 2220839"/>
                <a:gd name="connsiteY30" fmla="*/ 2682240 h 3884286"/>
                <a:gd name="connsiteX31" fmla="*/ 1436723 w 2220839"/>
                <a:gd name="connsiteY31" fmla="*/ 3208020 h 3884286"/>
                <a:gd name="connsiteX32" fmla="*/ 1391003 w 2220839"/>
                <a:gd name="connsiteY32" fmla="*/ 3825240 h 3884286"/>
                <a:gd name="connsiteX33" fmla="*/ 385163 w 222083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215533 w 2218849"/>
                <a:gd name="connsiteY7" fmla="*/ 175260 h 3884286"/>
                <a:gd name="connsiteX8" fmla="*/ 428893 w 2218849"/>
                <a:gd name="connsiteY8" fmla="*/ 289560 h 3884286"/>
                <a:gd name="connsiteX9" fmla="*/ 511761 w 2218849"/>
                <a:gd name="connsiteY9" fmla="*/ 1082040 h 3884286"/>
                <a:gd name="connsiteX10" fmla="*/ 665113 w 2218849"/>
                <a:gd name="connsiteY10" fmla="*/ 1531620 h 3884286"/>
                <a:gd name="connsiteX11" fmla="*/ 520333 w 2218849"/>
                <a:gd name="connsiteY11" fmla="*/ 975360 h 3884286"/>
                <a:gd name="connsiteX12" fmla="*/ 459373 w 2218849"/>
                <a:gd name="connsiteY12" fmla="*/ 167640 h 3884286"/>
                <a:gd name="connsiteX13" fmla="*/ 474613 w 2218849"/>
                <a:gd name="connsiteY13" fmla="*/ 22860 h 3884286"/>
                <a:gd name="connsiteX14" fmla="*/ 665113 w 2218849"/>
                <a:gd name="connsiteY14" fmla="*/ 60960 h 3884286"/>
                <a:gd name="connsiteX15" fmla="*/ 726073 w 2218849"/>
                <a:gd name="connsiteY15" fmla="*/ 586740 h 3884286"/>
                <a:gd name="connsiteX16" fmla="*/ 825133 w 2218849"/>
                <a:gd name="connsiteY16" fmla="*/ 861060 h 3884286"/>
                <a:gd name="connsiteX17" fmla="*/ 939433 w 2218849"/>
                <a:gd name="connsiteY17" fmla="*/ 1516380 h 3884286"/>
                <a:gd name="connsiteX18" fmla="*/ 840373 w 2218849"/>
                <a:gd name="connsiteY18" fmla="*/ 609600 h 3884286"/>
                <a:gd name="connsiteX19" fmla="*/ 847993 w 2218849"/>
                <a:gd name="connsiteY19" fmla="*/ 160020 h 3884286"/>
                <a:gd name="connsiteX20" fmla="*/ 985153 w 2218849"/>
                <a:gd name="connsiteY20" fmla="*/ 99060 h 3884286"/>
                <a:gd name="connsiteX21" fmla="*/ 1068973 w 2218849"/>
                <a:gd name="connsiteY21" fmla="*/ 198120 h 3884286"/>
                <a:gd name="connsiteX22" fmla="*/ 1129933 w 2218849"/>
                <a:gd name="connsiteY22" fmla="*/ 1066800 h 3884286"/>
                <a:gd name="connsiteX23" fmla="*/ 1564273 w 2218849"/>
                <a:gd name="connsiteY23" fmla="*/ 1965960 h 3884286"/>
                <a:gd name="connsiteX24" fmla="*/ 1709053 w 2218849"/>
                <a:gd name="connsiteY24" fmla="*/ 2042160 h 3884286"/>
                <a:gd name="connsiteX25" fmla="*/ 1937653 w 2218849"/>
                <a:gd name="connsiteY25" fmla="*/ 1485900 h 3884286"/>
                <a:gd name="connsiteX26" fmla="*/ 2021473 w 2218849"/>
                <a:gd name="connsiteY26" fmla="*/ 1310640 h 3884286"/>
                <a:gd name="connsiteX27" fmla="*/ 2204353 w 2218849"/>
                <a:gd name="connsiteY27" fmla="*/ 1402080 h 3884286"/>
                <a:gd name="connsiteX28" fmla="*/ 2189113 w 2218849"/>
                <a:gd name="connsiteY28" fmla="*/ 1607820 h 3884286"/>
                <a:gd name="connsiteX29" fmla="*/ 2044333 w 2218849"/>
                <a:gd name="connsiteY29" fmla="*/ 2240280 h 3884286"/>
                <a:gd name="connsiteX30" fmla="*/ 1663333 w 2218849"/>
                <a:gd name="connsiteY30" fmla="*/ 2682240 h 3884286"/>
                <a:gd name="connsiteX31" fmla="*/ 1434733 w 2218849"/>
                <a:gd name="connsiteY31" fmla="*/ 3208020 h 3884286"/>
                <a:gd name="connsiteX32" fmla="*/ 1389013 w 2218849"/>
                <a:gd name="connsiteY32" fmla="*/ 3825240 h 3884286"/>
                <a:gd name="connsiteX33" fmla="*/ 383173 w 221884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246013 w 2218849"/>
                <a:gd name="connsiteY7" fmla="*/ 190500 h 3884286"/>
                <a:gd name="connsiteX8" fmla="*/ 428893 w 2218849"/>
                <a:gd name="connsiteY8" fmla="*/ 289560 h 3884286"/>
                <a:gd name="connsiteX9" fmla="*/ 511761 w 2218849"/>
                <a:gd name="connsiteY9" fmla="*/ 1082040 h 3884286"/>
                <a:gd name="connsiteX10" fmla="*/ 665113 w 2218849"/>
                <a:gd name="connsiteY10" fmla="*/ 1531620 h 3884286"/>
                <a:gd name="connsiteX11" fmla="*/ 520333 w 2218849"/>
                <a:gd name="connsiteY11" fmla="*/ 975360 h 3884286"/>
                <a:gd name="connsiteX12" fmla="*/ 459373 w 2218849"/>
                <a:gd name="connsiteY12" fmla="*/ 167640 h 3884286"/>
                <a:gd name="connsiteX13" fmla="*/ 474613 w 2218849"/>
                <a:gd name="connsiteY13" fmla="*/ 22860 h 3884286"/>
                <a:gd name="connsiteX14" fmla="*/ 665113 w 2218849"/>
                <a:gd name="connsiteY14" fmla="*/ 60960 h 3884286"/>
                <a:gd name="connsiteX15" fmla="*/ 726073 w 2218849"/>
                <a:gd name="connsiteY15" fmla="*/ 586740 h 3884286"/>
                <a:gd name="connsiteX16" fmla="*/ 825133 w 2218849"/>
                <a:gd name="connsiteY16" fmla="*/ 861060 h 3884286"/>
                <a:gd name="connsiteX17" fmla="*/ 939433 w 2218849"/>
                <a:gd name="connsiteY17" fmla="*/ 1516380 h 3884286"/>
                <a:gd name="connsiteX18" fmla="*/ 840373 w 2218849"/>
                <a:gd name="connsiteY18" fmla="*/ 609600 h 3884286"/>
                <a:gd name="connsiteX19" fmla="*/ 847993 w 2218849"/>
                <a:gd name="connsiteY19" fmla="*/ 160020 h 3884286"/>
                <a:gd name="connsiteX20" fmla="*/ 985153 w 2218849"/>
                <a:gd name="connsiteY20" fmla="*/ 99060 h 3884286"/>
                <a:gd name="connsiteX21" fmla="*/ 1068973 w 2218849"/>
                <a:gd name="connsiteY21" fmla="*/ 198120 h 3884286"/>
                <a:gd name="connsiteX22" fmla="*/ 1129933 w 2218849"/>
                <a:gd name="connsiteY22" fmla="*/ 1066800 h 3884286"/>
                <a:gd name="connsiteX23" fmla="*/ 1564273 w 2218849"/>
                <a:gd name="connsiteY23" fmla="*/ 1965960 h 3884286"/>
                <a:gd name="connsiteX24" fmla="*/ 1709053 w 2218849"/>
                <a:gd name="connsiteY24" fmla="*/ 2042160 h 3884286"/>
                <a:gd name="connsiteX25" fmla="*/ 1937653 w 2218849"/>
                <a:gd name="connsiteY25" fmla="*/ 1485900 h 3884286"/>
                <a:gd name="connsiteX26" fmla="*/ 2021473 w 2218849"/>
                <a:gd name="connsiteY26" fmla="*/ 1310640 h 3884286"/>
                <a:gd name="connsiteX27" fmla="*/ 2204353 w 2218849"/>
                <a:gd name="connsiteY27" fmla="*/ 1402080 h 3884286"/>
                <a:gd name="connsiteX28" fmla="*/ 2189113 w 2218849"/>
                <a:gd name="connsiteY28" fmla="*/ 1607820 h 3884286"/>
                <a:gd name="connsiteX29" fmla="*/ 2044333 w 2218849"/>
                <a:gd name="connsiteY29" fmla="*/ 2240280 h 3884286"/>
                <a:gd name="connsiteX30" fmla="*/ 1663333 w 2218849"/>
                <a:gd name="connsiteY30" fmla="*/ 2682240 h 3884286"/>
                <a:gd name="connsiteX31" fmla="*/ 1434733 w 2218849"/>
                <a:gd name="connsiteY31" fmla="*/ 3208020 h 3884286"/>
                <a:gd name="connsiteX32" fmla="*/ 1389013 w 2218849"/>
                <a:gd name="connsiteY32" fmla="*/ 3825240 h 3884286"/>
                <a:gd name="connsiteX33" fmla="*/ 383173 w 221884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428893 w 2218849"/>
                <a:gd name="connsiteY7" fmla="*/ 28956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39841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54573 w 2218849"/>
                <a:gd name="connsiteY6" fmla="*/ 350520 h 3884286"/>
                <a:gd name="connsiteX7" fmla="*/ 39841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54573 w 2218849"/>
                <a:gd name="connsiteY6" fmla="*/ 350520 h 3884286"/>
                <a:gd name="connsiteX7" fmla="*/ 35269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5269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7555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7555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2021473 w 2218849"/>
                <a:gd name="connsiteY24" fmla="*/ 1310640 h 3884286"/>
                <a:gd name="connsiteX25" fmla="*/ 2204353 w 2218849"/>
                <a:gd name="connsiteY25" fmla="*/ 1402080 h 3884286"/>
                <a:gd name="connsiteX26" fmla="*/ 2189113 w 2218849"/>
                <a:gd name="connsiteY26" fmla="*/ 1607820 h 3884286"/>
                <a:gd name="connsiteX27" fmla="*/ 2044333 w 2218849"/>
                <a:gd name="connsiteY27" fmla="*/ 2240280 h 3884286"/>
                <a:gd name="connsiteX28" fmla="*/ 1663333 w 2218849"/>
                <a:gd name="connsiteY28" fmla="*/ 2682240 h 3884286"/>
                <a:gd name="connsiteX29" fmla="*/ 1434733 w 2218849"/>
                <a:gd name="connsiteY29" fmla="*/ 3208020 h 3884286"/>
                <a:gd name="connsiteX30" fmla="*/ 1389013 w 2218849"/>
                <a:gd name="connsiteY30" fmla="*/ 3825240 h 3884286"/>
                <a:gd name="connsiteX31" fmla="*/ 383173 w 2218849"/>
                <a:gd name="connsiteY31" fmla="*/ 3726180 h 3884286"/>
                <a:gd name="connsiteX0" fmla="*/ 383173 w 2221654"/>
                <a:gd name="connsiteY0" fmla="*/ 3726180 h 3884286"/>
                <a:gd name="connsiteX1" fmla="*/ 558433 w 2221654"/>
                <a:gd name="connsiteY1" fmla="*/ 2659380 h 3884286"/>
                <a:gd name="connsiteX2" fmla="*/ 116473 w 2221654"/>
                <a:gd name="connsiteY2" fmla="*/ 1432560 h 3884286"/>
                <a:gd name="connsiteX3" fmla="*/ 2173 w 2221654"/>
                <a:gd name="connsiteY3" fmla="*/ 693420 h 3884286"/>
                <a:gd name="connsiteX4" fmla="*/ 185053 w 2221654"/>
                <a:gd name="connsiteY4" fmla="*/ 685800 h 3884286"/>
                <a:gd name="connsiteX5" fmla="*/ 398413 w 2221654"/>
                <a:gd name="connsiteY5" fmla="*/ 1554480 h 3884286"/>
                <a:gd name="connsiteX6" fmla="*/ 177433 w 2221654"/>
                <a:gd name="connsiteY6" fmla="*/ 350520 h 3884286"/>
                <a:gd name="connsiteX7" fmla="*/ 375553 w 2221654"/>
                <a:gd name="connsiteY7" fmla="*/ 243840 h 3884286"/>
                <a:gd name="connsiteX8" fmla="*/ 511761 w 2221654"/>
                <a:gd name="connsiteY8" fmla="*/ 1082040 h 3884286"/>
                <a:gd name="connsiteX9" fmla="*/ 665113 w 2221654"/>
                <a:gd name="connsiteY9" fmla="*/ 1531620 h 3884286"/>
                <a:gd name="connsiteX10" fmla="*/ 520333 w 2221654"/>
                <a:gd name="connsiteY10" fmla="*/ 975360 h 3884286"/>
                <a:gd name="connsiteX11" fmla="*/ 459373 w 2221654"/>
                <a:gd name="connsiteY11" fmla="*/ 167640 h 3884286"/>
                <a:gd name="connsiteX12" fmla="*/ 474613 w 2221654"/>
                <a:gd name="connsiteY12" fmla="*/ 22860 h 3884286"/>
                <a:gd name="connsiteX13" fmla="*/ 665113 w 2221654"/>
                <a:gd name="connsiteY13" fmla="*/ 60960 h 3884286"/>
                <a:gd name="connsiteX14" fmla="*/ 726073 w 2221654"/>
                <a:gd name="connsiteY14" fmla="*/ 586740 h 3884286"/>
                <a:gd name="connsiteX15" fmla="*/ 825133 w 2221654"/>
                <a:gd name="connsiteY15" fmla="*/ 861060 h 3884286"/>
                <a:gd name="connsiteX16" fmla="*/ 939433 w 2221654"/>
                <a:gd name="connsiteY16" fmla="*/ 1516380 h 3884286"/>
                <a:gd name="connsiteX17" fmla="*/ 840373 w 2221654"/>
                <a:gd name="connsiteY17" fmla="*/ 609600 h 3884286"/>
                <a:gd name="connsiteX18" fmla="*/ 847993 w 2221654"/>
                <a:gd name="connsiteY18" fmla="*/ 160020 h 3884286"/>
                <a:gd name="connsiteX19" fmla="*/ 985153 w 2221654"/>
                <a:gd name="connsiteY19" fmla="*/ 99060 h 3884286"/>
                <a:gd name="connsiteX20" fmla="*/ 1068973 w 2221654"/>
                <a:gd name="connsiteY20" fmla="*/ 198120 h 3884286"/>
                <a:gd name="connsiteX21" fmla="*/ 1129933 w 2221654"/>
                <a:gd name="connsiteY21" fmla="*/ 1066800 h 3884286"/>
                <a:gd name="connsiteX22" fmla="*/ 1564273 w 2221654"/>
                <a:gd name="connsiteY22" fmla="*/ 1965960 h 3884286"/>
                <a:gd name="connsiteX23" fmla="*/ 1709053 w 2221654"/>
                <a:gd name="connsiteY23" fmla="*/ 2042160 h 3884286"/>
                <a:gd name="connsiteX24" fmla="*/ 1983373 w 2221654"/>
                <a:gd name="connsiteY24" fmla="*/ 1402080 h 3884286"/>
                <a:gd name="connsiteX25" fmla="*/ 2204353 w 2221654"/>
                <a:gd name="connsiteY25" fmla="*/ 1402080 h 3884286"/>
                <a:gd name="connsiteX26" fmla="*/ 2189113 w 2221654"/>
                <a:gd name="connsiteY26" fmla="*/ 1607820 h 3884286"/>
                <a:gd name="connsiteX27" fmla="*/ 2044333 w 2221654"/>
                <a:gd name="connsiteY27" fmla="*/ 2240280 h 3884286"/>
                <a:gd name="connsiteX28" fmla="*/ 1663333 w 2221654"/>
                <a:gd name="connsiteY28" fmla="*/ 2682240 h 3884286"/>
                <a:gd name="connsiteX29" fmla="*/ 1434733 w 2221654"/>
                <a:gd name="connsiteY29" fmla="*/ 3208020 h 3884286"/>
                <a:gd name="connsiteX30" fmla="*/ 1389013 w 2221654"/>
                <a:gd name="connsiteY30" fmla="*/ 3825240 h 3884286"/>
                <a:gd name="connsiteX31" fmla="*/ 383173 w 2221654"/>
                <a:gd name="connsiteY31" fmla="*/ 3726180 h 3884286"/>
                <a:gd name="connsiteX0" fmla="*/ 383173 w 2190129"/>
                <a:gd name="connsiteY0" fmla="*/ 3726180 h 3884286"/>
                <a:gd name="connsiteX1" fmla="*/ 558433 w 2190129"/>
                <a:gd name="connsiteY1" fmla="*/ 2659380 h 3884286"/>
                <a:gd name="connsiteX2" fmla="*/ 116473 w 2190129"/>
                <a:gd name="connsiteY2" fmla="*/ 1432560 h 3884286"/>
                <a:gd name="connsiteX3" fmla="*/ 2173 w 2190129"/>
                <a:gd name="connsiteY3" fmla="*/ 693420 h 3884286"/>
                <a:gd name="connsiteX4" fmla="*/ 185053 w 2190129"/>
                <a:gd name="connsiteY4" fmla="*/ 685800 h 3884286"/>
                <a:gd name="connsiteX5" fmla="*/ 398413 w 2190129"/>
                <a:gd name="connsiteY5" fmla="*/ 1554480 h 3884286"/>
                <a:gd name="connsiteX6" fmla="*/ 177433 w 2190129"/>
                <a:gd name="connsiteY6" fmla="*/ 350520 h 3884286"/>
                <a:gd name="connsiteX7" fmla="*/ 375553 w 2190129"/>
                <a:gd name="connsiteY7" fmla="*/ 243840 h 3884286"/>
                <a:gd name="connsiteX8" fmla="*/ 511761 w 2190129"/>
                <a:gd name="connsiteY8" fmla="*/ 1082040 h 3884286"/>
                <a:gd name="connsiteX9" fmla="*/ 665113 w 2190129"/>
                <a:gd name="connsiteY9" fmla="*/ 1531620 h 3884286"/>
                <a:gd name="connsiteX10" fmla="*/ 520333 w 2190129"/>
                <a:gd name="connsiteY10" fmla="*/ 975360 h 3884286"/>
                <a:gd name="connsiteX11" fmla="*/ 459373 w 2190129"/>
                <a:gd name="connsiteY11" fmla="*/ 167640 h 3884286"/>
                <a:gd name="connsiteX12" fmla="*/ 474613 w 2190129"/>
                <a:gd name="connsiteY12" fmla="*/ 22860 h 3884286"/>
                <a:gd name="connsiteX13" fmla="*/ 665113 w 2190129"/>
                <a:gd name="connsiteY13" fmla="*/ 60960 h 3884286"/>
                <a:gd name="connsiteX14" fmla="*/ 726073 w 2190129"/>
                <a:gd name="connsiteY14" fmla="*/ 586740 h 3884286"/>
                <a:gd name="connsiteX15" fmla="*/ 825133 w 2190129"/>
                <a:gd name="connsiteY15" fmla="*/ 861060 h 3884286"/>
                <a:gd name="connsiteX16" fmla="*/ 939433 w 2190129"/>
                <a:gd name="connsiteY16" fmla="*/ 1516380 h 3884286"/>
                <a:gd name="connsiteX17" fmla="*/ 840373 w 2190129"/>
                <a:gd name="connsiteY17" fmla="*/ 609600 h 3884286"/>
                <a:gd name="connsiteX18" fmla="*/ 847993 w 2190129"/>
                <a:gd name="connsiteY18" fmla="*/ 160020 h 3884286"/>
                <a:gd name="connsiteX19" fmla="*/ 985153 w 2190129"/>
                <a:gd name="connsiteY19" fmla="*/ 99060 h 3884286"/>
                <a:gd name="connsiteX20" fmla="*/ 1068973 w 2190129"/>
                <a:gd name="connsiteY20" fmla="*/ 198120 h 3884286"/>
                <a:gd name="connsiteX21" fmla="*/ 1129933 w 2190129"/>
                <a:gd name="connsiteY21" fmla="*/ 1066800 h 3884286"/>
                <a:gd name="connsiteX22" fmla="*/ 1564273 w 2190129"/>
                <a:gd name="connsiteY22" fmla="*/ 1965960 h 3884286"/>
                <a:gd name="connsiteX23" fmla="*/ 1709053 w 2190129"/>
                <a:gd name="connsiteY23" fmla="*/ 2042160 h 3884286"/>
                <a:gd name="connsiteX24" fmla="*/ 1983373 w 2190129"/>
                <a:gd name="connsiteY24" fmla="*/ 1402080 h 3884286"/>
                <a:gd name="connsiteX25" fmla="*/ 2189113 w 2190129"/>
                <a:gd name="connsiteY25" fmla="*/ 1607820 h 3884286"/>
                <a:gd name="connsiteX26" fmla="*/ 2044333 w 2190129"/>
                <a:gd name="connsiteY26" fmla="*/ 2240280 h 3884286"/>
                <a:gd name="connsiteX27" fmla="*/ 1663333 w 2190129"/>
                <a:gd name="connsiteY27" fmla="*/ 2682240 h 3884286"/>
                <a:gd name="connsiteX28" fmla="*/ 1434733 w 2190129"/>
                <a:gd name="connsiteY28" fmla="*/ 3208020 h 3884286"/>
                <a:gd name="connsiteX29" fmla="*/ 1389013 w 2190129"/>
                <a:gd name="connsiteY29" fmla="*/ 3825240 h 3884286"/>
                <a:gd name="connsiteX30" fmla="*/ 383173 w 2190129"/>
                <a:gd name="connsiteY30" fmla="*/ 3726180 h 3884286"/>
                <a:gd name="connsiteX0" fmla="*/ 383173 w 2220358"/>
                <a:gd name="connsiteY0" fmla="*/ 3726180 h 3884286"/>
                <a:gd name="connsiteX1" fmla="*/ 558433 w 2220358"/>
                <a:gd name="connsiteY1" fmla="*/ 2659380 h 3884286"/>
                <a:gd name="connsiteX2" fmla="*/ 116473 w 2220358"/>
                <a:gd name="connsiteY2" fmla="*/ 1432560 h 3884286"/>
                <a:gd name="connsiteX3" fmla="*/ 2173 w 2220358"/>
                <a:gd name="connsiteY3" fmla="*/ 693420 h 3884286"/>
                <a:gd name="connsiteX4" fmla="*/ 185053 w 2220358"/>
                <a:gd name="connsiteY4" fmla="*/ 685800 h 3884286"/>
                <a:gd name="connsiteX5" fmla="*/ 398413 w 2220358"/>
                <a:gd name="connsiteY5" fmla="*/ 1554480 h 3884286"/>
                <a:gd name="connsiteX6" fmla="*/ 177433 w 2220358"/>
                <a:gd name="connsiteY6" fmla="*/ 350520 h 3884286"/>
                <a:gd name="connsiteX7" fmla="*/ 375553 w 2220358"/>
                <a:gd name="connsiteY7" fmla="*/ 243840 h 3884286"/>
                <a:gd name="connsiteX8" fmla="*/ 511761 w 2220358"/>
                <a:gd name="connsiteY8" fmla="*/ 1082040 h 3884286"/>
                <a:gd name="connsiteX9" fmla="*/ 665113 w 2220358"/>
                <a:gd name="connsiteY9" fmla="*/ 1531620 h 3884286"/>
                <a:gd name="connsiteX10" fmla="*/ 520333 w 2220358"/>
                <a:gd name="connsiteY10" fmla="*/ 975360 h 3884286"/>
                <a:gd name="connsiteX11" fmla="*/ 459373 w 2220358"/>
                <a:gd name="connsiteY11" fmla="*/ 167640 h 3884286"/>
                <a:gd name="connsiteX12" fmla="*/ 474613 w 2220358"/>
                <a:gd name="connsiteY12" fmla="*/ 22860 h 3884286"/>
                <a:gd name="connsiteX13" fmla="*/ 665113 w 2220358"/>
                <a:gd name="connsiteY13" fmla="*/ 60960 h 3884286"/>
                <a:gd name="connsiteX14" fmla="*/ 726073 w 2220358"/>
                <a:gd name="connsiteY14" fmla="*/ 586740 h 3884286"/>
                <a:gd name="connsiteX15" fmla="*/ 825133 w 2220358"/>
                <a:gd name="connsiteY15" fmla="*/ 861060 h 3884286"/>
                <a:gd name="connsiteX16" fmla="*/ 939433 w 2220358"/>
                <a:gd name="connsiteY16" fmla="*/ 1516380 h 3884286"/>
                <a:gd name="connsiteX17" fmla="*/ 840373 w 2220358"/>
                <a:gd name="connsiteY17" fmla="*/ 609600 h 3884286"/>
                <a:gd name="connsiteX18" fmla="*/ 847993 w 2220358"/>
                <a:gd name="connsiteY18" fmla="*/ 160020 h 3884286"/>
                <a:gd name="connsiteX19" fmla="*/ 985153 w 2220358"/>
                <a:gd name="connsiteY19" fmla="*/ 99060 h 3884286"/>
                <a:gd name="connsiteX20" fmla="*/ 1068973 w 2220358"/>
                <a:gd name="connsiteY20" fmla="*/ 198120 h 3884286"/>
                <a:gd name="connsiteX21" fmla="*/ 1129933 w 2220358"/>
                <a:gd name="connsiteY21" fmla="*/ 1066800 h 3884286"/>
                <a:gd name="connsiteX22" fmla="*/ 1564273 w 2220358"/>
                <a:gd name="connsiteY22" fmla="*/ 1965960 h 3884286"/>
                <a:gd name="connsiteX23" fmla="*/ 1709053 w 2220358"/>
                <a:gd name="connsiteY23" fmla="*/ 2042160 h 3884286"/>
                <a:gd name="connsiteX24" fmla="*/ 1983373 w 2220358"/>
                <a:gd name="connsiteY24" fmla="*/ 1402080 h 3884286"/>
                <a:gd name="connsiteX25" fmla="*/ 2219593 w 2220358"/>
                <a:gd name="connsiteY25" fmla="*/ 1409700 h 3884286"/>
                <a:gd name="connsiteX26" fmla="*/ 2044333 w 2220358"/>
                <a:gd name="connsiteY26" fmla="*/ 2240280 h 3884286"/>
                <a:gd name="connsiteX27" fmla="*/ 1663333 w 2220358"/>
                <a:gd name="connsiteY27" fmla="*/ 2682240 h 3884286"/>
                <a:gd name="connsiteX28" fmla="*/ 1434733 w 2220358"/>
                <a:gd name="connsiteY28" fmla="*/ 3208020 h 3884286"/>
                <a:gd name="connsiteX29" fmla="*/ 1389013 w 2220358"/>
                <a:gd name="connsiteY29" fmla="*/ 3825240 h 3884286"/>
                <a:gd name="connsiteX30" fmla="*/ 383173 w 2220358"/>
                <a:gd name="connsiteY30" fmla="*/ 3726180 h 3884286"/>
                <a:gd name="connsiteX0" fmla="*/ 383173 w 2261428"/>
                <a:gd name="connsiteY0" fmla="*/ 3726180 h 3884286"/>
                <a:gd name="connsiteX1" fmla="*/ 558433 w 2261428"/>
                <a:gd name="connsiteY1" fmla="*/ 2659380 h 3884286"/>
                <a:gd name="connsiteX2" fmla="*/ 116473 w 2261428"/>
                <a:gd name="connsiteY2" fmla="*/ 1432560 h 3884286"/>
                <a:gd name="connsiteX3" fmla="*/ 2173 w 2261428"/>
                <a:gd name="connsiteY3" fmla="*/ 693420 h 3884286"/>
                <a:gd name="connsiteX4" fmla="*/ 185053 w 2261428"/>
                <a:gd name="connsiteY4" fmla="*/ 685800 h 3884286"/>
                <a:gd name="connsiteX5" fmla="*/ 398413 w 2261428"/>
                <a:gd name="connsiteY5" fmla="*/ 1554480 h 3884286"/>
                <a:gd name="connsiteX6" fmla="*/ 177433 w 2261428"/>
                <a:gd name="connsiteY6" fmla="*/ 350520 h 3884286"/>
                <a:gd name="connsiteX7" fmla="*/ 375553 w 2261428"/>
                <a:gd name="connsiteY7" fmla="*/ 243840 h 3884286"/>
                <a:gd name="connsiteX8" fmla="*/ 511761 w 2261428"/>
                <a:gd name="connsiteY8" fmla="*/ 1082040 h 3884286"/>
                <a:gd name="connsiteX9" fmla="*/ 665113 w 2261428"/>
                <a:gd name="connsiteY9" fmla="*/ 1531620 h 3884286"/>
                <a:gd name="connsiteX10" fmla="*/ 520333 w 2261428"/>
                <a:gd name="connsiteY10" fmla="*/ 975360 h 3884286"/>
                <a:gd name="connsiteX11" fmla="*/ 459373 w 2261428"/>
                <a:gd name="connsiteY11" fmla="*/ 167640 h 3884286"/>
                <a:gd name="connsiteX12" fmla="*/ 474613 w 2261428"/>
                <a:gd name="connsiteY12" fmla="*/ 22860 h 3884286"/>
                <a:gd name="connsiteX13" fmla="*/ 665113 w 2261428"/>
                <a:gd name="connsiteY13" fmla="*/ 60960 h 3884286"/>
                <a:gd name="connsiteX14" fmla="*/ 726073 w 2261428"/>
                <a:gd name="connsiteY14" fmla="*/ 586740 h 3884286"/>
                <a:gd name="connsiteX15" fmla="*/ 825133 w 2261428"/>
                <a:gd name="connsiteY15" fmla="*/ 861060 h 3884286"/>
                <a:gd name="connsiteX16" fmla="*/ 939433 w 2261428"/>
                <a:gd name="connsiteY16" fmla="*/ 1516380 h 3884286"/>
                <a:gd name="connsiteX17" fmla="*/ 840373 w 2261428"/>
                <a:gd name="connsiteY17" fmla="*/ 609600 h 3884286"/>
                <a:gd name="connsiteX18" fmla="*/ 847993 w 2261428"/>
                <a:gd name="connsiteY18" fmla="*/ 160020 h 3884286"/>
                <a:gd name="connsiteX19" fmla="*/ 985153 w 2261428"/>
                <a:gd name="connsiteY19" fmla="*/ 99060 h 3884286"/>
                <a:gd name="connsiteX20" fmla="*/ 1068973 w 2261428"/>
                <a:gd name="connsiteY20" fmla="*/ 198120 h 3884286"/>
                <a:gd name="connsiteX21" fmla="*/ 1129933 w 2261428"/>
                <a:gd name="connsiteY21" fmla="*/ 1066800 h 3884286"/>
                <a:gd name="connsiteX22" fmla="*/ 1564273 w 2261428"/>
                <a:gd name="connsiteY22" fmla="*/ 1965960 h 3884286"/>
                <a:gd name="connsiteX23" fmla="*/ 1709053 w 2261428"/>
                <a:gd name="connsiteY23" fmla="*/ 2042160 h 3884286"/>
                <a:gd name="connsiteX24" fmla="*/ 1983373 w 2261428"/>
                <a:gd name="connsiteY24" fmla="*/ 1402080 h 3884286"/>
                <a:gd name="connsiteX25" fmla="*/ 2219593 w 2261428"/>
                <a:gd name="connsiteY25" fmla="*/ 1409700 h 3884286"/>
                <a:gd name="connsiteX26" fmla="*/ 2044333 w 2261428"/>
                <a:gd name="connsiteY26" fmla="*/ 2240280 h 3884286"/>
                <a:gd name="connsiteX27" fmla="*/ 1663333 w 2261428"/>
                <a:gd name="connsiteY27" fmla="*/ 2682240 h 3884286"/>
                <a:gd name="connsiteX28" fmla="*/ 1434733 w 2261428"/>
                <a:gd name="connsiteY28" fmla="*/ 3208020 h 3884286"/>
                <a:gd name="connsiteX29" fmla="*/ 1389013 w 2261428"/>
                <a:gd name="connsiteY29" fmla="*/ 3825240 h 3884286"/>
                <a:gd name="connsiteX30" fmla="*/ 383173 w 2261428"/>
                <a:gd name="connsiteY30"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985153 w 2229957"/>
                <a:gd name="connsiteY19" fmla="*/ 99060 h 3884286"/>
                <a:gd name="connsiteX20" fmla="*/ 1068973 w 2229957"/>
                <a:gd name="connsiteY20" fmla="*/ 198120 h 3884286"/>
                <a:gd name="connsiteX21" fmla="*/ 1129933 w 2229957"/>
                <a:gd name="connsiteY21" fmla="*/ 1066800 h 3884286"/>
                <a:gd name="connsiteX22" fmla="*/ 1564273 w 2229957"/>
                <a:gd name="connsiteY22" fmla="*/ 1965960 h 3884286"/>
                <a:gd name="connsiteX23" fmla="*/ 1709053 w 2229957"/>
                <a:gd name="connsiteY23" fmla="*/ 2042160 h 3884286"/>
                <a:gd name="connsiteX24" fmla="*/ 1983373 w 2229957"/>
                <a:gd name="connsiteY24" fmla="*/ 1402080 h 3884286"/>
                <a:gd name="connsiteX25" fmla="*/ 2219593 w 2229957"/>
                <a:gd name="connsiteY25" fmla="*/ 1409700 h 3884286"/>
                <a:gd name="connsiteX26" fmla="*/ 2044333 w 2229957"/>
                <a:gd name="connsiteY26" fmla="*/ 2240280 h 3884286"/>
                <a:gd name="connsiteX27" fmla="*/ 1663333 w 2229957"/>
                <a:gd name="connsiteY27" fmla="*/ 2682240 h 3884286"/>
                <a:gd name="connsiteX28" fmla="*/ 1434733 w 2229957"/>
                <a:gd name="connsiteY28" fmla="*/ 3208020 h 3884286"/>
                <a:gd name="connsiteX29" fmla="*/ 1389013 w 2229957"/>
                <a:gd name="connsiteY29" fmla="*/ 3825240 h 3884286"/>
                <a:gd name="connsiteX30" fmla="*/ 383173 w 2229957"/>
                <a:gd name="connsiteY30"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1068973 w 2229957"/>
                <a:gd name="connsiteY19" fmla="*/ 198120 h 3884286"/>
                <a:gd name="connsiteX20" fmla="*/ 1129933 w 2229957"/>
                <a:gd name="connsiteY20" fmla="*/ 1066800 h 3884286"/>
                <a:gd name="connsiteX21" fmla="*/ 1564273 w 2229957"/>
                <a:gd name="connsiteY21" fmla="*/ 1965960 h 3884286"/>
                <a:gd name="connsiteX22" fmla="*/ 1709053 w 2229957"/>
                <a:gd name="connsiteY22" fmla="*/ 2042160 h 3884286"/>
                <a:gd name="connsiteX23" fmla="*/ 1983373 w 2229957"/>
                <a:gd name="connsiteY23" fmla="*/ 1402080 h 3884286"/>
                <a:gd name="connsiteX24" fmla="*/ 2219593 w 2229957"/>
                <a:gd name="connsiteY24" fmla="*/ 1409700 h 3884286"/>
                <a:gd name="connsiteX25" fmla="*/ 2044333 w 2229957"/>
                <a:gd name="connsiteY25" fmla="*/ 2240280 h 3884286"/>
                <a:gd name="connsiteX26" fmla="*/ 1663333 w 2229957"/>
                <a:gd name="connsiteY26" fmla="*/ 2682240 h 3884286"/>
                <a:gd name="connsiteX27" fmla="*/ 1434733 w 2229957"/>
                <a:gd name="connsiteY27" fmla="*/ 3208020 h 3884286"/>
                <a:gd name="connsiteX28" fmla="*/ 1389013 w 2229957"/>
                <a:gd name="connsiteY28" fmla="*/ 3825240 h 3884286"/>
                <a:gd name="connsiteX29" fmla="*/ 383173 w 2229957"/>
                <a:gd name="connsiteY29"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1040398 w 2229957"/>
                <a:gd name="connsiteY19" fmla="*/ 188595 h 3884286"/>
                <a:gd name="connsiteX20" fmla="*/ 1129933 w 2229957"/>
                <a:gd name="connsiteY20" fmla="*/ 1066800 h 3884286"/>
                <a:gd name="connsiteX21" fmla="*/ 1564273 w 2229957"/>
                <a:gd name="connsiteY21" fmla="*/ 1965960 h 3884286"/>
                <a:gd name="connsiteX22" fmla="*/ 1709053 w 2229957"/>
                <a:gd name="connsiteY22" fmla="*/ 2042160 h 3884286"/>
                <a:gd name="connsiteX23" fmla="*/ 1983373 w 2229957"/>
                <a:gd name="connsiteY23" fmla="*/ 1402080 h 3884286"/>
                <a:gd name="connsiteX24" fmla="*/ 2219593 w 2229957"/>
                <a:gd name="connsiteY24" fmla="*/ 1409700 h 3884286"/>
                <a:gd name="connsiteX25" fmla="*/ 2044333 w 2229957"/>
                <a:gd name="connsiteY25" fmla="*/ 2240280 h 3884286"/>
                <a:gd name="connsiteX26" fmla="*/ 1663333 w 2229957"/>
                <a:gd name="connsiteY26" fmla="*/ 2682240 h 3884286"/>
                <a:gd name="connsiteX27" fmla="*/ 1434733 w 2229957"/>
                <a:gd name="connsiteY27" fmla="*/ 3208020 h 3884286"/>
                <a:gd name="connsiteX28" fmla="*/ 1389013 w 2229957"/>
                <a:gd name="connsiteY28" fmla="*/ 3825240 h 3884286"/>
                <a:gd name="connsiteX29" fmla="*/ 383173 w 2229957"/>
                <a:gd name="connsiteY29" fmla="*/ 3726180 h 3884286"/>
                <a:gd name="connsiteX0" fmla="*/ 1389013 w 2229957"/>
                <a:gd name="connsiteY0" fmla="*/ 3825240 h 3916680"/>
                <a:gd name="connsiteX1" fmla="*/ 383173 w 2229957"/>
                <a:gd name="connsiteY1" fmla="*/ 3726180 h 3916680"/>
                <a:gd name="connsiteX2" fmla="*/ 558433 w 2229957"/>
                <a:gd name="connsiteY2" fmla="*/ 2659380 h 3916680"/>
                <a:gd name="connsiteX3" fmla="*/ 116473 w 2229957"/>
                <a:gd name="connsiteY3" fmla="*/ 1432560 h 3916680"/>
                <a:gd name="connsiteX4" fmla="*/ 2173 w 2229957"/>
                <a:gd name="connsiteY4" fmla="*/ 693420 h 3916680"/>
                <a:gd name="connsiteX5" fmla="*/ 185053 w 2229957"/>
                <a:gd name="connsiteY5" fmla="*/ 685800 h 3916680"/>
                <a:gd name="connsiteX6" fmla="*/ 398413 w 2229957"/>
                <a:gd name="connsiteY6" fmla="*/ 1554480 h 3916680"/>
                <a:gd name="connsiteX7" fmla="*/ 177433 w 2229957"/>
                <a:gd name="connsiteY7" fmla="*/ 350520 h 3916680"/>
                <a:gd name="connsiteX8" fmla="*/ 375553 w 2229957"/>
                <a:gd name="connsiteY8" fmla="*/ 243840 h 3916680"/>
                <a:gd name="connsiteX9" fmla="*/ 511761 w 2229957"/>
                <a:gd name="connsiteY9" fmla="*/ 1082040 h 3916680"/>
                <a:gd name="connsiteX10" fmla="*/ 665113 w 2229957"/>
                <a:gd name="connsiteY10" fmla="*/ 1531620 h 3916680"/>
                <a:gd name="connsiteX11" fmla="*/ 520333 w 2229957"/>
                <a:gd name="connsiteY11" fmla="*/ 975360 h 3916680"/>
                <a:gd name="connsiteX12" fmla="*/ 459373 w 2229957"/>
                <a:gd name="connsiteY12" fmla="*/ 167640 h 3916680"/>
                <a:gd name="connsiteX13" fmla="*/ 474613 w 2229957"/>
                <a:gd name="connsiteY13" fmla="*/ 22860 h 3916680"/>
                <a:gd name="connsiteX14" fmla="*/ 665113 w 2229957"/>
                <a:gd name="connsiteY14" fmla="*/ 60960 h 3916680"/>
                <a:gd name="connsiteX15" fmla="*/ 726073 w 2229957"/>
                <a:gd name="connsiteY15" fmla="*/ 586740 h 3916680"/>
                <a:gd name="connsiteX16" fmla="*/ 825133 w 2229957"/>
                <a:gd name="connsiteY16" fmla="*/ 861060 h 3916680"/>
                <a:gd name="connsiteX17" fmla="*/ 939433 w 2229957"/>
                <a:gd name="connsiteY17" fmla="*/ 1516380 h 3916680"/>
                <a:gd name="connsiteX18" fmla="*/ 840373 w 2229957"/>
                <a:gd name="connsiteY18" fmla="*/ 609600 h 3916680"/>
                <a:gd name="connsiteX19" fmla="*/ 847993 w 2229957"/>
                <a:gd name="connsiteY19" fmla="*/ 160020 h 3916680"/>
                <a:gd name="connsiteX20" fmla="*/ 1040398 w 2229957"/>
                <a:gd name="connsiteY20" fmla="*/ 188595 h 3916680"/>
                <a:gd name="connsiteX21" fmla="*/ 1129933 w 2229957"/>
                <a:gd name="connsiteY21" fmla="*/ 1066800 h 3916680"/>
                <a:gd name="connsiteX22" fmla="*/ 1564273 w 2229957"/>
                <a:gd name="connsiteY22" fmla="*/ 1965960 h 3916680"/>
                <a:gd name="connsiteX23" fmla="*/ 1709053 w 2229957"/>
                <a:gd name="connsiteY23" fmla="*/ 2042160 h 3916680"/>
                <a:gd name="connsiteX24" fmla="*/ 1983373 w 2229957"/>
                <a:gd name="connsiteY24" fmla="*/ 1402080 h 3916680"/>
                <a:gd name="connsiteX25" fmla="*/ 2219593 w 2229957"/>
                <a:gd name="connsiteY25" fmla="*/ 1409700 h 3916680"/>
                <a:gd name="connsiteX26" fmla="*/ 2044333 w 2229957"/>
                <a:gd name="connsiteY26" fmla="*/ 2240280 h 3916680"/>
                <a:gd name="connsiteX27" fmla="*/ 1663333 w 2229957"/>
                <a:gd name="connsiteY27" fmla="*/ 2682240 h 3916680"/>
                <a:gd name="connsiteX28" fmla="*/ 1434733 w 2229957"/>
                <a:gd name="connsiteY28" fmla="*/ 3208020 h 3916680"/>
                <a:gd name="connsiteX29" fmla="*/ 1480453 w 2229957"/>
                <a:gd name="connsiteY29" fmla="*/ 3916680 h 3916680"/>
                <a:gd name="connsiteX0" fmla="*/ 1389013 w 2229957"/>
                <a:gd name="connsiteY0" fmla="*/ 3825240 h 3884286"/>
                <a:gd name="connsiteX1" fmla="*/ 383173 w 2229957"/>
                <a:gd name="connsiteY1" fmla="*/ 3726180 h 3884286"/>
                <a:gd name="connsiteX2" fmla="*/ 558433 w 2229957"/>
                <a:gd name="connsiteY2" fmla="*/ 2659380 h 3884286"/>
                <a:gd name="connsiteX3" fmla="*/ 116473 w 2229957"/>
                <a:gd name="connsiteY3" fmla="*/ 1432560 h 3884286"/>
                <a:gd name="connsiteX4" fmla="*/ 2173 w 2229957"/>
                <a:gd name="connsiteY4" fmla="*/ 693420 h 3884286"/>
                <a:gd name="connsiteX5" fmla="*/ 185053 w 2229957"/>
                <a:gd name="connsiteY5" fmla="*/ 685800 h 3884286"/>
                <a:gd name="connsiteX6" fmla="*/ 398413 w 2229957"/>
                <a:gd name="connsiteY6" fmla="*/ 1554480 h 3884286"/>
                <a:gd name="connsiteX7" fmla="*/ 177433 w 2229957"/>
                <a:gd name="connsiteY7" fmla="*/ 350520 h 3884286"/>
                <a:gd name="connsiteX8" fmla="*/ 375553 w 2229957"/>
                <a:gd name="connsiteY8" fmla="*/ 243840 h 3884286"/>
                <a:gd name="connsiteX9" fmla="*/ 511761 w 2229957"/>
                <a:gd name="connsiteY9" fmla="*/ 1082040 h 3884286"/>
                <a:gd name="connsiteX10" fmla="*/ 665113 w 2229957"/>
                <a:gd name="connsiteY10" fmla="*/ 1531620 h 3884286"/>
                <a:gd name="connsiteX11" fmla="*/ 520333 w 2229957"/>
                <a:gd name="connsiteY11" fmla="*/ 975360 h 3884286"/>
                <a:gd name="connsiteX12" fmla="*/ 459373 w 2229957"/>
                <a:gd name="connsiteY12" fmla="*/ 167640 h 3884286"/>
                <a:gd name="connsiteX13" fmla="*/ 474613 w 2229957"/>
                <a:gd name="connsiteY13" fmla="*/ 22860 h 3884286"/>
                <a:gd name="connsiteX14" fmla="*/ 665113 w 2229957"/>
                <a:gd name="connsiteY14" fmla="*/ 60960 h 3884286"/>
                <a:gd name="connsiteX15" fmla="*/ 726073 w 2229957"/>
                <a:gd name="connsiteY15" fmla="*/ 586740 h 3884286"/>
                <a:gd name="connsiteX16" fmla="*/ 825133 w 2229957"/>
                <a:gd name="connsiteY16" fmla="*/ 861060 h 3884286"/>
                <a:gd name="connsiteX17" fmla="*/ 939433 w 2229957"/>
                <a:gd name="connsiteY17" fmla="*/ 1516380 h 3884286"/>
                <a:gd name="connsiteX18" fmla="*/ 840373 w 2229957"/>
                <a:gd name="connsiteY18" fmla="*/ 609600 h 3884286"/>
                <a:gd name="connsiteX19" fmla="*/ 847993 w 2229957"/>
                <a:gd name="connsiteY19" fmla="*/ 160020 h 3884286"/>
                <a:gd name="connsiteX20" fmla="*/ 1040398 w 2229957"/>
                <a:gd name="connsiteY20" fmla="*/ 188595 h 3884286"/>
                <a:gd name="connsiteX21" fmla="*/ 1129933 w 2229957"/>
                <a:gd name="connsiteY21" fmla="*/ 1066800 h 3884286"/>
                <a:gd name="connsiteX22" fmla="*/ 1564273 w 2229957"/>
                <a:gd name="connsiteY22" fmla="*/ 1965960 h 3884286"/>
                <a:gd name="connsiteX23" fmla="*/ 1709053 w 2229957"/>
                <a:gd name="connsiteY23" fmla="*/ 2042160 h 3884286"/>
                <a:gd name="connsiteX24" fmla="*/ 1983373 w 2229957"/>
                <a:gd name="connsiteY24" fmla="*/ 1402080 h 3884286"/>
                <a:gd name="connsiteX25" fmla="*/ 2219593 w 2229957"/>
                <a:gd name="connsiteY25" fmla="*/ 1409700 h 3884286"/>
                <a:gd name="connsiteX26" fmla="*/ 2044333 w 2229957"/>
                <a:gd name="connsiteY26" fmla="*/ 2240280 h 3884286"/>
                <a:gd name="connsiteX27" fmla="*/ 1663333 w 2229957"/>
                <a:gd name="connsiteY27" fmla="*/ 2682240 h 3884286"/>
                <a:gd name="connsiteX28" fmla="*/ 1434733 w 2229957"/>
                <a:gd name="connsiteY28" fmla="*/ 3208020 h 3884286"/>
                <a:gd name="connsiteX29" fmla="*/ 1480453 w 2229957"/>
                <a:gd name="connsiteY29" fmla="*/ 3858623 h 3884286"/>
                <a:gd name="connsiteX0" fmla="*/ 383173 w 2229957"/>
                <a:gd name="connsiteY0" fmla="*/ 3726180 h 3858623"/>
                <a:gd name="connsiteX1" fmla="*/ 558433 w 2229957"/>
                <a:gd name="connsiteY1" fmla="*/ 2659380 h 3858623"/>
                <a:gd name="connsiteX2" fmla="*/ 116473 w 2229957"/>
                <a:gd name="connsiteY2" fmla="*/ 1432560 h 3858623"/>
                <a:gd name="connsiteX3" fmla="*/ 2173 w 2229957"/>
                <a:gd name="connsiteY3" fmla="*/ 693420 h 3858623"/>
                <a:gd name="connsiteX4" fmla="*/ 185053 w 2229957"/>
                <a:gd name="connsiteY4" fmla="*/ 685800 h 3858623"/>
                <a:gd name="connsiteX5" fmla="*/ 398413 w 2229957"/>
                <a:gd name="connsiteY5" fmla="*/ 1554480 h 3858623"/>
                <a:gd name="connsiteX6" fmla="*/ 177433 w 2229957"/>
                <a:gd name="connsiteY6" fmla="*/ 350520 h 3858623"/>
                <a:gd name="connsiteX7" fmla="*/ 375553 w 2229957"/>
                <a:gd name="connsiteY7" fmla="*/ 243840 h 3858623"/>
                <a:gd name="connsiteX8" fmla="*/ 511761 w 2229957"/>
                <a:gd name="connsiteY8" fmla="*/ 1082040 h 3858623"/>
                <a:gd name="connsiteX9" fmla="*/ 665113 w 2229957"/>
                <a:gd name="connsiteY9" fmla="*/ 1531620 h 3858623"/>
                <a:gd name="connsiteX10" fmla="*/ 520333 w 2229957"/>
                <a:gd name="connsiteY10" fmla="*/ 975360 h 3858623"/>
                <a:gd name="connsiteX11" fmla="*/ 459373 w 2229957"/>
                <a:gd name="connsiteY11" fmla="*/ 167640 h 3858623"/>
                <a:gd name="connsiteX12" fmla="*/ 474613 w 2229957"/>
                <a:gd name="connsiteY12" fmla="*/ 22860 h 3858623"/>
                <a:gd name="connsiteX13" fmla="*/ 665113 w 2229957"/>
                <a:gd name="connsiteY13" fmla="*/ 60960 h 3858623"/>
                <a:gd name="connsiteX14" fmla="*/ 726073 w 2229957"/>
                <a:gd name="connsiteY14" fmla="*/ 586740 h 3858623"/>
                <a:gd name="connsiteX15" fmla="*/ 825133 w 2229957"/>
                <a:gd name="connsiteY15" fmla="*/ 861060 h 3858623"/>
                <a:gd name="connsiteX16" fmla="*/ 939433 w 2229957"/>
                <a:gd name="connsiteY16" fmla="*/ 1516380 h 3858623"/>
                <a:gd name="connsiteX17" fmla="*/ 840373 w 2229957"/>
                <a:gd name="connsiteY17" fmla="*/ 609600 h 3858623"/>
                <a:gd name="connsiteX18" fmla="*/ 847993 w 2229957"/>
                <a:gd name="connsiteY18" fmla="*/ 160020 h 3858623"/>
                <a:gd name="connsiteX19" fmla="*/ 1040398 w 2229957"/>
                <a:gd name="connsiteY19" fmla="*/ 188595 h 3858623"/>
                <a:gd name="connsiteX20" fmla="*/ 1129933 w 2229957"/>
                <a:gd name="connsiteY20" fmla="*/ 1066800 h 3858623"/>
                <a:gd name="connsiteX21" fmla="*/ 1564273 w 2229957"/>
                <a:gd name="connsiteY21" fmla="*/ 1965960 h 3858623"/>
                <a:gd name="connsiteX22" fmla="*/ 1709053 w 2229957"/>
                <a:gd name="connsiteY22" fmla="*/ 2042160 h 3858623"/>
                <a:gd name="connsiteX23" fmla="*/ 1983373 w 2229957"/>
                <a:gd name="connsiteY23" fmla="*/ 1402080 h 3858623"/>
                <a:gd name="connsiteX24" fmla="*/ 2219593 w 2229957"/>
                <a:gd name="connsiteY24" fmla="*/ 1409700 h 3858623"/>
                <a:gd name="connsiteX25" fmla="*/ 2044333 w 2229957"/>
                <a:gd name="connsiteY25" fmla="*/ 2240280 h 3858623"/>
                <a:gd name="connsiteX26" fmla="*/ 1663333 w 2229957"/>
                <a:gd name="connsiteY26" fmla="*/ 2682240 h 3858623"/>
                <a:gd name="connsiteX27" fmla="*/ 1434733 w 2229957"/>
                <a:gd name="connsiteY27" fmla="*/ 3208020 h 3858623"/>
                <a:gd name="connsiteX28" fmla="*/ 1480453 w 2229957"/>
                <a:gd name="connsiteY28" fmla="*/ 3858623 h 385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29957" h="3858623">
                  <a:moveTo>
                    <a:pt x="383173" y="3726180"/>
                  </a:moveTo>
                  <a:cubicBezTo>
                    <a:pt x="244743" y="3531870"/>
                    <a:pt x="602883" y="3041650"/>
                    <a:pt x="558433" y="2659380"/>
                  </a:cubicBezTo>
                  <a:cubicBezTo>
                    <a:pt x="513983" y="2277110"/>
                    <a:pt x="209183" y="1760220"/>
                    <a:pt x="116473" y="1432560"/>
                  </a:cubicBezTo>
                  <a:cubicBezTo>
                    <a:pt x="23763" y="1104900"/>
                    <a:pt x="-9257" y="817880"/>
                    <a:pt x="2173" y="693420"/>
                  </a:cubicBezTo>
                  <a:cubicBezTo>
                    <a:pt x="13603" y="568960"/>
                    <a:pt x="119013" y="542290"/>
                    <a:pt x="185053" y="685800"/>
                  </a:cubicBezTo>
                  <a:cubicBezTo>
                    <a:pt x="251093" y="829310"/>
                    <a:pt x="399683" y="1610360"/>
                    <a:pt x="398413" y="1554480"/>
                  </a:cubicBezTo>
                  <a:cubicBezTo>
                    <a:pt x="397143" y="1498600"/>
                    <a:pt x="181243" y="568960"/>
                    <a:pt x="177433" y="350520"/>
                  </a:cubicBezTo>
                  <a:cubicBezTo>
                    <a:pt x="173623" y="132080"/>
                    <a:pt x="319832" y="121920"/>
                    <a:pt x="375553" y="243840"/>
                  </a:cubicBezTo>
                  <a:cubicBezTo>
                    <a:pt x="431274" y="365760"/>
                    <a:pt x="463501" y="867410"/>
                    <a:pt x="511761" y="1082040"/>
                  </a:cubicBezTo>
                  <a:cubicBezTo>
                    <a:pt x="560021" y="1296670"/>
                    <a:pt x="663684" y="1549400"/>
                    <a:pt x="665113" y="1531620"/>
                  </a:cubicBezTo>
                  <a:cubicBezTo>
                    <a:pt x="666542" y="1513840"/>
                    <a:pt x="554623" y="1202690"/>
                    <a:pt x="520333" y="975360"/>
                  </a:cubicBezTo>
                  <a:cubicBezTo>
                    <a:pt x="486043" y="748030"/>
                    <a:pt x="466993" y="326390"/>
                    <a:pt x="459373" y="167640"/>
                  </a:cubicBezTo>
                  <a:cubicBezTo>
                    <a:pt x="451753" y="8890"/>
                    <a:pt x="440323" y="40640"/>
                    <a:pt x="474613" y="22860"/>
                  </a:cubicBezTo>
                  <a:cubicBezTo>
                    <a:pt x="508903" y="5080"/>
                    <a:pt x="623203" y="-33020"/>
                    <a:pt x="665113" y="60960"/>
                  </a:cubicBezTo>
                  <a:cubicBezTo>
                    <a:pt x="707023" y="154940"/>
                    <a:pt x="699403" y="453390"/>
                    <a:pt x="726073" y="586740"/>
                  </a:cubicBezTo>
                  <a:cubicBezTo>
                    <a:pt x="752743" y="720090"/>
                    <a:pt x="789573" y="706120"/>
                    <a:pt x="825133" y="861060"/>
                  </a:cubicBezTo>
                  <a:cubicBezTo>
                    <a:pt x="860693" y="1016000"/>
                    <a:pt x="936893" y="1558290"/>
                    <a:pt x="939433" y="1516380"/>
                  </a:cubicBezTo>
                  <a:cubicBezTo>
                    <a:pt x="941973" y="1474470"/>
                    <a:pt x="855613" y="835660"/>
                    <a:pt x="840373" y="609600"/>
                  </a:cubicBezTo>
                  <a:cubicBezTo>
                    <a:pt x="825133" y="383540"/>
                    <a:pt x="814656" y="230187"/>
                    <a:pt x="847993" y="160020"/>
                  </a:cubicBezTo>
                  <a:cubicBezTo>
                    <a:pt x="881330" y="89853"/>
                    <a:pt x="993408" y="37465"/>
                    <a:pt x="1040398" y="188595"/>
                  </a:cubicBezTo>
                  <a:cubicBezTo>
                    <a:pt x="1087388" y="339725"/>
                    <a:pt x="1042621" y="770573"/>
                    <a:pt x="1129933" y="1066800"/>
                  </a:cubicBezTo>
                  <a:cubicBezTo>
                    <a:pt x="1217245" y="1363027"/>
                    <a:pt x="1467753" y="1803400"/>
                    <a:pt x="1564273" y="1965960"/>
                  </a:cubicBezTo>
                  <a:cubicBezTo>
                    <a:pt x="1660793" y="2128520"/>
                    <a:pt x="1639203" y="2136140"/>
                    <a:pt x="1709053" y="2042160"/>
                  </a:cubicBezTo>
                  <a:cubicBezTo>
                    <a:pt x="1778903" y="1948180"/>
                    <a:pt x="1898283" y="1507490"/>
                    <a:pt x="1983373" y="1402080"/>
                  </a:cubicBezTo>
                  <a:cubicBezTo>
                    <a:pt x="2068463" y="1296670"/>
                    <a:pt x="2171333" y="1338580"/>
                    <a:pt x="2219593" y="1409700"/>
                  </a:cubicBezTo>
                  <a:cubicBezTo>
                    <a:pt x="2267853" y="1480820"/>
                    <a:pt x="2137043" y="2028190"/>
                    <a:pt x="2044333" y="2240280"/>
                  </a:cubicBezTo>
                  <a:cubicBezTo>
                    <a:pt x="1951623" y="2452370"/>
                    <a:pt x="1764933" y="2520950"/>
                    <a:pt x="1663333" y="2682240"/>
                  </a:cubicBezTo>
                  <a:cubicBezTo>
                    <a:pt x="1561733" y="2843530"/>
                    <a:pt x="1480453" y="3017520"/>
                    <a:pt x="1434733" y="3208020"/>
                  </a:cubicBezTo>
                  <a:cubicBezTo>
                    <a:pt x="1389013" y="3398520"/>
                    <a:pt x="1560463" y="3679553"/>
                    <a:pt x="1480453" y="3858623"/>
                  </a:cubicBezTo>
                </a:path>
              </a:pathLst>
            </a:custGeom>
            <a:solidFill>
              <a:schemeClr val="bg1"/>
            </a:solid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90" name="Freeform 189"/>
            <p:cNvSpPr/>
            <p:nvPr/>
          </p:nvSpPr>
          <p:spPr bwMode="auto">
            <a:xfrm>
              <a:off x="-2308859" y="2211464"/>
              <a:ext cx="672976" cy="833205"/>
            </a:xfrm>
            <a:custGeom>
              <a:avLst/>
              <a:gdLst>
                <a:gd name="connsiteX0" fmla="*/ 0 w 672609"/>
                <a:gd name="connsiteY0" fmla="*/ 352399 h 867005"/>
                <a:gd name="connsiteX1" fmla="*/ 198120 w 672609"/>
                <a:gd name="connsiteY1" fmla="*/ 47599 h 867005"/>
                <a:gd name="connsiteX2" fmla="*/ 419100 w 672609"/>
                <a:gd name="connsiteY2" fmla="*/ 24739 h 867005"/>
                <a:gd name="connsiteX3" fmla="*/ 647700 w 672609"/>
                <a:gd name="connsiteY3" fmla="*/ 283819 h 867005"/>
                <a:gd name="connsiteX4" fmla="*/ 647700 w 672609"/>
                <a:gd name="connsiteY4" fmla="*/ 619099 h 867005"/>
                <a:gd name="connsiteX5" fmla="*/ 480060 w 672609"/>
                <a:gd name="connsiteY5" fmla="*/ 840079 h 867005"/>
                <a:gd name="connsiteX6" fmla="*/ 220980 w 672609"/>
                <a:gd name="connsiteY6" fmla="*/ 855319 h 867005"/>
                <a:gd name="connsiteX0" fmla="*/ 0 w 672609"/>
                <a:gd name="connsiteY0" fmla="*/ 341303 h 855909"/>
                <a:gd name="connsiteX1" fmla="*/ 160020 w 672609"/>
                <a:gd name="connsiteY1" fmla="*/ 68253 h 855909"/>
                <a:gd name="connsiteX2" fmla="*/ 419100 w 672609"/>
                <a:gd name="connsiteY2" fmla="*/ 13643 h 855909"/>
                <a:gd name="connsiteX3" fmla="*/ 647700 w 672609"/>
                <a:gd name="connsiteY3" fmla="*/ 272723 h 855909"/>
                <a:gd name="connsiteX4" fmla="*/ 647700 w 672609"/>
                <a:gd name="connsiteY4" fmla="*/ 608003 h 855909"/>
                <a:gd name="connsiteX5" fmla="*/ 480060 w 672609"/>
                <a:gd name="connsiteY5" fmla="*/ 828983 h 855909"/>
                <a:gd name="connsiteX6" fmla="*/ 220980 w 672609"/>
                <a:gd name="connsiteY6" fmla="*/ 844223 h 855909"/>
                <a:gd name="connsiteX0" fmla="*/ 0 w 672609"/>
                <a:gd name="connsiteY0" fmla="*/ 325996 h 840602"/>
                <a:gd name="connsiteX1" fmla="*/ 160020 w 672609"/>
                <a:gd name="connsiteY1" fmla="*/ 52946 h 840602"/>
                <a:gd name="connsiteX2" fmla="*/ 419100 w 672609"/>
                <a:gd name="connsiteY2" fmla="*/ 17386 h 840602"/>
                <a:gd name="connsiteX3" fmla="*/ 647700 w 672609"/>
                <a:gd name="connsiteY3" fmla="*/ 257416 h 840602"/>
                <a:gd name="connsiteX4" fmla="*/ 647700 w 672609"/>
                <a:gd name="connsiteY4" fmla="*/ 592696 h 840602"/>
                <a:gd name="connsiteX5" fmla="*/ 480060 w 672609"/>
                <a:gd name="connsiteY5" fmla="*/ 813676 h 840602"/>
                <a:gd name="connsiteX6" fmla="*/ 220980 w 672609"/>
                <a:gd name="connsiteY6" fmla="*/ 828916 h 840602"/>
                <a:gd name="connsiteX0" fmla="*/ 0 w 672976"/>
                <a:gd name="connsiteY0" fmla="*/ 325996 h 833205"/>
                <a:gd name="connsiteX1" fmla="*/ 160020 w 672976"/>
                <a:gd name="connsiteY1" fmla="*/ 52946 h 833205"/>
                <a:gd name="connsiteX2" fmla="*/ 419100 w 672976"/>
                <a:gd name="connsiteY2" fmla="*/ 17386 h 833205"/>
                <a:gd name="connsiteX3" fmla="*/ 647700 w 672976"/>
                <a:gd name="connsiteY3" fmla="*/ 257416 h 833205"/>
                <a:gd name="connsiteX4" fmla="*/ 647700 w 672976"/>
                <a:gd name="connsiteY4" fmla="*/ 592696 h 833205"/>
                <a:gd name="connsiteX5" fmla="*/ 473710 w 672976"/>
                <a:gd name="connsiteY5" fmla="*/ 788276 h 833205"/>
                <a:gd name="connsiteX6" fmla="*/ 220980 w 672976"/>
                <a:gd name="connsiteY6" fmla="*/ 828916 h 833205"/>
                <a:gd name="connsiteX0" fmla="*/ 0 w 672976"/>
                <a:gd name="connsiteY0" fmla="*/ 325996 h 833205"/>
                <a:gd name="connsiteX1" fmla="*/ 160020 w 672976"/>
                <a:gd name="connsiteY1" fmla="*/ 52946 h 833205"/>
                <a:gd name="connsiteX2" fmla="*/ 419100 w 672976"/>
                <a:gd name="connsiteY2" fmla="*/ 17386 h 833205"/>
                <a:gd name="connsiteX3" fmla="*/ 647700 w 672976"/>
                <a:gd name="connsiteY3" fmla="*/ 257416 h 833205"/>
                <a:gd name="connsiteX4" fmla="*/ 647700 w 672976"/>
                <a:gd name="connsiteY4" fmla="*/ 592696 h 833205"/>
                <a:gd name="connsiteX5" fmla="*/ 473710 w 672976"/>
                <a:gd name="connsiteY5" fmla="*/ 788276 h 833205"/>
                <a:gd name="connsiteX6" fmla="*/ 220980 w 672976"/>
                <a:gd name="connsiteY6" fmla="*/ 828916 h 83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76" h="833205">
                  <a:moveTo>
                    <a:pt x="0" y="325996"/>
                  </a:moveTo>
                  <a:cubicBezTo>
                    <a:pt x="64135" y="200901"/>
                    <a:pt x="90170" y="104381"/>
                    <a:pt x="160020" y="52946"/>
                  </a:cubicBezTo>
                  <a:cubicBezTo>
                    <a:pt x="229870" y="1511"/>
                    <a:pt x="337820" y="-16692"/>
                    <a:pt x="419100" y="17386"/>
                  </a:cubicBezTo>
                  <a:cubicBezTo>
                    <a:pt x="500380" y="51464"/>
                    <a:pt x="609600" y="161531"/>
                    <a:pt x="647700" y="257416"/>
                  </a:cubicBezTo>
                  <a:cubicBezTo>
                    <a:pt x="685800" y="353301"/>
                    <a:pt x="676698" y="504219"/>
                    <a:pt x="647700" y="592696"/>
                  </a:cubicBezTo>
                  <a:cubicBezTo>
                    <a:pt x="618702" y="681173"/>
                    <a:pt x="544830" y="748906"/>
                    <a:pt x="473710" y="788276"/>
                  </a:cubicBezTo>
                  <a:cubicBezTo>
                    <a:pt x="402590" y="827646"/>
                    <a:pt x="314960" y="840981"/>
                    <a:pt x="220980" y="828916"/>
                  </a:cubicBezTo>
                </a:path>
              </a:pathLst>
            </a:custGeom>
            <a:no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1" name="Freeform 190"/>
            <p:cNvSpPr/>
            <p:nvPr/>
          </p:nvSpPr>
          <p:spPr bwMode="auto">
            <a:xfrm>
              <a:off x="-5669280" y="2461260"/>
              <a:ext cx="388620" cy="53340"/>
            </a:xfrm>
            <a:custGeom>
              <a:avLst/>
              <a:gdLst>
                <a:gd name="connsiteX0" fmla="*/ 0 w 388620"/>
                <a:gd name="connsiteY0" fmla="*/ 53340 h 53340"/>
                <a:gd name="connsiteX1" fmla="*/ 388620 w 388620"/>
                <a:gd name="connsiteY1" fmla="*/ 0 h 53340"/>
              </a:gdLst>
              <a:ahLst/>
              <a:cxnLst>
                <a:cxn ang="0">
                  <a:pos x="connsiteX0" y="connsiteY0"/>
                </a:cxn>
                <a:cxn ang="0">
                  <a:pos x="connsiteX1" y="connsiteY1"/>
                </a:cxn>
              </a:cxnLst>
              <a:rect l="l" t="t" r="r" b="b"/>
              <a:pathLst>
                <a:path w="388620" h="53340">
                  <a:moveTo>
                    <a:pt x="0" y="53340"/>
                  </a:moveTo>
                  <a:lnTo>
                    <a:pt x="388620" y="0"/>
                  </a:ln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2" name="Freeform 191"/>
            <p:cNvSpPr/>
            <p:nvPr/>
          </p:nvSpPr>
          <p:spPr bwMode="auto">
            <a:xfrm>
              <a:off x="-5715000" y="1859280"/>
              <a:ext cx="373380" cy="45720"/>
            </a:xfrm>
            <a:custGeom>
              <a:avLst/>
              <a:gdLst>
                <a:gd name="connsiteX0" fmla="*/ 0 w 373380"/>
                <a:gd name="connsiteY0" fmla="*/ 0 h 45720"/>
                <a:gd name="connsiteX1" fmla="*/ 198120 w 373380"/>
                <a:gd name="connsiteY1" fmla="*/ 22860 h 45720"/>
                <a:gd name="connsiteX2" fmla="*/ 373380 w 373380"/>
                <a:gd name="connsiteY2" fmla="*/ 45720 h 45720"/>
              </a:gdLst>
              <a:ahLst/>
              <a:cxnLst>
                <a:cxn ang="0">
                  <a:pos x="connsiteX0" y="connsiteY0"/>
                </a:cxn>
                <a:cxn ang="0">
                  <a:pos x="connsiteX1" y="connsiteY1"/>
                </a:cxn>
                <a:cxn ang="0">
                  <a:pos x="connsiteX2" y="connsiteY2"/>
                </a:cxn>
              </a:cxnLst>
              <a:rect l="l" t="t" r="r" b="b"/>
              <a:pathLst>
                <a:path w="373380" h="45720">
                  <a:moveTo>
                    <a:pt x="0" y="0"/>
                  </a:moveTo>
                  <a:lnTo>
                    <a:pt x="198120" y="22860"/>
                  </a:lnTo>
                  <a:lnTo>
                    <a:pt x="373380" y="45720"/>
                  </a:ln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3" name="Freeform 192"/>
            <p:cNvSpPr/>
            <p:nvPr/>
          </p:nvSpPr>
          <p:spPr bwMode="auto">
            <a:xfrm>
              <a:off x="-5707380" y="1203960"/>
              <a:ext cx="489459" cy="277193"/>
            </a:xfrm>
            <a:custGeom>
              <a:avLst/>
              <a:gdLst>
                <a:gd name="connsiteX0" fmla="*/ 0 w 489459"/>
                <a:gd name="connsiteY0" fmla="*/ 0 h 277193"/>
                <a:gd name="connsiteX1" fmla="*/ 236220 w 489459"/>
                <a:gd name="connsiteY1" fmla="*/ 99060 h 277193"/>
                <a:gd name="connsiteX2" fmla="*/ 464820 w 489459"/>
                <a:gd name="connsiteY2" fmla="*/ 259080 h 277193"/>
                <a:gd name="connsiteX3" fmla="*/ 472440 w 489459"/>
                <a:gd name="connsiteY3" fmla="*/ 266700 h 277193"/>
              </a:gdLst>
              <a:ahLst/>
              <a:cxnLst>
                <a:cxn ang="0">
                  <a:pos x="connsiteX0" y="connsiteY0"/>
                </a:cxn>
                <a:cxn ang="0">
                  <a:pos x="connsiteX1" y="connsiteY1"/>
                </a:cxn>
                <a:cxn ang="0">
                  <a:pos x="connsiteX2" y="connsiteY2"/>
                </a:cxn>
                <a:cxn ang="0">
                  <a:pos x="connsiteX3" y="connsiteY3"/>
                </a:cxn>
              </a:cxnLst>
              <a:rect l="l" t="t" r="r" b="b"/>
              <a:pathLst>
                <a:path w="489459" h="277193">
                  <a:moveTo>
                    <a:pt x="0" y="0"/>
                  </a:moveTo>
                  <a:cubicBezTo>
                    <a:pt x="79375" y="27940"/>
                    <a:pt x="158750" y="55880"/>
                    <a:pt x="236220" y="99060"/>
                  </a:cubicBezTo>
                  <a:cubicBezTo>
                    <a:pt x="313690" y="142240"/>
                    <a:pt x="425450" y="231140"/>
                    <a:pt x="464820" y="259080"/>
                  </a:cubicBezTo>
                  <a:cubicBezTo>
                    <a:pt x="504190" y="287020"/>
                    <a:pt x="488315" y="276860"/>
                    <a:pt x="472440" y="266700"/>
                  </a:cubicBez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4" name="Freeform 193"/>
            <p:cNvSpPr/>
            <p:nvPr/>
          </p:nvSpPr>
          <p:spPr bwMode="auto">
            <a:xfrm>
              <a:off x="-5364480" y="647700"/>
              <a:ext cx="388620" cy="434340"/>
            </a:xfrm>
            <a:custGeom>
              <a:avLst/>
              <a:gdLst>
                <a:gd name="connsiteX0" fmla="*/ 0 w 388620"/>
                <a:gd name="connsiteY0" fmla="*/ 0 h 434340"/>
                <a:gd name="connsiteX1" fmla="*/ 388620 w 388620"/>
                <a:gd name="connsiteY1" fmla="*/ 434340 h 434340"/>
              </a:gdLst>
              <a:ahLst/>
              <a:cxnLst>
                <a:cxn ang="0">
                  <a:pos x="connsiteX0" y="connsiteY0"/>
                </a:cxn>
                <a:cxn ang="0">
                  <a:pos x="connsiteX1" y="connsiteY1"/>
                </a:cxn>
              </a:cxnLst>
              <a:rect l="l" t="t" r="r" b="b"/>
              <a:pathLst>
                <a:path w="388620" h="434340">
                  <a:moveTo>
                    <a:pt x="0" y="0"/>
                  </a:moveTo>
                  <a:lnTo>
                    <a:pt x="388620" y="434340"/>
                  </a:ln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5" name="Freeform 194"/>
            <p:cNvSpPr/>
            <p:nvPr/>
          </p:nvSpPr>
          <p:spPr bwMode="auto">
            <a:xfrm>
              <a:off x="-4617720" y="304800"/>
              <a:ext cx="144780" cy="449580"/>
            </a:xfrm>
            <a:custGeom>
              <a:avLst/>
              <a:gdLst>
                <a:gd name="connsiteX0" fmla="*/ 0 w 148286"/>
                <a:gd name="connsiteY0" fmla="*/ 0 h 449580"/>
                <a:gd name="connsiteX1" fmla="*/ 129540 w 148286"/>
                <a:gd name="connsiteY1" fmla="*/ 236220 h 449580"/>
                <a:gd name="connsiteX2" fmla="*/ 144780 w 148286"/>
                <a:gd name="connsiteY2" fmla="*/ 449580 h 449580"/>
                <a:gd name="connsiteX0" fmla="*/ 0 w 144780"/>
                <a:gd name="connsiteY0" fmla="*/ 0 h 449580"/>
                <a:gd name="connsiteX1" fmla="*/ 144780 w 144780"/>
                <a:gd name="connsiteY1" fmla="*/ 449580 h 449580"/>
                <a:gd name="connsiteX0" fmla="*/ 0 w 144780"/>
                <a:gd name="connsiteY0" fmla="*/ 0 h 449580"/>
                <a:gd name="connsiteX1" fmla="*/ 144780 w 144780"/>
                <a:gd name="connsiteY1" fmla="*/ 449580 h 449580"/>
                <a:gd name="connsiteX0" fmla="*/ 0 w 146764"/>
                <a:gd name="connsiteY0" fmla="*/ 0 h 449580"/>
                <a:gd name="connsiteX1" fmla="*/ 144780 w 146764"/>
                <a:gd name="connsiteY1" fmla="*/ 449580 h 449580"/>
                <a:gd name="connsiteX0" fmla="*/ 0 w 145944"/>
                <a:gd name="connsiteY0" fmla="*/ 0 h 449580"/>
                <a:gd name="connsiteX1" fmla="*/ 144780 w 145944"/>
                <a:gd name="connsiteY1" fmla="*/ 449580 h 449580"/>
                <a:gd name="connsiteX0" fmla="*/ 0 w 144780"/>
                <a:gd name="connsiteY0" fmla="*/ 0 h 449580"/>
                <a:gd name="connsiteX1" fmla="*/ 144780 w 144780"/>
                <a:gd name="connsiteY1" fmla="*/ 449580 h 449580"/>
              </a:gdLst>
              <a:ahLst/>
              <a:cxnLst>
                <a:cxn ang="0">
                  <a:pos x="connsiteX0" y="connsiteY0"/>
                </a:cxn>
                <a:cxn ang="0">
                  <a:pos x="connsiteX1" y="connsiteY1"/>
                </a:cxn>
              </a:cxnLst>
              <a:rect l="l" t="t" r="r" b="b"/>
              <a:pathLst>
                <a:path w="144780" h="449580">
                  <a:moveTo>
                    <a:pt x="0" y="0"/>
                  </a:moveTo>
                  <a:cubicBezTo>
                    <a:pt x="63500" y="104140"/>
                    <a:pt x="127000" y="246380"/>
                    <a:pt x="144780" y="449580"/>
                  </a:cubicBez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6" name="Freeform 195"/>
            <p:cNvSpPr/>
            <p:nvPr/>
          </p:nvSpPr>
          <p:spPr bwMode="auto">
            <a:xfrm>
              <a:off x="-3962400" y="236220"/>
              <a:ext cx="99060" cy="533400"/>
            </a:xfrm>
            <a:custGeom>
              <a:avLst/>
              <a:gdLst>
                <a:gd name="connsiteX0" fmla="*/ 99060 w 99060"/>
                <a:gd name="connsiteY0" fmla="*/ 0 h 533400"/>
                <a:gd name="connsiteX1" fmla="*/ 45720 w 99060"/>
                <a:gd name="connsiteY1" fmla="*/ 220980 h 533400"/>
                <a:gd name="connsiteX2" fmla="*/ 0 w 99060"/>
                <a:gd name="connsiteY2" fmla="*/ 533400 h 533400"/>
              </a:gdLst>
              <a:ahLst/>
              <a:cxnLst>
                <a:cxn ang="0">
                  <a:pos x="connsiteX0" y="connsiteY0"/>
                </a:cxn>
                <a:cxn ang="0">
                  <a:pos x="connsiteX1" y="connsiteY1"/>
                </a:cxn>
                <a:cxn ang="0">
                  <a:pos x="connsiteX2" y="connsiteY2"/>
                </a:cxn>
              </a:cxnLst>
              <a:rect l="l" t="t" r="r" b="b"/>
              <a:pathLst>
                <a:path w="99060" h="533400">
                  <a:moveTo>
                    <a:pt x="99060" y="0"/>
                  </a:moveTo>
                  <a:cubicBezTo>
                    <a:pt x="80645" y="66040"/>
                    <a:pt x="62230" y="132080"/>
                    <a:pt x="45720" y="220980"/>
                  </a:cubicBezTo>
                  <a:cubicBezTo>
                    <a:pt x="29210" y="309880"/>
                    <a:pt x="14605" y="421640"/>
                    <a:pt x="0" y="533400"/>
                  </a:cubicBez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68" name="TextBox 67"/>
          <p:cNvSpPr txBox="1"/>
          <p:nvPr/>
        </p:nvSpPr>
        <p:spPr>
          <a:xfrm>
            <a:off x="4285045" y="3596983"/>
            <a:ext cx="3659262" cy="1264377"/>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Fault Tolerant</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Failure is expected, and embraced</a:t>
            </a:r>
          </a:p>
        </p:txBody>
      </p:sp>
      <p:cxnSp>
        <p:nvCxnSpPr>
          <p:cNvPr id="79" name="Straight Connector 78"/>
          <p:cNvCxnSpPr/>
          <p:nvPr/>
        </p:nvCxnSpPr>
        <p:spPr>
          <a:xfrm>
            <a:off x="5119218" y="3755446"/>
            <a:ext cx="0" cy="947452"/>
          </a:xfrm>
          <a:prstGeom prst="line">
            <a:avLst/>
          </a:prstGeom>
          <a:ln w="31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8114094" y="2182535"/>
            <a:ext cx="3659262" cy="1264377"/>
            <a:chOff x="4370969" y="2736625"/>
            <a:chExt cx="3732638" cy="1289730"/>
          </a:xfrm>
        </p:grpSpPr>
        <p:sp>
          <p:nvSpPr>
            <p:cNvPr id="61" name="TextBox 60"/>
            <p:cNvSpPr txBox="1"/>
            <p:nvPr/>
          </p:nvSpPr>
          <p:spPr>
            <a:xfrm>
              <a:off x="4370969" y="2736625"/>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Fast</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Clocked at 1M+ messages per second per node</a:t>
              </a:r>
            </a:p>
          </p:txBody>
        </p:sp>
        <p:sp>
          <p:nvSpPr>
            <p:cNvPr id="185" name="Freeform 184"/>
            <p:cNvSpPr/>
            <p:nvPr/>
          </p:nvSpPr>
          <p:spPr bwMode="auto">
            <a:xfrm>
              <a:off x="4390019" y="3227406"/>
              <a:ext cx="770515" cy="446891"/>
            </a:xfrm>
            <a:custGeom>
              <a:avLst/>
              <a:gdLst>
                <a:gd name="connsiteX0" fmla="*/ 315055 w 2016930"/>
                <a:gd name="connsiteY0" fmla="*/ 716552 h 1169800"/>
                <a:gd name="connsiteX1" fmla="*/ 1439767 w 2016930"/>
                <a:gd name="connsiteY1" fmla="*/ 716552 h 1169800"/>
                <a:gd name="connsiteX2" fmla="*/ 1471771 w 2016930"/>
                <a:gd name="connsiteY2" fmla="*/ 748556 h 1169800"/>
                <a:gd name="connsiteX3" fmla="*/ 1439767 w 2016930"/>
                <a:gd name="connsiteY3" fmla="*/ 780560 h 1169800"/>
                <a:gd name="connsiteX4" fmla="*/ 315055 w 2016930"/>
                <a:gd name="connsiteY4" fmla="*/ 780560 h 1169800"/>
                <a:gd name="connsiteX5" fmla="*/ 283051 w 2016930"/>
                <a:gd name="connsiteY5" fmla="*/ 748556 h 1169800"/>
                <a:gd name="connsiteX6" fmla="*/ 315055 w 2016930"/>
                <a:gd name="connsiteY6" fmla="*/ 716552 h 1169800"/>
                <a:gd name="connsiteX7" fmla="*/ 32004 w 2016930"/>
                <a:gd name="connsiteY7" fmla="*/ 566840 h 1169800"/>
                <a:gd name="connsiteX8" fmla="*/ 1065276 w 2016930"/>
                <a:gd name="connsiteY8" fmla="*/ 566840 h 1169800"/>
                <a:gd name="connsiteX9" fmla="*/ 1097280 w 2016930"/>
                <a:gd name="connsiteY9" fmla="*/ 598844 h 1169800"/>
                <a:gd name="connsiteX10" fmla="*/ 1065276 w 2016930"/>
                <a:gd name="connsiteY10" fmla="*/ 630848 h 1169800"/>
                <a:gd name="connsiteX11" fmla="*/ 32004 w 2016930"/>
                <a:gd name="connsiteY11" fmla="*/ 630848 h 1169800"/>
                <a:gd name="connsiteX12" fmla="*/ 0 w 2016930"/>
                <a:gd name="connsiteY12" fmla="*/ 598844 h 1169800"/>
                <a:gd name="connsiteX13" fmla="*/ 32004 w 2016930"/>
                <a:gd name="connsiteY13" fmla="*/ 566840 h 1169800"/>
                <a:gd name="connsiteX14" fmla="*/ 197488 w 2016930"/>
                <a:gd name="connsiteY14" fmla="*/ 417128 h 1169800"/>
                <a:gd name="connsiteX15" fmla="*/ 1322200 w 2016930"/>
                <a:gd name="connsiteY15" fmla="*/ 417128 h 1169800"/>
                <a:gd name="connsiteX16" fmla="*/ 1354204 w 2016930"/>
                <a:gd name="connsiteY16" fmla="*/ 449132 h 1169800"/>
                <a:gd name="connsiteX17" fmla="*/ 1322200 w 2016930"/>
                <a:gd name="connsiteY17" fmla="*/ 481136 h 1169800"/>
                <a:gd name="connsiteX18" fmla="*/ 197488 w 2016930"/>
                <a:gd name="connsiteY18" fmla="*/ 481136 h 1169800"/>
                <a:gd name="connsiteX19" fmla="*/ 165484 w 2016930"/>
                <a:gd name="connsiteY19" fmla="*/ 449132 h 1169800"/>
                <a:gd name="connsiteX20" fmla="*/ 197488 w 2016930"/>
                <a:gd name="connsiteY20" fmla="*/ 417128 h 1169800"/>
                <a:gd name="connsiteX21" fmla="*/ 1354981 w 2016930"/>
                <a:gd name="connsiteY21" fmla="*/ 0 h 1169800"/>
                <a:gd name="connsiteX22" fmla="*/ 1701526 w 2016930"/>
                <a:gd name="connsiteY22" fmla="*/ 229705 h 1169800"/>
                <a:gd name="connsiteX23" fmla="*/ 1721050 w 2016930"/>
                <a:gd name="connsiteY23" fmla="*/ 292602 h 1169800"/>
                <a:gd name="connsiteX24" fmla="*/ 1724596 w 2016930"/>
                <a:gd name="connsiteY24" fmla="*/ 292334 h 1169800"/>
                <a:gd name="connsiteX25" fmla="*/ 1783512 w 2016930"/>
                <a:gd name="connsiteY25" fmla="*/ 298273 h 1169800"/>
                <a:gd name="connsiteX26" fmla="*/ 1803965 w 2016930"/>
                <a:gd name="connsiteY26" fmla="*/ 304622 h 1169800"/>
                <a:gd name="connsiteX27" fmla="*/ 1803965 w 2016930"/>
                <a:gd name="connsiteY27" fmla="*/ 304080 h 1169800"/>
                <a:gd name="connsiteX28" fmla="*/ 1808085 w 2016930"/>
                <a:gd name="connsiteY28" fmla="*/ 304894 h 1169800"/>
                <a:gd name="connsiteX29" fmla="*/ 1813942 w 2016930"/>
                <a:gd name="connsiteY29" fmla="*/ 307719 h 1169800"/>
                <a:gd name="connsiteX30" fmla="*/ 1838386 w 2016930"/>
                <a:gd name="connsiteY30" fmla="*/ 315307 h 1169800"/>
                <a:gd name="connsiteX31" fmla="*/ 1888043 w 2016930"/>
                <a:gd name="connsiteY31" fmla="*/ 342260 h 1169800"/>
                <a:gd name="connsiteX32" fmla="*/ 1891558 w 2016930"/>
                <a:gd name="connsiteY32" fmla="*/ 345160 h 1169800"/>
                <a:gd name="connsiteX33" fmla="*/ 1891668 w 2016930"/>
                <a:gd name="connsiteY33" fmla="*/ 345213 h 1169800"/>
                <a:gd name="connsiteX34" fmla="*/ 1891944 w 2016930"/>
                <a:gd name="connsiteY34" fmla="*/ 345478 h 1169800"/>
                <a:gd name="connsiteX35" fmla="*/ 1931308 w 2016930"/>
                <a:gd name="connsiteY35" fmla="*/ 377956 h 1169800"/>
                <a:gd name="connsiteX36" fmla="*/ 1952832 w 2016930"/>
                <a:gd name="connsiteY36" fmla="*/ 404044 h 1169800"/>
                <a:gd name="connsiteX37" fmla="*/ 1957798 w 2016930"/>
                <a:gd name="connsiteY37" fmla="*/ 408820 h 1169800"/>
                <a:gd name="connsiteX38" fmla="*/ 1959660 w 2016930"/>
                <a:gd name="connsiteY38" fmla="*/ 412320 h 1169800"/>
                <a:gd name="connsiteX39" fmla="*/ 1967004 w 2016930"/>
                <a:gd name="connsiteY39" fmla="*/ 421221 h 1169800"/>
                <a:gd name="connsiteX40" fmla="*/ 1993957 w 2016930"/>
                <a:gd name="connsiteY40" fmla="*/ 470878 h 1169800"/>
                <a:gd name="connsiteX41" fmla="*/ 1998339 w 2016930"/>
                <a:gd name="connsiteY41" fmla="*/ 484994 h 1169800"/>
                <a:gd name="connsiteX42" fmla="*/ 2001282 w 2016930"/>
                <a:gd name="connsiteY42" fmla="*/ 490523 h 1169800"/>
                <a:gd name="connsiteX43" fmla="*/ 2002681 w 2016930"/>
                <a:gd name="connsiteY43" fmla="*/ 498981 h 1169800"/>
                <a:gd name="connsiteX44" fmla="*/ 2010991 w 2016930"/>
                <a:gd name="connsiteY44" fmla="*/ 525752 h 1169800"/>
                <a:gd name="connsiteX45" fmla="*/ 2016930 w 2016930"/>
                <a:gd name="connsiteY45" fmla="*/ 584668 h 1169800"/>
                <a:gd name="connsiteX46" fmla="*/ 2016892 w 2016930"/>
                <a:gd name="connsiteY46" fmla="*/ 584900 h 1169800"/>
                <a:gd name="connsiteX47" fmla="*/ 2016930 w 2016930"/>
                <a:gd name="connsiteY47" fmla="*/ 585132 h 1169800"/>
                <a:gd name="connsiteX48" fmla="*/ 2010991 w 2016930"/>
                <a:gd name="connsiteY48" fmla="*/ 644048 h 1169800"/>
                <a:gd name="connsiteX49" fmla="*/ 2002681 w 2016930"/>
                <a:gd name="connsiteY49" fmla="*/ 670819 h 1169800"/>
                <a:gd name="connsiteX50" fmla="*/ 2001282 w 2016930"/>
                <a:gd name="connsiteY50" fmla="*/ 679276 h 1169800"/>
                <a:gd name="connsiteX51" fmla="*/ 1998339 w 2016930"/>
                <a:gd name="connsiteY51" fmla="*/ 684806 h 1169800"/>
                <a:gd name="connsiteX52" fmla="*/ 1993957 w 2016930"/>
                <a:gd name="connsiteY52" fmla="*/ 698922 h 1169800"/>
                <a:gd name="connsiteX53" fmla="*/ 1967004 w 2016930"/>
                <a:gd name="connsiteY53" fmla="*/ 748579 h 1169800"/>
                <a:gd name="connsiteX54" fmla="*/ 1959660 w 2016930"/>
                <a:gd name="connsiteY54" fmla="*/ 757480 h 1169800"/>
                <a:gd name="connsiteX55" fmla="*/ 1957798 w 2016930"/>
                <a:gd name="connsiteY55" fmla="*/ 760980 h 1169800"/>
                <a:gd name="connsiteX56" fmla="*/ 1952832 w 2016930"/>
                <a:gd name="connsiteY56" fmla="*/ 765756 h 1169800"/>
                <a:gd name="connsiteX57" fmla="*/ 1931308 w 2016930"/>
                <a:gd name="connsiteY57" fmla="*/ 791844 h 1169800"/>
                <a:gd name="connsiteX58" fmla="*/ 1891944 w 2016930"/>
                <a:gd name="connsiteY58" fmla="*/ 824322 h 1169800"/>
                <a:gd name="connsiteX59" fmla="*/ 1891668 w 2016930"/>
                <a:gd name="connsiteY59" fmla="*/ 824587 h 1169800"/>
                <a:gd name="connsiteX60" fmla="*/ 1891558 w 2016930"/>
                <a:gd name="connsiteY60" fmla="*/ 824640 h 1169800"/>
                <a:gd name="connsiteX61" fmla="*/ 1888043 w 2016930"/>
                <a:gd name="connsiteY61" fmla="*/ 827540 h 1169800"/>
                <a:gd name="connsiteX62" fmla="*/ 1838386 w 2016930"/>
                <a:gd name="connsiteY62" fmla="*/ 854493 h 1169800"/>
                <a:gd name="connsiteX63" fmla="*/ 1813942 w 2016930"/>
                <a:gd name="connsiteY63" fmla="*/ 862081 h 1169800"/>
                <a:gd name="connsiteX64" fmla="*/ 1808085 w 2016930"/>
                <a:gd name="connsiteY64" fmla="*/ 864906 h 1169800"/>
                <a:gd name="connsiteX65" fmla="*/ 1803965 w 2016930"/>
                <a:gd name="connsiteY65" fmla="*/ 865720 h 1169800"/>
                <a:gd name="connsiteX66" fmla="*/ 1803965 w 2016930"/>
                <a:gd name="connsiteY66" fmla="*/ 865178 h 1169800"/>
                <a:gd name="connsiteX67" fmla="*/ 1783512 w 2016930"/>
                <a:gd name="connsiteY67" fmla="*/ 871527 h 1169800"/>
                <a:gd name="connsiteX68" fmla="*/ 1724596 w 2016930"/>
                <a:gd name="connsiteY68" fmla="*/ 877466 h 1169800"/>
                <a:gd name="connsiteX69" fmla="*/ 1721050 w 2016930"/>
                <a:gd name="connsiteY69" fmla="*/ 877198 h 1169800"/>
                <a:gd name="connsiteX70" fmla="*/ 1701526 w 2016930"/>
                <a:gd name="connsiteY70" fmla="*/ 940095 h 1169800"/>
                <a:gd name="connsiteX71" fmla="*/ 1354981 w 2016930"/>
                <a:gd name="connsiteY71" fmla="*/ 1169800 h 1169800"/>
                <a:gd name="connsiteX72" fmla="*/ 1064764 w 2016930"/>
                <a:gd name="connsiteY72" fmla="*/ 1032934 h 1169800"/>
                <a:gd name="connsiteX73" fmla="*/ 1015012 w 2016930"/>
                <a:gd name="connsiteY73" fmla="*/ 965089 h 1169800"/>
                <a:gd name="connsiteX74" fmla="*/ 1098376 w 2016930"/>
                <a:gd name="connsiteY74" fmla="*/ 975092 h 1169800"/>
                <a:gd name="connsiteX75" fmla="*/ 1354807 w 2016930"/>
                <a:gd name="connsiteY75" fmla="*/ 1111436 h 1169800"/>
                <a:gd name="connsiteX76" fmla="*/ 1657771 w 2016930"/>
                <a:gd name="connsiteY76" fmla="*/ 864514 h 1169800"/>
                <a:gd name="connsiteX77" fmla="*/ 1663206 w 2016930"/>
                <a:gd name="connsiteY77" fmla="*/ 810598 h 1169800"/>
                <a:gd name="connsiteX78" fmla="*/ 1672380 w 2016930"/>
                <a:gd name="connsiteY78" fmla="*/ 813445 h 1169800"/>
                <a:gd name="connsiteX79" fmla="*/ 1719570 w 2016930"/>
                <a:gd name="connsiteY79" fmla="*/ 818203 h 1169800"/>
                <a:gd name="connsiteX80" fmla="*/ 1766761 w 2016930"/>
                <a:gd name="connsiteY80" fmla="*/ 813446 h 1169800"/>
                <a:gd name="connsiteX81" fmla="*/ 1803965 w 2016930"/>
                <a:gd name="connsiteY81" fmla="*/ 801897 h 1169800"/>
                <a:gd name="connsiteX82" fmla="*/ 1803965 w 2016930"/>
                <a:gd name="connsiteY82" fmla="*/ 800544 h 1169800"/>
                <a:gd name="connsiteX83" fmla="*/ 1823416 w 2016930"/>
                <a:gd name="connsiteY83" fmla="*/ 792908 h 1169800"/>
                <a:gd name="connsiteX84" fmla="*/ 1850489 w 2016930"/>
                <a:gd name="connsiteY84" fmla="*/ 778213 h 1169800"/>
                <a:gd name="connsiteX85" fmla="*/ 1885144 w 2016930"/>
                <a:gd name="connsiteY85" fmla="*/ 749620 h 1169800"/>
                <a:gd name="connsiteX86" fmla="*/ 1931753 w 2016930"/>
                <a:gd name="connsiteY86" fmla="*/ 680490 h 1169800"/>
                <a:gd name="connsiteX87" fmla="*/ 1936628 w 2016930"/>
                <a:gd name="connsiteY87" fmla="*/ 668736 h 1169800"/>
                <a:gd name="connsiteX88" fmla="*/ 1953554 w 2016930"/>
                <a:gd name="connsiteY88" fmla="*/ 584900 h 1169800"/>
                <a:gd name="connsiteX89" fmla="*/ 1936628 w 2016930"/>
                <a:gd name="connsiteY89" fmla="*/ 501064 h 1169800"/>
                <a:gd name="connsiteX90" fmla="*/ 1931753 w 2016930"/>
                <a:gd name="connsiteY90" fmla="*/ 489310 h 1169800"/>
                <a:gd name="connsiteX91" fmla="*/ 1885144 w 2016930"/>
                <a:gd name="connsiteY91" fmla="*/ 420180 h 1169800"/>
                <a:gd name="connsiteX92" fmla="*/ 1850489 w 2016930"/>
                <a:gd name="connsiteY92" fmla="*/ 391587 h 1169800"/>
                <a:gd name="connsiteX93" fmla="*/ 1823416 w 2016930"/>
                <a:gd name="connsiteY93" fmla="*/ 376892 h 1169800"/>
                <a:gd name="connsiteX94" fmla="*/ 1803965 w 2016930"/>
                <a:gd name="connsiteY94" fmla="*/ 369256 h 1169800"/>
                <a:gd name="connsiteX95" fmla="*/ 1803965 w 2016930"/>
                <a:gd name="connsiteY95" fmla="*/ 367903 h 1169800"/>
                <a:gd name="connsiteX96" fmla="*/ 1766761 w 2016930"/>
                <a:gd name="connsiteY96" fmla="*/ 356354 h 1169800"/>
                <a:gd name="connsiteX97" fmla="*/ 1719570 w 2016930"/>
                <a:gd name="connsiteY97" fmla="*/ 351597 h 1169800"/>
                <a:gd name="connsiteX98" fmla="*/ 1672380 w 2016930"/>
                <a:gd name="connsiteY98" fmla="*/ 356355 h 1169800"/>
                <a:gd name="connsiteX99" fmla="*/ 1663206 w 2016930"/>
                <a:gd name="connsiteY99" fmla="*/ 359202 h 1169800"/>
                <a:gd name="connsiteX100" fmla="*/ 1657771 w 2016930"/>
                <a:gd name="connsiteY100" fmla="*/ 305286 h 1169800"/>
                <a:gd name="connsiteX101" fmla="*/ 1354807 w 2016930"/>
                <a:gd name="connsiteY101" fmla="*/ 58364 h 1169800"/>
                <a:gd name="connsiteX102" fmla="*/ 1098376 w 2016930"/>
                <a:gd name="connsiteY102" fmla="*/ 194708 h 1169800"/>
                <a:gd name="connsiteX103" fmla="*/ 1015012 w 2016930"/>
                <a:gd name="connsiteY103" fmla="*/ 204711 h 1169800"/>
                <a:gd name="connsiteX104" fmla="*/ 1064764 w 2016930"/>
                <a:gd name="connsiteY104" fmla="*/ 136866 h 1169800"/>
                <a:gd name="connsiteX105" fmla="*/ 1354981 w 2016930"/>
                <a:gd name="connsiteY105" fmla="*/ 0 h 116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016930" h="1169800">
                  <a:moveTo>
                    <a:pt x="315055" y="716552"/>
                  </a:moveTo>
                  <a:lnTo>
                    <a:pt x="1439767" y="716552"/>
                  </a:lnTo>
                  <a:cubicBezTo>
                    <a:pt x="1457442" y="716552"/>
                    <a:pt x="1471771" y="730881"/>
                    <a:pt x="1471771" y="748556"/>
                  </a:cubicBezTo>
                  <a:cubicBezTo>
                    <a:pt x="1471771" y="766231"/>
                    <a:pt x="1457442" y="780560"/>
                    <a:pt x="1439767" y="780560"/>
                  </a:cubicBezTo>
                  <a:lnTo>
                    <a:pt x="315055" y="780560"/>
                  </a:lnTo>
                  <a:cubicBezTo>
                    <a:pt x="297380" y="780560"/>
                    <a:pt x="283051" y="766231"/>
                    <a:pt x="283051" y="748556"/>
                  </a:cubicBezTo>
                  <a:cubicBezTo>
                    <a:pt x="283051" y="730881"/>
                    <a:pt x="297380" y="716552"/>
                    <a:pt x="315055" y="716552"/>
                  </a:cubicBezTo>
                  <a:close/>
                  <a:moveTo>
                    <a:pt x="32004" y="566840"/>
                  </a:moveTo>
                  <a:lnTo>
                    <a:pt x="1065276" y="566840"/>
                  </a:lnTo>
                  <a:cubicBezTo>
                    <a:pt x="1082951" y="566840"/>
                    <a:pt x="1097280" y="581169"/>
                    <a:pt x="1097280" y="598844"/>
                  </a:cubicBezTo>
                  <a:cubicBezTo>
                    <a:pt x="1097280" y="616519"/>
                    <a:pt x="1082951" y="630848"/>
                    <a:pt x="1065276" y="630848"/>
                  </a:cubicBezTo>
                  <a:lnTo>
                    <a:pt x="32004" y="630848"/>
                  </a:lnTo>
                  <a:cubicBezTo>
                    <a:pt x="14329" y="630848"/>
                    <a:pt x="0" y="616519"/>
                    <a:pt x="0" y="598844"/>
                  </a:cubicBezTo>
                  <a:cubicBezTo>
                    <a:pt x="0" y="581169"/>
                    <a:pt x="14329" y="566840"/>
                    <a:pt x="32004" y="566840"/>
                  </a:cubicBezTo>
                  <a:close/>
                  <a:moveTo>
                    <a:pt x="197488" y="417128"/>
                  </a:moveTo>
                  <a:lnTo>
                    <a:pt x="1322200" y="417128"/>
                  </a:lnTo>
                  <a:cubicBezTo>
                    <a:pt x="1339875" y="417128"/>
                    <a:pt x="1354204" y="431457"/>
                    <a:pt x="1354204" y="449132"/>
                  </a:cubicBezTo>
                  <a:cubicBezTo>
                    <a:pt x="1354204" y="466807"/>
                    <a:pt x="1339875" y="481136"/>
                    <a:pt x="1322200" y="481136"/>
                  </a:cubicBezTo>
                  <a:lnTo>
                    <a:pt x="197488" y="481136"/>
                  </a:lnTo>
                  <a:cubicBezTo>
                    <a:pt x="179813" y="481136"/>
                    <a:pt x="165484" y="466807"/>
                    <a:pt x="165484" y="449132"/>
                  </a:cubicBezTo>
                  <a:cubicBezTo>
                    <a:pt x="165484" y="431457"/>
                    <a:pt x="179813" y="417128"/>
                    <a:pt x="197488" y="417128"/>
                  </a:cubicBezTo>
                  <a:close/>
                  <a:moveTo>
                    <a:pt x="1354981" y="0"/>
                  </a:moveTo>
                  <a:cubicBezTo>
                    <a:pt x="1510767" y="0"/>
                    <a:pt x="1644430" y="94717"/>
                    <a:pt x="1701526" y="229705"/>
                  </a:cubicBezTo>
                  <a:lnTo>
                    <a:pt x="1721050" y="292602"/>
                  </a:lnTo>
                  <a:lnTo>
                    <a:pt x="1724596" y="292334"/>
                  </a:lnTo>
                  <a:cubicBezTo>
                    <a:pt x="1744778" y="292334"/>
                    <a:pt x="1764482" y="294379"/>
                    <a:pt x="1783512" y="298273"/>
                  </a:cubicBezTo>
                  <a:lnTo>
                    <a:pt x="1803965" y="304622"/>
                  </a:lnTo>
                  <a:lnTo>
                    <a:pt x="1803965" y="304080"/>
                  </a:lnTo>
                  <a:lnTo>
                    <a:pt x="1808085" y="304894"/>
                  </a:lnTo>
                  <a:lnTo>
                    <a:pt x="1813942" y="307719"/>
                  </a:lnTo>
                  <a:lnTo>
                    <a:pt x="1838386" y="315307"/>
                  </a:lnTo>
                  <a:cubicBezTo>
                    <a:pt x="1855873" y="322703"/>
                    <a:pt x="1872491" y="331753"/>
                    <a:pt x="1888043" y="342260"/>
                  </a:cubicBezTo>
                  <a:lnTo>
                    <a:pt x="1891558" y="345160"/>
                  </a:lnTo>
                  <a:lnTo>
                    <a:pt x="1891668" y="345213"/>
                  </a:lnTo>
                  <a:lnTo>
                    <a:pt x="1891944" y="345478"/>
                  </a:lnTo>
                  <a:lnTo>
                    <a:pt x="1931308" y="377956"/>
                  </a:lnTo>
                  <a:lnTo>
                    <a:pt x="1952832" y="404044"/>
                  </a:lnTo>
                  <a:lnTo>
                    <a:pt x="1957798" y="408820"/>
                  </a:lnTo>
                  <a:lnTo>
                    <a:pt x="1959660" y="412320"/>
                  </a:lnTo>
                  <a:lnTo>
                    <a:pt x="1967004" y="421221"/>
                  </a:lnTo>
                  <a:cubicBezTo>
                    <a:pt x="1977511" y="436773"/>
                    <a:pt x="1986561" y="453391"/>
                    <a:pt x="1993957" y="470878"/>
                  </a:cubicBezTo>
                  <a:lnTo>
                    <a:pt x="1998339" y="484994"/>
                  </a:lnTo>
                  <a:lnTo>
                    <a:pt x="2001282" y="490523"/>
                  </a:lnTo>
                  <a:lnTo>
                    <a:pt x="2002681" y="498981"/>
                  </a:lnTo>
                  <a:lnTo>
                    <a:pt x="2010991" y="525752"/>
                  </a:lnTo>
                  <a:cubicBezTo>
                    <a:pt x="2014885" y="544783"/>
                    <a:pt x="2016930" y="564486"/>
                    <a:pt x="2016930" y="584668"/>
                  </a:cubicBezTo>
                  <a:lnTo>
                    <a:pt x="2016892" y="584900"/>
                  </a:lnTo>
                  <a:lnTo>
                    <a:pt x="2016930" y="585132"/>
                  </a:lnTo>
                  <a:cubicBezTo>
                    <a:pt x="2016930" y="605313"/>
                    <a:pt x="2014885" y="625017"/>
                    <a:pt x="2010991" y="644048"/>
                  </a:cubicBezTo>
                  <a:lnTo>
                    <a:pt x="2002681" y="670819"/>
                  </a:lnTo>
                  <a:lnTo>
                    <a:pt x="2001282" y="679276"/>
                  </a:lnTo>
                  <a:lnTo>
                    <a:pt x="1998339" y="684806"/>
                  </a:lnTo>
                  <a:lnTo>
                    <a:pt x="1993957" y="698922"/>
                  </a:lnTo>
                  <a:cubicBezTo>
                    <a:pt x="1986561" y="716409"/>
                    <a:pt x="1977511" y="733027"/>
                    <a:pt x="1967004" y="748579"/>
                  </a:cubicBezTo>
                  <a:lnTo>
                    <a:pt x="1959660" y="757480"/>
                  </a:lnTo>
                  <a:lnTo>
                    <a:pt x="1957798" y="760980"/>
                  </a:lnTo>
                  <a:lnTo>
                    <a:pt x="1952832" y="765756"/>
                  </a:lnTo>
                  <a:lnTo>
                    <a:pt x="1931308" y="791844"/>
                  </a:lnTo>
                  <a:lnTo>
                    <a:pt x="1891944" y="824322"/>
                  </a:lnTo>
                  <a:lnTo>
                    <a:pt x="1891668" y="824587"/>
                  </a:lnTo>
                  <a:lnTo>
                    <a:pt x="1891558" y="824640"/>
                  </a:lnTo>
                  <a:lnTo>
                    <a:pt x="1888043" y="827540"/>
                  </a:lnTo>
                  <a:cubicBezTo>
                    <a:pt x="1872491" y="838047"/>
                    <a:pt x="1855873" y="847097"/>
                    <a:pt x="1838386" y="854493"/>
                  </a:cubicBezTo>
                  <a:lnTo>
                    <a:pt x="1813942" y="862081"/>
                  </a:lnTo>
                  <a:lnTo>
                    <a:pt x="1808085" y="864906"/>
                  </a:lnTo>
                  <a:lnTo>
                    <a:pt x="1803965" y="865720"/>
                  </a:lnTo>
                  <a:lnTo>
                    <a:pt x="1803965" y="865178"/>
                  </a:lnTo>
                  <a:lnTo>
                    <a:pt x="1783512" y="871527"/>
                  </a:lnTo>
                  <a:cubicBezTo>
                    <a:pt x="1764482" y="875421"/>
                    <a:pt x="1744778" y="877466"/>
                    <a:pt x="1724596" y="877466"/>
                  </a:cubicBezTo>
                  <a:lnTo>
                    <a:pt x="1721050" y="877198"/>
                  </a:lnTo>
                  <a:lnTo>
                    <a:pt x="1701526" y="940095"/>
                  </a:lnTo>
                  <a:cubicBezTo>
                    <a:pt x="1644430" y="1075083"/>
                    <a:pt x="1510767" y="1169800"/>
                    <a:pt x="1354981" y="1169800"/>
                  </a:cubicBezTo>
                  <a:cubicBezTo>
                    <a:pt x="1238142" y="1169800"/>
                    <a:pt x="1133746" y="1116522"/>
                    <a:pt x="1064764" y="1032934"/>
                  </a:cubicBezTo>
                  <a:cubicBezTo>
                    <a:pt x="1048180" y="1010319"/>
                    <a:pt x="1033977" y="999610"/>
                    <a:pt x="1015012" y="965089"/>
                  </a:cubicBezTo>
                  <a:cubicBezTo>
                    <a:pt x="1026131" y="954135"/>
                    <a:pt x="1020582" y="893177"/>
                    <a:pt x="1098376" y="975092"/>
                  </a:cubicBezTo>
                  <a:cubicBezTo>
                    <a:pt x="1153949" y="1057352"/>
                    <a:pt x="1248062" y="1111436"/>
                    <a:pt x="1354807" y="1111436"/>
                  </a:cubicBezTo>
                  <a:cubicBezTo>
                    <a:pt x="1504250" y="1111436"/>
                    <a:pt x="1628935" y="1005432"/>
                    <a:pt x="1657771" y="864514"/>
                  </a:cubicBezTo>
                  <a:lnTo>
                    <a:pt x="1663206" y="810598"/>
                  </a:lnTo>
                  <a:lnTo>
                    <a:pt x="1672380" y="813445"/>
                  </a:lnTo>
                  <a:cubicBezTo>
                    <a:pt x="1687623" y="816565"/>
                    <a:pt x="1703405" y="818203"/>
                    <a:pt x="1719570" y="818203"/>
                  </a:cubicBezTo>
                  <a:cubicBezTo>
                    <a:pt x="1735735" y="818203"/>
                    <a:pt x="1751518" y="816565"/>
                    <a:pt x="1766761" y="813446"/>
                  </a:cubicBezTo>
                  <a:lnTo>
                    <a:pt x="1803965" y="801897"/>
                  </a:lnTo>
                  <a:lnTo>
                    <a:pt x="1803965" y="800544"/>
                  </a:lnTo>
                  <a:lnTo>
                    <a:pt x="1823416" y="792908"/>
                  </a:lnTo>
                  <a:lnTo>
                    <a:pt x="1850489" y="778213"/>
                  </a:lnTo>
                  <a:cubicBezTo>
                    <a:pt x="1862946" y="769797"/>
                    <a:pt x="1874550" y="760214"/>
                    <a:pt x="1885144" y="749620"/>
                  </a:cubicBezTo>
                  <a:lnTo>
                    <a:pt x="1931753" y="680490"/>
                  </a:lnTo>
                  <a:lnTo>
                    <a:pt x="1936628" y="668736"/>
                  </a:lnTo>
                  <a:lnTo>
                    <a:pt x="1953554" y="584900"/>
                  </a:lnTo>
                  <a:lnTo>
                    <a:pt x="1936628" y="501064"/>
                  </a:lnTo>
                  <a:lnTo>
                    <a:pt x="1931753" y="489310"/>
                  </a:lnTo>
                  <a:lnTo>
                    <a:pt x="1885144" y="420180"/>
                  </a:lnTo>
                  <a:cubicBezTo>
                    <a:pt x="1874550" y="409586"/>
                    <a:pt x="1862946" y="400003"/>
                    <a:pt x="1850489" y="391587"/>
                  </a:cubicBezTo>
                  <a:lnTo>
                    <a:pt x="1823416" y="376892"/>
                  </a:lnTo>
                  <a:lnTo>
                    <a:pt x="1803965" y="369256"/>
                  </a:lnTo>
                  <a:lnTo>
                    <a:pt x="1803965" y="367903"/>
                  </a:lnTo>
                  <a:lnTo>
                    <a:pt x="1766761" y="356354"/>
                  </a:lnTo>
                  <a:cubicBezTo>
                    <a:pt x="1751518" y="353235"/>
                    <a:pt x="1735735" y="351597"/>
                    <a:pt x="1719570" y="351597"/>
                  </a:cubicBezTo>
                  <a:cubicBezTo>
                    <a:pt x="1703405" y="351597"/>
                    <a:pt x="1687623" y="353235"/>
                    <a:pt x="1672380" y="356355"/>
                  </a:cubicBezTo>
                  <a:lnTo>
                    <a:pt x="1663206" y="359202"/>
                  </a:lnTo>
                  <a:lnTo>
                    <a:pt x="1657771" y="305286"/>
                  </a:lnTo>
                  <a:cubicBezTo>
                    <a:pt x="1628935" y="164368"/>
                    <a:pt x="1504250" y="58364"/>
                    <a:pt x="1354807" y="58364"/>
                  </a:cubicBezTo>
                  <a:cubicBezTo>
                    <a:pt x="1248062" y="58364"/>
                    <a:pt x="1153949" y="112448"/>
                    <a:pt x="1098376" y="194708"/>
                  </a:cubicBezTo>
                  <a:cubicBezTo>
                    <a:pt x="1020582" y="276623"/>
                    <a:pt x="1026131" y="215665"/>
                    <a:pt x="1015012" y="204711"/>
                  </a:cubicBezTo>
                  <a:cubicBezTo>
                    <a:pt x="1033977" y="170190"/>
                    <a:pt x="1048180" y="159481"/>
                    <a:pt x="1064764" y="136866"/>
                  </a:cubicBezTo>
                  <a:cubicBezTo>
                    <a:pt x="1133746" y="53278"/>
                    <a:pt x="1238142" y="0"/>
                    <a:pt x="1354981" y="0"/>
                  </a:cubicBezTo>
                  <a:close/>
                </a:path>
              </a:pathLst>
            </a:custGeom>
            <a:solidFill>
              <a:schemeClr val="accent3"/>
            </a:solidFill>
            <a:ln w="31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cxnSp>
          <p:nvCxnSpPr>
            <p:cNvPr id="80" name="Straight Connector 79"/>
            <p:cNvCxnSpPr/>
            <p:nvPr/>
          </p:nvCxnSpPr>
          <p:spPr>
            <a:xfrm>
              <a:off x="5221869" y="2898265"/>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455996" y="3596983"/>
            <a:ext cx="3659262" cy="1264377"/>
            <a:chOff x="4370969" y="1293814"/>
            <a:chExt cx="3732638" cy="1289730"/>
          </a:xfrm>
        </p:grpSpPr>
        <p:sp>
          <p:nvSpPr>
            <p:cNvPr id="89" name="TextBox 88"/>
            <p:cNvSpPr txBox="1"/>
            <p:nvPr/>
          </p:nvSpPr>
          <p:spPr>
            <a:xfrm>
              <a:off x="4370969" y="1293814"/>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Scalable</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Thousands of workers per cluster</a:t>
              </a:r>
            </a:p>
          </p:txBody>
        </p:sp>
        <p:grpSp>
          <p:nvGrpSpPr>
            <p:cNvPr id="90" name="Group 89"/>
            <p:cNvGrpSpPr/>
            <p:nvPr/>
          </p:nvGrpSpPr>
          <p:grpSpPr>
            <a:xfrm>
              <a:off x="4459615" y="1667601"/>
              <a:ext cx="666678" cy="585847"/>
              <a:chOff x="759421" y="3999643"/>
              <a:chExt cx="285935" cy="251267"/>
            </a:xfrm>
          </p:grpSpPr>
          <p:sp>
            <p:nvSpPr>
              <p:cNvPr id="92" name="Freeform 5"/>
              <p:cNvSpPr>
                <a:spLocks/>
              </p:cNvSpPr>
              <p:nvPr/>
            </p:nvSpPr>
            <p:spPr bwMode="auto">
              <a:xfrm>
                <a:off x="759421" y="3999643"/>
                <a:ext cx="237212" cy="200982"/>
              </a:xfrm>
              <a:custGeom>
                <a:avLst/>
                <a:gdLst>
                  <a:gd name="T0" fmla="*/ 2 w 642"/>
                  <a:gd name="T1" fmla="*/ 0 h 544"/>
                  <a:gd name="T2" fmla="*/ 640 w 642"/>
                  <a:gd name="T3" fmla="*/ 0 h 544"/>
                  <a:gd name="T4" fmla="*/ 639 w 642"/>
                  <a:gd name="T5" fmla="*/ 257 h 544"/>
                  <a:gd name="T6" fmla="*/ 623 w 642"/>
                  <a:gd name="T7" fmla="*/ 237 h 544"/>
                  <a:gd name="T8" fmla="*/ 623 w 642"/>
                  <a:gd name="T9" fmla="*/ 127 h 544"/>
                  <a:gd name="T10" fmla="*/ 21 w 642"/>
                  <a:gd name="T11" fmla="*/ 127 h 544"/>
                  <a:gd name="T12" fmla="*/ 20 w 642"/>
                  <a:gd name="T13" fmla="*/ 522 h 544"/>
                  <a:gd name="T14" fmla="*/ 327 w 642"/>
                  <a:gd name="T15" fmla="*/ 524 h 544"/>
                  <a:gd name="T16" fmla="*/ 356 w 642"/>
                  <a:gd name="T17" fmla="*/ 538 h 544"/>
                  <a:gd name="T18" fmla="*/ 339 w 642"/>
                  <a:gd name="T19" fmla="*/ 541 h 544"/>
                  <a:gd name="T20" fmla="*/ 1 w 642"/>
                  <a:gd name="T21" fmla="*/ 541 h 544"/>
                  <a:gd name="T22" fmla="*/ 1 w 642"/>
                  <a:gd name="T23" fmla="*/ 5 h 544"/>
                  <a:gd name="T24" fmla="*/ 2 w 642"/>
                  <a:gd name="T25"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2" h="544">
                    <a:moveTo>
                      <a:pt x="2" y="0"/>
                    </a:moveTo>
                    <a:cubicBezTo>
                      <a:pt x="215" y="0"/>
                      <a:pt x="427" y="0"/>
                      <a:pt x="640" y="0"/>
                    </a:cubicBezTo>
                    <a:cubicBezTo>
                      <a:pt x="639" y="82"/>
                      <a:pt x="642" y="180"/>
                      <a:pt x="639" y="257"/>
                    </a:cubicBezTo>
                    <a:cubicBezTo>
                      <a:pt x="622" y="258"/>
                      <a:pt x="624" y="249"/>
                      <a:pt x="623" y="237"/>
                    </a:cubicBezTo>
                    <a:cubicBezTo>
                      <a:pt x="620" y="204"/>
                      <a:pt x="624" y="158"/>
                      <a:pt x="623" y="127"/>
                    </a:cubicBezTo>
                    <a:cubicBezTo>
                      <a:pt x="422" y="127"/>
                      <a:pt x="222" y="127"/>
                      <a:pt x="21" y="127"/>
                    </a:cubicBezTo>
                    <a:cubicBezTo>
                      <a:pt x="17" y="256"/>
                      <a:pt x="21" y="391"/>
                      <a:pt x="20" y="522"/>
                    </a:cubicBezTo>
                    <a:cubicBezTo>
                      <a:pt x="114" y="525"/>
                      <a:pt x="226" y="524"/>
                      <a:pt x="327" y="524"/>
                    </a:cubicBezTo>
                    <a:cubicBezTo>
                      <a:pt x="340" y="524"/>
                      <a:pt x="357" y="520"/>
                      <a:pt x="356" y="538"/>
                    </a:cubicBezTo>
                    <a:cubicBezTo>
                      <a:pt x="353" y="544"/>
                      <a:pt x="343" y="541"/>
                      <a:pt x="339" y="541"/>
                    </a:cubicBezTo>
                    <a:cubicBezTo>
                      <a:pt x="230" y="544"/>
                      <a:pt x="110" y="539"/>
                      <a:pt x="1" y="541"/>
                    </a:cubicBezTo>
                    <a:cubicBezTo>
                      <a:pt x="1" y="362"/>
                      <a:pt x="1" y="184"/>
                      <a:pt x="1" y="5"/>
                    </a:cubicBezTo>
                    <a:cubicBezTo>
                      <a:pt x="0" y="3"/>
                      <a:pt x="0" y="1"/>
                      <a:pt x="2" y="0"/>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93" name="Freeform 6"/>
              <p:cNvSpPr>
                <a:spLocks/>
              </p:cNvSpPr>
              <p:nvPr/>
            </p:nvSpPr>
            <p:spPr bwMode="auto">
              <a:xfrm>
                <a:off x="810799" y="4061640"/>
                <a:ext cx="97914" cy="116186"/>
              </a:xfrm>
              <a:custGeom>
                <a:avLst/>
                <a:gdLst>
                  <a:gd name="T0" fmla="*/ 265 w 265"/>
                  <a:gd name="T1" fmla="*/ 0 h 314"/>
                  <a:gd name="T2" fmla="*/ 265 w 265"/>
                  <a:gd name="T3" fmla="*/ 107 h 314"/>
                  <a:gd name="T4" fmla="*/ 196 w 265"/>
                  <a:gd name="T5" fmla="*/ 107 h 314"/>
                  <a:gd name="T6" fmla="*/ 196 w 265"/>
                  <a:gd name="T7" fmla="*/ 156 h 314"/>
                  <a:gd name="T8" fmla="*/ 257 w 265"/>
                  <a:gd name="T9" fmla="*/ 157 h 314"/>
                  <a:gd name="T10" fmla="*/ 196 w 265"/>
                  <a:gd name="T11" fmla="*/ 176 h 314"/>
                  <a:gd name="T12" fmla="*/ 196 w 265"/>
                  <a:gd name="T13" fmla="*/ 226 h 314"/>
                  <a:gd name="T14" fmla="*/ 219 w 265"/>
                  <a:gd name="T15" fmla="*/ 227 h 314"/>
                  <a:gd name="T16" fmla="*/ 206 w 265"/>
                  <a:gd name="T17" fmla="*/ 314 h 314"/>
                  <a:gd name="T18" fmla="*/ 128 w 265"/>
                  <a:gd name="T19" fmla="*/ 314 h 314"/>
                  <a:gd name="T20" fmla="*/ 128 w 265"/>
                  <a:gd name="T21" fmla="*/ 227 h 314"/>
                  <a:gd name="T22" fmla="*/ 176 w 265"/>
                  <a:gd name="T23" fmla="*/ 227 h 314"/>
                  <a:gd name="T24" fmla="*/ 177 w 265"/>
                  <a:gd name="T25" fmla="*/ 178 h 314"/>
                  <a:gd name="T26" fmla="*/ 19 w 265"/>
                  <a:gd name="T27" fmla="*/ 176 h 314"/>
                  <a:gd name="T28" fmla="*/ 19 w 265"/>
                  <a:gd name="T29" fmla="*/ 226 h 314"/>
                  <a:gd name="T30" fmla="*/ 0 w 265"/>
                  <a:gd name="T31" fmla="*/ 226 h 314"/>
                  <a:gd name="T32" fmla="*/ 0 w 265"/>
                  <a:gd name="T33" fmla="*/ 157 h 314"/>
                  <a:gd name="T34" fmla="*/ 177 w 265"/>
                  <a:gd name="T35" fmla="*/ 157 h 314"/>
                  <a:gd name="T36" fmla="*/ 177 w 265"/>
                  <a:gd name="T37" fmla="*/ 108 h 314"/>
                  <a:gd name="T38" fmla="*/ 108 w 265"/>
                  <a:gd name="T39" fmla="*/ 107 h 314"/>
                  <a:gd name="T40" fmla="*/ 109 w 265"/>
                  <a:gd name="T41" fmla="*/ 0 h 314"/>
                  <a:gd name="T42" fmla="*/ 265 w 265"/>
                  <a:gd name="T43"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5" h="314">
                    <a:moveTo>
                      <a:pt x="265" y="0"/>
                    </a:moveTo>
                    <a:cubicBezTo>
                      <a:pt x="265" y="36"/>
                      <a:pt x="265" y="71"/>
                      <a:pt x="265" y="107"/>
                    </a:cubicBezTo>
                    <a:cubicBezTo>
                      <a:pt x="242" y="107"/>
                      <a:pt x="219" y="107"/>
                      <a:pt x="196" y="107"/>
                    </a:cubicBezTo>
                    <a:cubicBezTo>
                      <a:pt x="196" y="123"/>
                      <a:pt x="196" y="139"/>
                      <a:pt x="196" y="156"/>
                    </a:cubicBezTo>
                    <a:cubicBezTo>
                      <a:pt x="213" y="160"/>
                      <a:pt x="237" y="156"/>
                      <a:pt x="257" y="157"/>
                    </a:cubicBezTo>
                    <a:cubicBezTo>
                      <a:pt x="253" y="181"/>
                      <a:pt x="223" y="177"/>
                      <a:pt x="196" y="176"/>
                    </a:cubicBezTo>
                    <a:cubicBezTo>
                      <a:pt x="196" y="193"/>
                      <a:pt x="196" y="209"/>
                      <a:pt x="196" y="226"/>
                    </a:cubicBezTo>
                    <a:cubicBezTo>
                      <a:pt x="201" y="229"/>
                      <a:pt x="212" y="226"/>
                      <a:pt x="219" y="227"/>
                    </a:cubicBezTo>
                    <a:cubicBezTo>
                      <a:pt x="209" y="251"/>
                      <a:pt x="205" y="280"/>
                      <a:pt x="206" y="314"/>
                    </a:cubicBezTo>
                    <a:cubicBezTo>
                      <a:pt x="180" y="314"/>
                      <a:pt x="154" y="314"/>
                      <a:pt x="128" y="314"/>
                    </a:cubicBezTo>
                    <a:cubicBezTo>
                      <a:pt x="128" y="285"/>
                      <a:pt x="128" y="256"/>
                      <a:pt x="128" y="227"/>
                    </a:cubicBezTo>
                    <a:cubicBezTo>
                      <a:pt x="144" y="227"/>
                      <a:pt x="160" y="227"/>
                      <a:pt x="176" y="227"/>
                    </a:cubicBezTo>
                    <a:cubicBezTo>
                      <a:pt x="179" y="214"/>
                      <a:pt x="176" y="194"/>
                      <a:pt x="177" y="178"/>
                    </a:cubicBezTo>
                    <a:cubicBezTo>
                      <a:pt x="128" y="174"/>
                      <a:pt x="71" y="178"/>
                      <a:pt x="19" y="176"/>
                    </a:cubicBezTo>
                    <a:cubicBezTo>
                      <a:pt x="19" y="193"/>
                      <a:pt x="19" y="209"/>
                      <a:pt x="19" y="226"/>
                    </a:cubicBezTo>
                    <a:cubicBezTo>
                      <a:pt x="12" y="226"/>
                      <a:pt x="6" y="226"/>
                      <a:pt x="0" y="226"/>
                    </a:cubicBezTo>
                    <a:cubicBezTo>
                      <a:pt x="0" y="203"/>
                      <a:pt x="0" y="180"/>
                      <a:pt x="0" y="157"/>
                    </a:cubicBezTo>
                    <a:cubicBezTo>
                      <a:pt x="59" y="157"/>
                      <a:pt x="118" y="157"/>
                      <a:pt x="177" y="157"/>
                    </a:cubicBezTo>
                    <a:cubicBezTo>
                      <a:pt x="177" y="141"/>
                      <a:pt x="177" y="125"/>
                      <a:pt x="177" y="108"/>
                    </a:cubicBezTo>
                    <a:cubicBezTo>
                      <a:pt x="157" y="105"/>
                      <a:pt x="130" y="108"/>
                      <a:pt x="108" y="107"/>
                    </a:cubicBezTo>
                    <a:cubicBezTo>
                      <a:pt x="109" y="72"/>
                      <a:pt x="105" y="33"/>
                      <a:pt x="109" y="0"/>
                    </a:cubicBezTo>
                    <a:cubicBezTo>
                      <a:pt x="161" y="0"/>
                      <a:pt x="213" y="0"/>
                      <a:pt x="265" y="0"/>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94" name="Freeform 7"/>
              <p:cNvSpPr>
                <a:spLocks noEditPoints="1"/>
              </p:cNvSpPr>
              <p:nvPr/>
            </p:nvSpPr>
            <p:spPr bwMode="auto">
              <a:xfrm>
                <a:off x="885445" y="4096777"/>
                <a:ext cx="159911" cy="154133"/>
              </a:xfrm>
              <a:custGeom>
                <a:avLst/>
                <a:gdLst>
                  <a:gd name="T0" fmla="*/ 205 w 433"/>
                  <a:gd name="T1" fmla="*/ 7 h 417"/>
                  <a:gd name="T2" fmla="*/ 369 w 433"/>
                  <a:gd name="T3" fmla="*/ 64 h 417"/>
                  <a:gd name="T4" fmla="*/ 428 w 433"/>
                  <a:gd name="T5" fmla="*/ 224 h 417"/>
                  <a:gd name="T6" fmla="*/ 245 w 433"/>
                  <a:gd name="T7" fmla="*/ 407 h 417"/>
                  <a:gd name="T8" fmla="*/ 31 w 433"/>
                  <a:gd name="T9" fmla="*/ 162 h 417"/>
                  <a:gd name="T10" fmla="*/ 48 w 433"/>
                  <a:gd name="T11" fmla="*/ 112 h 417"/>
                  <a:gd name="T12" fmla="*/ 205 w 433"/>
                  <a:gd name="T13" fmla="*/ 7 h 417"/>
                  <a:gd name="T14" fmla="*/ 240 w 433"/>
                  <a:gd name="T15" fmla="*/ 26 h 417"/>
                  <a:gd name="T16" fmla="*/ 169 w 433"/>
                  <a:gd name="T17" fmla="*/ 107 h 417"/>
                  <a:gd name="T18" fmla="*/ 285 w 433"/>
                  <a:gd name="T19" fmla="*/ 107 h 417"/>
                  <a:gd name="T20" fmla="*/ 240 w 433"/>
                  <a:gd name="T21" fmla="*/ 26 h 417"/>
                  <a:gd name="T22" fmla="*/ 93 w 433"/>
                  <a:gd name="T23" fmla="*/ 85 h 417"/>
                  <a:gd name="T24" fmla="*/ 150 w 433"/>
                  <a:gd name="T25" fmla="*/ 102 h 417"/>
                  <a:gd name="T26" fmla="*/ 183 w 433"/>
                  <a:gd name="T27" fmla="*/ 29 h 417"/>
                  <a:gd name="T28" fmla="*/ 93 w 433"/>
                  <a:gd name="T29" fmla="*/ 85 h 417"/>
                  <a:gd name="T30" fmla="*/ 304 w 433"/>
                  <a:gd name="T31" fmla="*/ 102 h 417"/>
                  <a:gd name="T32" fmla="*/ 361 w 433"/>
                  <a:gd name="T33" fmla="*/ 85 h 417"/>
                  <a:gd name="T34" fmla="*/ 272 w 433"/>
                  <a:gd name="T35" fmla="*/ 29 h 417"/>
                  <a:gd name="T36" fmla="*/ 304 w 433"/>
                  <a:gd name="T37" fmla="*/ 102 h 417"/>
                  <a:gd name="T38" fmla="*/ 79 w 433"/>
                  <a:gd name="T39" fmla="*/ 99 h 417"/>
                  <a:gd name="T40" fmla="*/ 44 w 433"/>
                  <a:gd name="T41" fmla="*/ 191 h 417"/>
                  <a:gd name="T42" fmla="*/ 137 w 433"/>
                  <a:gd name="T43" fmla="*/ 191 h 417"/>
                  <a:gd name="T44" fmla="*/ 145 w 433"/>
                  <a:gd name="T45" fmla="*/ 121 h 417"/>
                  <a:gd name="T46" fmla="*/ 79 w 433"/>
                  <a:gd name="T47" fmla="*/ 99 h 417"/>
                  <a:gd name="T48" fmla="*/ 372 w 433"/>
                  <a:gd name="T49" fmla="*/ 99 h 417"/>
                  <a:gd name="T50" fmla="*/ 309 w 433"/>
                  <a:gd name="T51" fmla="*/ 121 h 417"/>
                  <a:gd name="T52" fmla="*/ 317 w 433"/>
                  <a:gd name="T53" fmla="*/ 191 h 417"/>
                  <a:gd name="T54" fmla="*/ 409 w 433"/>
                  <a:gd name="T55" fmla="*/ 191 h 417"/>
                  <a:gd name="T56" fmla="*/ 372 w 433"/>
                  <a:gd name="T57" fmla="*/ 99 h 417"/>
                  <a:gd name="T58" fmla="*/ 164 w 433"/>
                  <a:gd name="T59" fmla="*/ 124 h 417"/>
                  <a:gd name="T60" fmla="*/ 156 w 433"/>
                  <a:gd name="T61" fmla="*/ 191 h 417"/>
                  <a:gd name="T62" fmla="*/ 298 w 433"/>
                  <a:gd name="T63" fmla="*/ 191 h 417"/>
                  <a:gd name="T64" fmla="*/ 291 w 433"/>
                  <a:gd name="T65" fmla="*/ 124 h 417"/>
                  <a:gd name="T66" fmla="*/ 164 w 433"/>
                  <a:gd name="T67" fmla="*/ 124 h 417"/>
                  <a:gd name="T68" fmla="*/ 77 w 433"/>
                  <a:gd name="T69" fmla="*/ 308 h 417"/>
                  <a:gd name="T70" fmla="*/ 144 w 433"/>
                  <a:gd name="T71" fmla="*/ 286 h 417"/>
                  <a:gd name="T72" fmla="*/ 137 w 433"/>
                  <a:gd name="T73" fmla="*/ 210 h 417"/>
                  <a:gd name="T74" fmla="*/ 45 w 433"/>
                  <a:gd name="T75" fmla="*/ 210 h 417"/>
                  <a:gd name="T76" fmla="*/ 77 w 433"/>
                  <a:gd name="T77" fmla="*/ 308 h 417"/>
                  <a:gd name="T78" fmla="*/ 156 w 433"/>
                  <a:gd name="T79" fmla="*/ 210 h 417"/>
                  <a:gd name="T80" fmla="*/ 163 w 433"/>
                  <a:gd name="T81" fmla="*/ 283 h 417"/>
                  <a:gd name="T82" fmla="*/ 291 w 433"/>
                  <a:gd name="T83" fmla="*/ 283 h 417"/>
                  <a:gd name="T84" fmla="*/ 298 w 433"/>
                  <a:gd name="T85" fmla="*/ 210 h 417"/>
                  <a:gd name="T86" fmla="*/ 156 w 433"/>
                  <a:gd name="T87" fmla="*/ 210 h 417"/>
                  <a:gd name="T88" fmla="*/ 317 w 433"/>
                  <a:gd name="T89" fmla="*/ 210 h 417"/>
                  <a:gd name="T90" fmla="*/ 310 w 433"/>
                  <a:gd name="T91" fmla="*/ 286 h 417"/>
                  <a:gd name="T92" fmla="*/ 378 w 433"/>
                  <a:gd name="T93" fmla="*/ 307 h 417"/>
                  <a:gd name="T94" fmla="*/ 409 w 433"/>
                  <a:gd name="T95" fmla="*/ 210 h 417"/>
                  <a:gd name="T96" fmla="*/ 317 w 433"/>
                  <a:gd name="T97" fmla="*/ 210 h 417"/>
                  <a:gd name="T98" fmla="*/ 167 w 433"/>
                  <a:gd name="T99" fmla="*/ 300 h 417"/>
                  <a:gd name="T100" fmla="*/ 228 w 433"/>
                  <a:gd name="T101" fmla="*/ 389 h 417"/>
                  <a:gd name="T102" fmla="*/ 286 w 433"/>
                  <a:gd name="T103" fmla="*/ 300 h 417"/>
                  <a:gd name="T104" fmla="*/ 167 w 433"/>
                  <a:gd name="T105" fmla="*/ 300 h 417"/>
                  <a:gd name="T106" fmla="*/ 145 w 433"/>
                  <a:gd name="T107" fmla="*/ 304 h 417"/>
                  <a:gd name="T108" fmla="*/ 88 w 433"/>
                  <a:gd name="T109" fmla="*/ 323 h 417"/>
                  <a:gd name="T110" fmla="*/ 182 w 433"/>
                  <a:gd name="T111" fmla="*/ 383 h 417"/>
                  <a:gd name="T112" fmla="*/ 145 w 433"/>
                  <a:gd name="T113" fmla="*/ 304 h 417"/>
                  <a:gd name="T114" fmla="*/ 272 w 433"/>
                  <a:gd name="T115" fmla="*/ 383 h 417"/>
                  <a:gd name="T116" fmla="*/ 366 w 433"/>
                  <a:gd name="T117" fmla="*/ 323 h 417"/>
                  <a:gd name="T118" fmla="*/ 305 w 433"/>
                  <a:gd name="T119" fmla="*/ 304 h 417"/>
                  <a:gd name="T120" fmla="*/ 272 w 433"/>
                  <a:gd name="T121" fmla="*/ 383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3" h="417">
                    <a:moveTo>
                      <a:pt x="205" y="7"/>
                    </a:moveTo>
                    <a:cubicBezTo>
                      <a:pt x="277" y="0"/>
                      <a:pt x="331" y="26"/>
                      <a:pt x="369" y="64"/>
                    </a:cubicBezTo>
                    <a:cubicBezTo>
                      <a:pt x="403" y="98"/>
                      <a:pt x="433" y="151"/>
                      <a:pt x="428" y="224"/>
                    </a:cubicBezTo>
                    <a:cubicBezTo>
                      <a:pt x="420" y="322"/>
                      <a:pt x="342" y="399"/>
                      <a:pt x="245" y="407"/>
                    </a:cubicBezTo>
                    <a:cubicBezTo>
                      <a:pt x="117" y="417"/>
                      <a:pt x="0" y="309"/>
                      <a:pt x="31" y="162"/>
                    </a:cubicBezTo>
                    <a:cubicBezTo>
                      <a:pt x="36" y="139"/>
                      <a:pt x="41" y="125"/>
                      <a:pt x="48" y="112"/>
                    </a:cubicBezTo>
                    <a:cubicBezTo>
                      <a:pt x="72" y="67"/>
                      <a:pt x="128" y="15"/>
                      <a:pt x="205" y="7"/>
                    </a:cubicBezTo>
                    <a:close/>
                    <a:moveTo>
                      <a:pt x="240" y="26"/>
                    </a:moveTo>
                    <a:cubicBezTo>
                      <a:pt x="201" y="8"/>
                      <a:pt x="176" y="72"/>
                      <a:pt x="169" y="107"/>
                    </a:cubicBezTo>
                    <a:cubicBezTo>
                      <a:pt x="205" y="111"/>
                      <a:pt x="249" y="111"/>
                      <a:pt x="285" y="107"/>
                    </a:cubicBezTo>
                    <a:cubicBezTo>
                      <a:pt x="277" y="79"/>
                      <a:pt x="266" y="38"/>
                      <a:pt x="240" y="26"/>
                    </a:cubicBezTo>
                    <a:close/>
                    <a:moveTo>
                      <a:pt x="93" y="85"/>
                    </a:moveTo>
                    <a:cubicBezTo>
                      <a:pt x="111" y="92"/>
                      <a:pt x="128" y="99"/>
                      <a:pt x="150" y="102"/>
                    </a:cubicBezTo>
                    <a:cubicBezTo>
                      <a:pt x="157" y="74"/>
                      <a:pt x="168" y="49"/>
                      <a:pt x="183" y="29"/>
                    </a:cubicBezTo>
                    <a:cubicBezTo>
                      <a:pt x="145" y="39"/>
                      <a:pt x="114" y="57"/>
                      <a:pt x="93" y="85"/>
                    </a:cubicBezTo>
                    <a:close/>
                    <a:moveTo>
                      <a:pt x="304" y="102"/>
                    </a:moveTo>
                    <a:cubicBezTo>
                      <a:pt x="326" y="99"/>
                      <a:pt x="343" y="92"/>
                      <a:pt x="361" y="85"/>
                    </a:cubicBezTo>
                    <a:cubicBezTo>
                      <a:pt x="341" y="57"/>
                      <a:pt x="309" y="40"/>
                      <a:pt x="272" y="29"/>
                    </a:cubicBezTo>
                    <a:cubicBezTo>
                      <a:pt x="285" y="51"/>
                      <a:pt x="298" y="73"/>
                      <a:pt x="304" y="102"/>
                    </a:cubicBezTo>
                    <a:close/>
                    <a:moveTo>
                      <a:pt x="79" y="99"/>
                    </a:moveTo>
                    <a:cubicBezTo>
                      <a:pt x="62" y="125"/>
                      <a:pt x="46" y="151"/>
                      <a:pt x="44" y="191"/>
                    </a:cubicBezTo>
                    <a:cubicBezTo>
                      <a:pt x="75" y="191"/>
                      <a:pt x="106" y="191"/>
                      <a:pt x="137" y="191"/>
                    </a:cubicBezTo>
                    <a:cubicBezTo>
                      <a:pt x="138" y="166"/>
                      <a:pt x="141" y="143"/>
                      <a:pt x="145" y="121"/>
                    </a:cubicBezTo>
                    <a:cubicBezTo>
                      <a:pt x="121" y="115"/>
                      <a:pt x="100" y="107"/>
                      <a:pt x="79" y="99"/>
                    </a:cubicBezTo>
                    <a:close/>
                    <a:moveTo>
                      <a:pt x="372" y="99"/>
                    </a:moveTo>
                    <a:cubicBezTo>
                      <a:pt x="354" y="110"/>
                      <a:pt x="331" y="115"/>
                      <a:pt x="309" y="121"/>
                    </a:cubicBezTo>
                    <a:cubicBezTo>
                      <a:pt x="312" y="143"/>
                      <a:pt x="317" y="165"/>
                      <a:pt x="317" y="191"/>
                    </a:cubicBezTo>
                    <a:cubicBezTo>
                      <a:pt x="347" y="191"/>
                      <a:pt x="378" y="191"/>
                      <a:pt x="409" y="191"/>
                    </a:cubicBezTo>
                    <a:cubicBezTo>
                      <a:pt x="406" y="151"/>
                      <a:pt x="393" y="121"/>
                      <a:pt x="372" y="99"/>
                    </a:cubicBezTo>
                    <a:close/>
                    <a:moveTo>
                      <a:pt x="164" y="124"/>
                    </a:moveTo>
                    <a:cubicBezTo>
                      <a:pt x="159" y="144"/>
                      <a:pt x="156" y="166"/>
                      <a:pt x="156" y="191"/>
                    </a:cubicBezTo>
                    <a:cubicBezTo>
                      <a:pt x="203" y="191"/>
                      <a:pt x="250" y="191"/>
                      <a:pt x="298" y="191"/>
                    </a:cubicBezTo>
                    <a:cubicBezTo>
                      <a:pt x="299" y="165"/>
                      <a:pt x="293" y="146"/>
                      <a:pt x="291" y="124"/>
                    </a:cubicBezTo>
                    <a:cubicBezTo>
                      <a:pt x="251" y="130"/>
                      <a:pt x="204" y="131"/>
                      <a:pt x="164" y="124"/>
                    </a:cubicBezTo>
                    <a:close/>
                    <a:moveTo>
                      <a:pt x="77" y="308"/>
                    </a:moveTo>
                    <a:cubicBezTo>
                      <a:pt x="95" y="297"/>
                      <a:pt x="119" y="291"/>
                      <a:pt x="144" y="286"/>
                    </a:cubicBezTo>
                    <a:cubicBezTo>
                      <a:pt x="141" y="261"/>
                      <a:pt x="137" y="238"/>
                      <a:pt x="137" y="210"/>
                    </a:cubicBezTo>
                    <a:cubicBezTo>
                      <a:pt x="107" y="210"/>
                      <a:pt x="76" y="210"/>
                      <a:pt x="45" y="210"/>
                    </a:cubicBezTo>
                    <a:cubicBezTo>
                      <a:pt x="47" y="252"/>
                      <a:pt x="58" y="284"/>
                      <a:pt x="77" y="308"/>
                    </a:cubicBezTo>
                    <a:close/>
                    <a:moveTo>
                      <a:pt x="156" y="210"/>
                    </a:moveTo>
                    <a:cubicBezTo>
                      <a:pt x="156" y="237"/>
                      <a:pt x="159" y="261"/>
                      <a:pt x="163" y="283"/>
                    </a:cubicBezTo>
                    <a:cubicBezTo>
                      <a:pt x="200" y="276"/>
                      <a:pt x="254" y="276"/>
                      <a:pt x="291" y="283"/>
                    </a:cubicBezTo>
                    <a:cubicBezTo>
                      <a:pt x="296" y="261"/>
                      <a:pt x="298" y="237"/>
                      <a:pt x="298" y="210"/>
                    </a:cubicBezTo>
                    <a:cubicBezTo>
                      <a:pt x="250" y="210"/>
                      <a:pt x="203" y="210"/>
                      <a:pt x="156" y="210"/>
                    </a:cubicBezTo>
                    <a:close/>
                    <a:moveTo>
                      <a:pt x="317" y="210"/>
                    </a:moveTo>
                    <a:cubicBezTo>
                      <a:pt x="317" y="238"/>
                      <a:pt x="313" y="262"/>
                      <a:pt x="310" y="286"/>
                    </a:cubicBezTo>
                    <a:cubicBezTo>
                      <a:pt x="336" y="290"/>
                      <a:pt x="357" y="299"/>
                      <a:pt x="378" y="307"/>
                    </a:cubicBezTo>
                    <a:cubicBezTo>
                      <a:pt x="396" y="282"/>
                      <a:pt x="408" y="251"/>
                      <a:pt x="409" y="210"/>
                    </a:cubicBezTo>
                    <a:cubicBezTo>
                      <a:pt x="378" y="210"/>
                      <a:pt x="347" y="210"/>
                      <a:pt x="317" y="210"/>
                    </a:cubicBezTo>
                    <a:close/>
                    <a:moveTo>
                      <a:pt x="167" y="300"/>
                    </a:moveTo>
                    <a:cubicBezTo>
                      <a:pt x="178" y="335"/>
                      <a:pt x="191" y="390"/>
                      <a:pt x="228" y="389"/>
                    </a:cubicBezTo>
                    <a:cubicBezTo>
                      <a:pt x="263" y="389"/>
                      <a:pt x="279" y="329"/>
                      <a:pt x="286" y="300"/>
                    </a:cubicBezTo>
                    <a:cubicBezTo>
                      <a:pt x="249" y="295"/>
                      <a:pt x="205" y="295"/>
                      <a:pt x="167" y="300"/>
                    </a:cubicBezTo>
                    <a:close/>
                    <a:moveTo>
                      <a:pt x="145" y="304"/>
                    </a:moveTo>
                    <a:cubicBezTo>
                      <a:pt x="126" y="309"/>
                      <a:pt x="105" y="314"/>
                      <a:pt x="88" y="323"/>
                    </a:cubicBezTo>
                    <a:cubicBezTo>
                      <a:pt x="110" y="352"/>
                      <a:pt x="142" y="371"/>
                      <a:pt x="182" y="383"/>
                    </a:cubicBezTo>
                    <a:cubicBezTo>
                      <a:pt x="168" y="364"/>
                      <a:pt x="157" y="330"/>
                      <a:pt x="145" y="304"/>
                    </a:cubicBezTo>
                    <a:close/>
                    <a:moveTo>
                      <a:pt x="272" y="383"/>
                    </a:moveTo>
                    <a:cubicBezTo>
                      <a:pt x="312" y="371"/>
                      <a:pt x="344" y="352"/>
                      <a:pt x="366" y="323"/>
                    </a:cubicBezTo>
                    <a:cubicBezTo>
                      <a:pt x="348" y="314"/>
                      <a:pt x="327" y="308"/>
                      <a:pt x="305" y="304"/>
                    </a:cubicBezTo>
                    <a:cubicBezTo>
                      <a:pt x="299" y="335"/>
                      <a:pt x="286" y="359"/>
                      <a:pt x="272" y="383"/>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95" name="Freeform 8"/>
              <p:cNvSpPr>
                <a:spLocks/>
              </p:cNvSpPr>
              <p:nvPr/>
            </p:nvSpPr>
            <p:spPr bwMode="auto">
              <a:xfrm>
                <a:off x="792371" y="4145656"/>
                <a:ext cx="43570" cy="32170"/>
              </a:xfrm>
              <a:custGeom>
                <a:avLst/>
                <a:gdLst>
                  <a:gd name="T0" fmla="*/ 118 w 118"/>
                  <a:gd name="T1" fmla="*/ 0 h 87"/>
                  <a:gd name="T2" fmla="*/ 118 w 118"/>
                  <a:gd name="T3" fmla="*/ 87 h 87"/>
                  <a:gd name="T4" fmla="*/ 0 w 118"/>
                  <a:gd name="T5" fmla="*/ 87 h 87"/>
                  <a:gd name="T6" fmla="*/ 0 w 118"/>
                  <a:gd name="T7" fmla="*/ 0 h 87"/>
                  <a:gd name="T8" fmla="*/ 118 w 118"/>
                  <a:gd name="T9" fmla="*/ 0 h 87"/>
                </a:gdLst>
                <a:ahLst/>
                <a:cxnLst>
                  <a:cxn ang="0">
                    <a:pos x="T0" y="T1"/>
                  </a:cxn>
                  <a:cxn ang="0">
                    <a:pos x="T2" y="T3"/>
                  </a:cxn>
                  <a:cxn ang="0">
                    <a:pos x="T4" y="T5"/>
                  </a:cxn>
                  <a:cxn ang="0">
                    <a:pos x="T6" y="T7"/>
                  </a:cxn>
                  <a:cxn ang="0">
                    <a:pos x="T8" y="T9"/>
                  </a:cxn>
                </a:cxnLst>
                <a:rect l="0" t="0" r="r" b="b"/>
                <a:pathLst>
                  <a:path w="118" h="87">
                    <a:moveTo>
                      <a:pt x="118" y="0"/>
                    </a:moveTo>
                    <a:cubicBezTo>
                      <a:pt x="118" y="29"/>
                      <a:pt x="118" y="58"/>
                      <a:pt x="118" y="87"/>
                    </a:cubicBezTo>
                    <a:cubicBezTo>
                      <a:pt x="79" y="87"/>
                      <a:pt x="40" y="87"/>
                      <a:pt x="0" y="87"/>
                    </a:cubicBezTo>
                    <a:cubicBezTo>
                      <a:pt x="0" y="58"/>
                      <a:pt x="0" y="29"/>
                      <a:pt x="0" y="0"/>
                    </a:cubicBezTo>
                    <a:cubicBezTo>
                      <a:pt x="40" y="0"/>
                      <a:pt x="79" y="0"/>
                      <a:pt x="118" y="0"/>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grpSp>
        <p:cxnSp>
          <p:nvCxnSpPr>
            <p:cNvPr id="91" name="Straight Connector 90"/>
            <p:cNvCxnSpPr/>
            <p:nvPr/>
          </p:nvCxnSpPr>
          <p:spPr>
            <a:xfrm>
              <a:off x="5221869"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8132770" y="3634290"/>
            <a:ext cx="3663346" cy="1264377"/>
            <a:chOff x="8295848" y="3706669"/>
            <a:chExt cx="3736804" cy="1289730"/>
          </a:xfrm>
        </p:grpSpPr>
        <p:cxnSp>
          <p:nvCxnSpPr>
            <p:cNvPr id="81" name="Straight Connector 80"/>
            <p:cNvCxnSpPr/>
            <p:nvPr/>
          </p:nvCxnSpPr>
          <p:spPr>
            <a:xfrm>
              <a:off x="9127698" y="38302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8295848" y="3706669"/>
              <a:ext cx="3736804" cy="1289730"/>
              <a:chOff x="8295848" y="3706669"/>
              <a:chExt cx="3736804" cy="1289730"/>
            </a:xfrm>
          </p:grpSpPr>
          <p:sp>
            <p:nvSpPr>
              <p:cNvPr id="70" name="TextBox 69"/>
              <p:cNvSpPr txBox="1"/>
              <p:nvPr/>
            </p:nvSpPr>
            <p:spPr>
              <a:xfrm>
                <a:off x="8300014" y="3706669"/>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Reliable</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Guaranteed message delivery Exactly-once semantics</a:t>
                </a:r>
              </a:p>
            </p:txBody>
          </p:sp>
          <p:pic>
            <p:nvPicPr>
              <p:cNvPr id="4" name="Picture 3"/>
              <p:cNvPicPr>
                <a:picLocks noChangeAspect="1"/>
              </p:cNvPicPr>
              <p:nvPr/>
            </p:nvPicPr>
            <p:blipFill>
              <a:blip r:embed="rId4">
                <a:clrChange>
                  <a:clrFrom>
                    <a:srgbClr val="F2F2F2"/>
                  </a:clrFrom>
                  <a:clrTo>
                    <a:srgbClr val="F2F2F2">
                      <a:alpha val="0"/>
                    </a:srgbClr>
                  </a:clrTo>
                </a:clrChange>
                <a:duotone>
                  <a:schemeClr val="accent1">
                    <a:shade val="45000"/>
                    <a:satMod val="135000"/>
                  </a:schemeClr>
                  <a:prstClr val="white"/>
                </a:duotone>
              </a:blip>
              <a:stretch>
                <a:fillRect/>
              </a:stretch>
            </p:blipFill>
            <p:spPr>
              <a:xfrm>
                <a:off x="8295848" y="3897270"/>
                <a:ext cx="778338" cy="812626"/>
              </a:xfrm>
              <a:prstGeom prst="rect">
                <a:avLst/>
              </a:prstGeom>
              <a:ln>
                <a:solidFill>
                  <a:srgbClr val="0070C0"/>
                </a:solidFill>
              </a:ln>
            </p:spPr>
          </p:pic>
        </p:grpSp>
      </p:grpSp>
      <p:grpSp>
        <p:nvGrpSpPr>
          <p:cNvPr id="15" name="Group 14"/>
          <p:cNvGrpSpPr/>
          <p:nvPr/>
        </p:nvGrpSpPr>
        <p:grpSpPr>
          <a:xfrm>
            <a:off x="455995" y="2182535"/>
            <a:ext cx="3659263" cy="1264377"/>
            <a:chOff x="465139" y="1293814"/>
            <a:chExt cx="3732638" cy="1289730"/>
          </a:xfrm>
        </p:grpSpPr>
        <p:sp>
          <p:nvSpPr>
            <p:cNvPr id="38" name="TextBox 37"/>
            <p:cNvSpPr txBox="1"/>
            <p:nvPr/>
          </p:nvSpPr>
          <p:spPr>
            <a:xfrm>
              <a:off x="465139" y="1293814"/>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Streaming data analysis</a:t>
              </a:r>
            </a:p>
          </p:txBody>
        </p:sp>
        <p:cxnSp>
          <p:nvCxnSpPr>
            <p:cNvPr id="12" name="Straight Connector 11"/>
            <p:cNvCxnSpPr/>
            <p:nvPr/>
          </p:nvCxnSpPr>
          <p:spPr>
            <a:xfrm>
              <a:off x="1316039"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26713" y="2849395"/>
            <a:ext cx="230527" cy="264267"/>
            <a:chOff x="3129153" y="6107430"/>
            <a:chExt cx="235149" cy="269566"/>
          </a:xfrm>
        </p:grpSpPr>
        <p:sp>
          <p:nvSpPr>
            <p:cNvPr id="45" name="Freeform 44"/>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 name="Oval 6"/>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51" name="Group 50"/>
          <p:cNvGrpSpPr/>
          <p:nvPr/>
        </p:nvGrpSpPr>
        <p:grpSpPr>
          <a:xfrm>
            <a:off x="509041" y="2481796"/>
            <a:ext cx="230527" cy="264267"/>
            <a:chOff x="3129153" y="6107430"/>
            <a:chExt cx="235149" cy="269566"/>
          </a:xfrm>
        </p:grpSpPr>
        <p:sp>
          <p:nvSpPr>
            <p:cNvPr id="52" name="Freeform 51"/>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3" name="Oval 52"/>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54" name="Group 53"/>
          <p:cNvGrpSpPr/>
          <p:nvPr/>
        </p:nvGrpSpPr>
        <p:grpSpPr>
          <a:xfrm>
            <a:off x="769046" y="2419317"/>
            <a:ext cx="230527" cy="264267"/>
            <a:chOff x="3129153" y="6107430"/>
            <a:chExt cx="235149" cy="269566"/>
          </a:xfrm>
        </p:grpSpPr>
        <p:sp>
          <p:nvSpPr>
            <p:cNvPr id="55" name="Freeform 54"/>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6" name="Oval 55"/>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57" name="Group 56"/>
          <p:cNvGrpSpPr/>
          <p:nvPr/>
        </p:nvGrpSpPr>
        <p:grpSpPr>
          <a:xfrm>
            <a:off x="941799" y="2568978"/>
            <a:ext cx="230527" cy="264267"/>
            <a:chOff x="3129153" y="6107430"/>
            <a:chExt cx="235149" cy="269566"/>
          </a:xfrm>
        </p:grpSpPr>
        <p:sp>
          <p:nvSpPr>
            <p:cNvPr id="58" name="Freeform 57"/>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9" name="Oval 58"/>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9724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Visual Studio tooling</a:t>
            </a:r>
          </a:p>
        </p:txBody>
      </p:sp>
      <p:sp>
        <p:nvSpPr>
          <p:cNvPr id="10" name="Text Placeholder 9">
            <a:extLst>
              <a:ext uri="{FF2B5EF4-FFF2-40B4-BE49-F238E27FC236}">
                <a16:creationId xmlns:a16="http://schemas.microsoft.com/office/drawing/2014/main" id="{F7350305-E6C5-42AA-891F-8AB933E4F3CF}"/>
              </a:ext>
            </a:extLst>
          </p:cNvPr>
          <p:cNvSpPr>
            <a:spLocks noGrp="1"/>
          </p:cNvSpPr>
          <p:nvPr>
            <p:ph type="body" sz="quarter" idx="11"/>
          </p:nvPr>
        </p:nvSpPr>
        <p:spPr>
          <a:xfrm>
            <a:off x="267684" y="1205150"/>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You can develop and deploy a Storm application without leaving Visual Studio</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329" y="1887038"/>
            <a:ext cx="3805735" cy="3829083"/>
          </a:xfrm>
          <a:prstGeom prst="rect">
            <a:avLst/>
          </a:prstGeom>
        </p:spPr>
      </p:pic>
      <p:sp>
        <p:nvSpPr>
          <p:cNvPr id="13" name="Rectangle 12"/>
          <p:cNvSpPr/>
          <p:nvPr/>
        </p:nvSpPr>
        <p:spPr bwMode="auto">
          <a:xfrm>
            <a:off x="7299049" y="1670276"/>
            <a:ext cx="4447645" cy="4685443"/>
          </a:xfrm>
          <a:prstGeom prst="rect">
            <a:avLst/>
          </a:prstGeom>
          <a:solidFill>
            <a:schemeClr val="bg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8A8E4D7F-720C-46D6-ACE0-415DAE17DF2D}"/>
              </a:ext>
            </a:extLst>
          </p:cNvPr>
          <p:cNvSpPr/>
          <p:nvPr/>
        </p:nvSpPr>
        <p:spPr>
          <a:xfrm>
            <a:off x="31174" y="2645907"/>
            <a:ext cx="7432078" cy="1977464"/>
          </a:xfrm>
          <a:prstGeom prst="rect">
            <a:avLst/>
          </a:prstGeom>
        </p:spPr>
        <p:txBody>
          <a:bodyPr wrap="square">
            <a:spAutoFit/>
          </a:bodyPr>
          <a:lstStyle/>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Create Storm projects from available template</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Submit a topology with C# bolts/spouts </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Submit Topologies containing Java spouts/bolts </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Monitor Topologies within VS</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Troubleshoot Topologies</a:t>
            </a:r>
          </a:p>
        </p:txBody>
      </p:sp>
    </p:spTree>
    <p:extLst>
      <p:ext uri="{BB962C8B-B14F-4D97-AF65-F5344CB8AC3E}">
        <p14:creationId xmlns:p14="http://schemas.microsoft.com/office/powerpoint/2010/main" val="202127579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Apache Storm ON HDInsight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Apache Storm on HDInsight can be a good option</a:t>
            </a:r>
          </a:p>
        </p:txBody>
      </p:sp>
      <p:graphicFrame>
        <p:nvGraphicFramePr>
          <p:cNvPr id="5" name="Table 4">
            <a:extLst>
              <a:ext uri="{FF2B5EF4-FFF2-40B4-BE49-F238E27FC236}">
                <a16:creationId xmlns:a16="http://schemas.microsoft.com/office/drawing/2014/main" id="{FD5F8130-6525-474D-AB5C-3E70CE278488}"/>
              </a:ext>
            </a:extLst>
          </p:cNvPr>
          <p:cNvGraphicFramePr>
            <a:graphicFrameLocks noGrp="1"/>
          </p:cNvGraphicFramePr>
          <p:nvPr>
            <p:extLst/>
          </p:nvPr>
        </p:nvGraphicFramePr>
        <p:xfrm>
          <a:off x="555998" y="1576169"/>
          <a:ext cx="11159751" cy="4923497"/>
        </p:xfrm>
        <a:graphic>
          <a:graphicData uri="http://schemas.openxmlformats.org/drawingml/2006/table">
            <a:tbl>
              <a:tblPr firstRow="1" bandRow="1">
                <a:tableStyleId>{5C22544A-7EE6-4342-B048-85BDC9FD1C3A}</a:tableStyleId>
              </a:tblPr>
              <a:tblGrid>
                <a:gridCol w="3301627">
                  <a:extLst>
                    <a:ext uri="{9D8B030D-6E8A-4147-A177-3AD203B41FA5}">
                      <a16:colId xmlns:a16="http://schemas.microsoft.com/office/drawing/2014/main" val="3272501966"/>
                    </a:ext>
                  </a:extLst>
                </a:gridCol>
                <a:gridCol w="7858124">
                  <a:extLst>
                    <a:ext uri="{9D8B030D-6E8A-4147-A177-3AD203B41FA5}">
                      <a16:colId xmlns:a16="http://schemas.microsoft.com/office/drawing/2014/main" val="2459301866"/>
                    </a:ext>
                  </a:extLst>
                </a:gridCol>
              </a:tblGrid>
              <a:tr h="330315">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55008">
                <a:tc>
                  <a:txBody>
                    <a:bodyPr/>
                    <a:lstStyle/>
                    <a:p>
                      <a:pPr marL="0" algn="l" defTabSz="914192" rtl="0" eaLnBrk="1" latinLnBrk="0" hangingPunct="1"/>
                      <a:r>
                        <a:rPr lang="en-US" sz="1600" kern="1200">
                          <a:solidFill>
                            <a:schemeClr val="dk1"/>
                          </a:solidFill>
                          <a:latin typeface="Segoe UI Semilight" panose="020B0402040204020203" pitchFamily="34" charset="0"/>
                          <a:ea typeface="+mn-ea"/>
                          <a:cs typeface="Segoe UI Semilight" panose="020B0402040204020203" pitchFamily="34" charset="0"/>
                        </a:rPr>
                        <a:t>An open-source solution</a:t>
                      </a:r>
                    </a:p>
                  </a:txBody>
                  <a:tcPr anchor="ctr"/>
                </a:tc>
                <a:tc>
                  <a:txBody>
                    <a:bodyPr/>
                    <a:lstStyle/>
                    <a:p>
                      <a:r>
                        <a:rPr lang="en-US" sz="1600">
                          <a:latin typeface="Segoe UI Semilight" panose="020B0402040204020203" pitchFamily="34" charset="0"/>
                          <a:cs typeface="Segoe UI Semilight" panose="020B0402040204020203" pitchFamily="34" charset="0"/>
                        </a:rPr>
                        <a:t>Apache Storm is open-source, licensed under Apache License 2.0</a:t>
                      </a:r>
                    </a:p>
                  </a:txBody>
                  <a:tcPr anchor="ctr"/>
                </a:tc>
                <a:extLst>
                  <a:ext uri="{0D108BD9-81ED-4DB2-BD59-A6C34878D82A}">
                    <a16:rowId xmlns:a16="http://schemas.microsoft.com/office/drawing/2014/main" val="1212888764"/>
                  </a:ext>
                </a:extLst>
              </a:tr>
              <a:tr h="754207">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A hybrid, multi-cloud solution with choice of deployment models</a:t>
                      </a:r>
                    </a:p>
                  </a:txBody>
                  <a:tcPr anchor="ctr"/>
                </a:tc>
                <a:tc>
                  <a:txBody>
                    <a:bodyPr/>
                    <a:lstStyle/>
                    <a:p>
                      <a:r>
                        <a:rPr lang="en-US" sz="1600">
                          <a:latin typeface="Segoe UI Semilight" panose="020B0402040204020203" pitchFamily="34" charset="0"/>
                          <a:cs typeface="Segoe UI Semilight" panose="020B0402040204020203" pitchFamily="34" charset="0"/>
                        </a:rPr>
                        <a:t>Apache Storm is available as a managed service on Azure, as an IaaS solution on Azure VMs, on-premises and as an IaaS solution on other public clouds.</a:t>
                      </a:r>
                    </a:p>
                  </a:txBody>
                  <a:tcPr anchor="ctr"/>
                </a:tc>
                <a:extLst>
                  <a:ext uri="{0D108BD9-81ED-4DB2-BD59-A6C34878D82A}">
                    <a16:rowId xmlns:a16="http://schemas.microsoft.com/office/drawing/2014/main" val="3773402847"/>
                  </a:ext>
                </a:extLst>
              </a:tr>
              <a:tr h="754207">
                <a:tc>
                  <a:txBody>
                    <a:bodyPr/>
                    <a:lstStyle/>
                    <a:p>
                      <a:r>
                        <a:rPr lang="en-US" sz="1600">
                          <a:latin typeface="Segoe UI Semilight" panose="020B0402040204020203" pitchFamily="34" charset="0"/>
                          <a:cs typeface="Segoe UI Semilight" panose="020B0402040204020203" pitchFamily="34" charset="0"/>
                        </a:rPr>
                        <a:t>A highly scalable solution</a:t>
                      </a:r>
                    </a:p>
                  </a:txBody>
                  <a:tcPr anchor="ctr"/>
                </a:tc>
                <a:tc>
                  <a:txBody>
                    <a:bodyPr/>
                    <a:lstStyle/>
                    <a:p>
                      <a:r>
                        <a:rPr lang="en-US" sz="1600">
                          <a:latin typeface="Segoe UI Semilight" panose="020B0402040204020203" pitchFamily="34" charset="0"/>
                          <a:cs typeface="Segoe UI Semilight" panose="020B0402040204020203" pitchFamily="34" charset="0"/>
                        </a:rPr>
                        <a:t>Storm architecture uses parallelism across clusters to scale. </a:t>
                      </a:r>
                      <a:r>
                        <a:rPr lang="en-US" sz="1600">
                          <a:latin typeface="Segoe UI Semilight" panose="020B0402040204020203" pitchFamily="34" charset="0"/>
                          <a:cs typeface="Segoe UI Semilight" panose="020B0402040204020203" pitchFamily="34" charset="0"/>
                          <a:hlinkClick r:id="rId3"/>
                        </a:rPr>
                        <a:t>Powered by Apache Storm </a:t>
                      </a:r>
                      <a:r>
                        <a:rPr lang="en-US" sz="1600">
                          <a:latin typeface="Segoe UI Semilight" panose="020B0402040204020203" pitchFamily="34" charset="0"/>
                          <a:cs typeface="Segoe UI Semilight" panose="020B0402040204020203" pitchFamily="34" charset="0"/>
                        </a:rPr>
                        <a:t>list some of the companies using Storm at large scale. Apache Storm processes many </a:t>
                      </a:r>
                      <a:r>
                        <a:rPr lang="en-US" sz="1600" i="1">
                          <a:latin typeface="Segoe UI Semilight" panose="020B0402040204020203" pitchFamily="34" charset="0"/>
                          <a:cs typeface="Segoe UI Semilight" panose="020B0402040204020203" pitchFamily="34" charset="0"/>
                        </a:rPr>
                        <a:t>billions of messages per day </a:t>
                      </a:r>
                      <a:r>
                        <a:rPr lang="en-US" sz="1600">
                          <a:latin typeface="Segoe UI Semilight" panose="020B0402040204020203" pitchFamily="34" charset="0"/>
                          <a:cs typeface="Segoe UI Semilight" panose="020B0402040204020203" pitchFamily="34" charset="0"/>
                        </a:rPr>
                        <a:t>for some of the customers.</a:t>
                      </a:r>
                    </a:p>
                  </a:txBody>
                  <a:tcPr anchor="ctr"/>
                </a:tc>
                <a:extLst>
                  <a:ext uri="{0D108BD9-81ED-4DB2-BD59-A6C34878D82A}">
                    <a16:rowId xmlns:a16="http://schemas.microsoft.com/office/drawing/2014/main" val="3622420946"/>
                  </a:ext>
                </a:extLst>
              </a:tr>
              <a:tr h="632724">
                <a:tc>
                  <a:txBody>
                    <a:bodyPr/>
                    <a:lstStyle/>
                    <a:p>
                      <a:r>
                        <a:rPr lang="en-US" sz="1600">
                          <a:latin typeface="Segoe UI Semilight" panose="020B0402040204020203" pitchFamily="34" charset="0"/>
                          <a:cs typeface="Segoe UI Semilight" panose="020B0402040204020203" pitchFamily="34" charset="0"/>
                        </a:rPr>
                        <a:t>Integration with Apache Kafka</a:t>
                      </a:r>
                    </a:p>
                  </a:txBody>
                  <a:tcPr anchor="ctr"/>
                </a:tc>
                <a:tc>
                  <a:txBody>
                    <a:bodyPr/>
                    <a:lstStyle/>
                    <a:p>
                      <a:r>
                        <a:rPr lang="en-US" sz="1600">
                          <a:latin typeface="Segoe UI Semilight" panose="020B0402040204020203" pitchFamily="34" charset="0"/>
                          <a:cs typeface="Segoe UI Semilight" panose="020B0402040204020203" pitchFamily="34" charset="0"/>
                        </a:rPr>
                        <a:t>“Apache Kafka + Apache Storm” is a popular combination. There is an </a:t>
                      </a:r>
                      <a:r>
                        <a:rPr lang="en-US" sz="1600">
                          <a:latin typeface="Segoe UI Semilight" panose="020B0402040204020203" pitchFamily="34" charset="0"/>
                          <a:cs typeface="Segoe UI Semilight" panose="020B0402040204020203" pitchFamily="34" charset="0"/>
                          <a:hlinkClick r:id="rId4"/>
                        </a:rPr>
                        <a:t>Kafka Spout </a:t>
                      </a:r>
                      <a:r>
                        <a:rPr lang="en-US" sz="1600">
                          <a:latin typeface="Segoe UI Semilight" panose="020B0402040204020203" pitchFamily="34" charset="0"/>
                          <a:cs typeface="Segoe UI Semilight" panose="020B0402040204020203" pitchFamily="34" charset="0"/>
                        </a:rPr>
                        <a:t>that makes it easy to consume Kafka data in Apache Storm.</a:t>
                      </a:r>
                    </a:p>
                  </a:txBody>
                  <a:tcPr anchor="ctr"/>
                </a:tc>
                <a:extLst>
                  <a:ext uri="{0D108BD9-81ED-4DB2-BD59-A6C34878D82A}">
                    <a16:rowId xmlns:a16="http://schemas.microsoft.com/office/drawing/2014/main" val="3784778137"/>
                  </a:ext>
                </a:extLst>
              </a:tr>
              <a:tr h="632724">
                <a:tc>
                  <a:txBody>
                    <a:bodyPr/>
                    <a:lstStyle/>
                    <a:p>
                      <a:r>
                        <a:rPr lang="en-US" sz="1600">
                          <a:latin typeface="Segoe UI Semilight" panose="020B0402040204020203" pitchFamily="34" charset="0"/>
                          <a:cs typeface="Segoe UI Semilight" panose="020B0402040204020203" pitchFamily="34" charset="0"/>
                        </a:rPr>
                        <a:t>Extensibility</a:t>
                      </a:r>
                    </a:p>
                  </a:txBody>
                  <a:tcPr anchor="ctr"/>
                </a:tc>
                <a:tc>
                  <a:txBody>
                    <a:bodyPr/>
                    <a:lstStyle/>
                    <a:p>
                      <a:r>
                        <a:rPr lang="en-US" sz="1600">
                          <a:latin typeface="Segoe UI Semilight" panose="020B0402040204020203" pitchFamily="34" charset="0"/>
                          <a:cs typeface="Segoe UI Semilight" panose="020B0402040204020203" pitchFamily="34" charset="0"/>
                        </a:rPr>
                        <a:t>Apache Storm has no restrictions on the code that runs in Spouts and Bolts. So, it is easily extensible.</a:t>
                      </a:r>
                    </a:p>
                  </a:txBody>
                  <a:tcPr anchor="ctr"/>
                </a:tc>
                <a:extLst>
                  <a:ext uri="{0D108BD9-81ED-4DB2-BD59-A6C34878D82A}">
                    <a16:rowId xmlns:a16="http://schemas.microsoft.com/office/drawing/2014/main" val="1932757016"/>
                  </a:ext>
                </a:extLst>
              </a:tr>
              <a:tr h="632724">
                <a:tc>
                  <a:txBody>
                    <a:bodyPr/>
                    <a:lstStyle/>
                    <a:p>
                      <a:r>
                        <a:rPr lang="en-US" sz="1600">
                          <a:latin typeface="Segoe UI Semilight" panose="020B0402040204020203" pitchFamily="34" charset="0"/>
                          <a:cs typeface="Segoe UI Semilight" panose="020B0402040204020203" pitchFamily="34" charset="0"/>
                        </a:rPr>
                        <a:t>Windowing Support</a:t>
                      </a:r>
                    </a:p>
                  </a:txBody>
                  <a:tcPr anchor="ctr"/>
                </a:tc>
                <a:tc>
                  <a:txBody>
                    <a:bodyPr/>
                    <a:lstStyle/>
                    <a:p>
                      <a:r>
                        <a:rPr lang="en-US" sz="1600">
                          <a:latin typeface="Segoe UI Semilight" panose="020B0402040204020203" pitchFamily="34" charset="0"/>
                          <a:cs typeface="Segoe UI Semilight" panose="020B0402040204020203" pitchFamily="34" charset="0"/>
                        </a:rPr>
                        <a:t>While, Apache Storm itself has no support for windowing, the higher-level framework </a:t>
                      </a:r>
                      <a:r>
                        <a:rPr lang="en-US" sz="1600">
                          <a:latin typeface="Segoe UI Semilight" panose="020B0402040204020203" pitchFamily="34" charset="0"/>
                          <a:cs typeface="Segoe UI Semilight" panose="020B0402040204020203" pitchFamily="34" charset="0"/>
                          <a:hlinkClick r:id="rId5"/>
                        </a:rPr>
                        <a:t>Apache Trident </a:t>
                      </a:r>
                      <a:r>
                        <a:rPr lang="en-US" sz="1600">
                          <a:latin typeface="Segoe UI Semilight" panose="020B0402040204020203" pitchFamily="34" charset="0"/>
                          <a:cs typeface="Segoe UI Semilight" panose="020B0402040204020203" pitchFamily="34" charset="0"/>
                        </a:rPr>
                        <a:t>does. </a:t>
                      </a:r>
                    </a:p>
                  </a:txBody>
                  <a:tcPr anchor="ctr"/>
                </a:tc>
                <a:extLst>
                  <a:ext uri="{0D108BD9-81ED-4DB2-BD59-A6C34878D82A}">
                    <a16:rowId xmlns:a16="http://schemas.microsoft.com/office/drawing/2014/main" val="3366989912"/>
                  </a:ext>
                </a:extLst>
              </a:tr>
              <a:tr h="632724">
                <a:tc>
                  <a:txBody>
                    <a:bodyPr/>
                    <a:lstStyle/>
                    <a:p>
                      <a:r>
                        <a:rPr lang="en-US" sz="1600">
                          <a:latin typeface="Segoe UI Semilight" panose="020B0402040204020203" pitchFamily="34" charset="0"/>
                          <a:cs typeface="Segoe UI Semilight" panose="020B0402040204020203" pitchFamily="34" charset="0"/>
                        </a:rPr>
                        <a:t>Integration with Visual Studio </a:t>
                      </a:r>
                    </a:p>
                  </a:txBody>
                  <a:tcPr anchor="ctr"/>
                </a:tc>
                <a:tc>
                  <a:txBody>
                    <a:bodyPr/>
                    <a:lstStyle/>
                    <a:p>
                      <a:r>
                        <a:rPr lang="en-US" sz="1600" dirty="0">
                          <a:latin typeface="Segoe UI Semilight" panose="020B0402040204020203" pitchFamily="34" charset="0"/>
                          <a:cs typeface="Segoe UI Semilight" panose="020B0402040204020203" pitchFamily="34" charset="0"/>
                        </a:rPr>
                        <a:t>Apache Storm on HDInsight </a:t>
                      </a:r>
                      <a:r>
                        <a:rPr lang="en-US" sz="1600" dirty="0">
                          <a:latin typeface="Segoe UI Semilight" panose="020B0402040204020203" pitchFamily="34" charset="0"/>
                          <a:cs typeface="Segoe UI Semilight" panose="020B0402040204020203" pitchFamily="34" charset="0"/>
                          <a:hlinkClick r:id="rId6"/>
                        </a:rPr>
                        <a:t>integrates with Visual Studio </a:t>
                      </a:r>
                      <a:r>
                        <a:rPr lang="en-US" sz="1600" dirty="0">
                          <a:latin typeface="Segoe UI Semilight" panose="020B0402040204020203" pitchFamily="34" charset="0"/>
                          <a:cs typeface="Segoe UI Semilight" panose="020B0402040204020203" pitchFamily="34" charset="0"/>
                        </a:rPr>
                        <a:t>so that you can develop and deploy a Storm application without leaving Visual Studio.</a:t>
                      </a:r>
                    </a:p>
                  </a:txBody>
                  <a:tcPr anchor="ctr"/>
                </a:tc>
                <a:extLst>
                  <a:ext uri="{0D108BD9-81ED-4DB2-BD59-A6C34878D82A}">
                    <a16:rowId xmlns:a16="http://schemas.microsoft.com/office/drawing/2014/main" val="1069741416"/>
                  </a:ext>
                </a:extLst>
              </a:tr>
            </a:tbl>
          </a:graphicData>
        </a:graphic>
      </p:graphicFrame>
    </p:spTree>
    <p:extLst>
      <p:ext uri="{BB962C8B-B14F-4D97-AF65-F5344CB8AC3E}">
        <p14:creationId xmlns:p14="http://schemas.microsoft.com/office/powerpoint/2010/main" val="375550634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Data Processing</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3287631"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Databricks</a:t>
            </a:r>
          </a:p>
          <a:p>
            <a:pPr marL="342900" indent="-342900">
              <a:lnSpc>
                <a:spcPct val="90000"/>
              </a:lnSpc>
              <a:spcAft>
                <a:spcPts val="600"/>
              </a:spcAft>
              <a:buFont typeface="Arial" panose="020B0604020202020204" pitchFamily="34" charset="0"/>
              <a:buChar char="•"/>
            </a:pPr>
            <a:r>
              <a:rPr lang="en-US" sz="2400" dirty="0">
                <a:solidFill>
                  <a:srgbClr val="0070C0"/>
                </a:solidFill>
              </a:rPr>
              <a:t>Azure HDInsight</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Factory</a:t>
            </a:r>
          </a:p>
        </p:txBody>
      </p:sp>
      <p:sp>
        <p:nvSpPr>
          <p:cNvPr id="13" name="Rectangle: Rounded Corners 498">
            <a:extLst>
              <a:ext uri="{FF2B5EF4-FFF2-40B4-BE49-F238E27FC236}">
                <a16:creationId xmlns:a16="http://schemas.microsoft.com/office/drawing/2014/main" id="{86012EF5-F7D5-4FC4-ABC5-378FA761061A}"/>
              </a:ext>
            </a:extLst>
          </p:cNvPr>
          <p:cNvSpPr/>
          <p:nvPr/>
        </p:nvSpPr>
        <p:spPr bwMode="auto">
          <a:xfrm>
            <a:off x="4690108" y="854424"/>
            <a:ext cx="1377450" cy="2574576"/>
          </a:xfrm>
          <a:custGeom>
            <a:avLst/>
            <a:gdLst>
              <a:gd name="connsiteX0" fmla="*/ 0 w 1377450"/>
              <a:gd name="connsiteY0" fmla="*/ 129838 h 2565992"/>
              <a:gd name="connsiteX1" fmla="*/ 129838 w 1377450"/>
              <a:gd name="connsiteY1" fmla="*/ 0 h 2565992"/>
              <a:gd name="connsiteX2" fmla="*/ 1247612 w 1377450"/>
              <a:gd name="connsiteY2" fmla="*/ 0 h 2565992"/>
              <a:gd name="connsiteX3" fmla="*/ 1377450 w 1377450"/>
              <a:gd name="connsiteY3" fmla="*/ 129838 h 2565992"/>
              <a:gd name="connsiteX4" fmla="*/ 1377450 w 1377450"/>
              <a:gd name="connsiteY4" fmla="*/ 2436154 h 2565992"/>
              <a:gd name="connsiteX5" fmla="*/ 1247612 w 1377450"/>
              <a:gd name="connsiteY5" fmla="*/ 2565992 h 2565992"/>
              <a:gd name="connsiteX6" fmla="*/ 129838 w 1377450"/>
              <a:gd name="connsiteY6" fmla="*/ 2565992 h 2565992"/>
              <a:gd name="connsiteX7" fmla="*/ 0 w 1377450"/>
              <a:gd name="connsiteY7" fmla="*/ 2436154 h 2565992"/>
              <a:gd name="connsiteX8" fmla="*/ 0 w 1377450"/>
              <a:gd name="connsiteY8" fmla="*/ 129838 h 2565992"/>
              <a:gd name="connsiteX0" fmla="*/ 0 w 1377450"/>
              <a:gd name="connsiteY0" fmla="*/ 138422 h 2574576"/>
              <a:gd name="connsiteX1" fmla="*/ 129838 w 1377450"/>
              <a:gd name="connsiteY1" fmla="*/ 8584 h 2574576"/>
              <a:gd name="connsiteX2" fmla="*/ 1074470 w 1377450"/>
              <a:gd name="connsiteY2" fmla="*/ 0 h 2574576"/>
              <a:gd name="connsiteX3" fmla="*/ 1247612 w 1377450"/>
              <a:gd name="connsiteY3" fmla="*/ 8584 h 2574576"/>
              <a:gd name="connsiteX4" fmla="*/ 1377450 w 1377450"/>
              <a:gd name="connsiteY4" fmla="*/ 138422 h 2574576"/>
              <a:gd name="connsiteX5" fmla="*/ 1377450 w 1377450"/>
              <a:gd name="connsiteY5" fmla="*/ 2444738 h 2574576"/>
              <a:gd name="connsiteX6" fmla="*/ 1247612 w 1377450"/>
              <a:gd name="connsiteY6" fmla="*/ 2574576 h 2574576"/>
              <a:gd name="connsiteX7" fmla="*/ 129838 w 1377450"/>
              <a:gd name="connsiteY7" fmla="*/ 2574576 h 2574576"/>
              <a:gd name="connsiteX8" fmla="*/ 0 w 1377450"/>
              <a:gd name="connsiteY8" fmla="*/ 2444738 h 2574576"/>
              <a:gd name="connsiteX9" fmla="*/ 0 w 1377450"/>
              <a:gd name="connsiteY9" fmla="*/ 138422 h 257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450" h="2574576">
                <a:moveTo>
                  <a:pt x="0" y="138422"/>
                </a:moveTo>
                <a:cubicBezTo>
                  <a:pt x="0" y="66714"/>
                  <a:pt x="58130" y="8584"/>
                  <a:pt x="129838" y="8584"/>
                </a:cubicBezTo>
                <a:lnTo>
                  <a:pt x="1074470" y="0"/>
                </a:lnTo>
                <a:lnTo>
                  <a:pt x="1247612" y="8584"/>
                </a:lnTo>
                <a:cubicBezTo>
                  <a:pt x="1319320" y="8584"/>
                  <a:pt x="1377450" y="66714"/>
                  <a:pt x="1377450" y="138422"/>
                </a:cubicBezTo>
                <a:lnTo>
                  <a:pt x="1377450" y="2444738"/>
                </a:lnTo>
                <a:cubicBezTo>
                  <a:pt x="1377450" y="2516446"/>
                  <a:pt x="1319320" y="2574576"/>
                  <a:pt x="1247612" y="2574576"/>
                </a:cubicBezTo>
                <a:lnTo>
                  <a:pt x="129838" y="2574576"/>
                </a:lnTo>
                <a:cubicBezTo>
                  <a:pt x="58130" y="2574576"/>
                  <a:pt x="0" y="2516446"/>
                  <a:pt x="0" y="2444738"/>
                </a:cubicBezTo>
                <a:lnTo>
                  <a:pt x="0" y="138422"/>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16" name="Group 15">
            <a:extLst>
              <a:ext uri="{FF2B5EF4-FFF2-40B4-BE49-F238E27FC236}">
                <a16:creationId xmlns:a16="http://schemas.microsoft.com/office/drawing/2014/main" id="{1DDCD6D5-BB36-438C-8DFE-96B237BCC813}"/>
              </a:ext>
            </a:extLst>
          </p:cNvPr>
          <p:cNvGrpSpPr/>
          <p:nvPr/>
        </p:nvGrpSpPr>
        <p:grpSpPr>
          <a:xfrm>
            <a:off x="5047475" y="1656586"/>
            <a:ext cx="504826" cy="381083"/>
            <a:chOff x="7996238" y="2078038"/>
            <a:chExt cx="731838" cy="552450"/>
          </a:xfrm>
          <a:solidFill>
            <a:srgbClr val="0078D7"/>
          </a:solidFill>
        </p:grpSpPr>
        <p:sp>
          <p:nvSpPr>
            <p:cNvPr id="17" name="Freeform 5">
              <a:extLst>
                <a:ext uri="{FF2B5EF4-FFF2-40B4-BE49-F238E27FC236}">
                  <a16:creationId xmlns:a16="http://schemas.microsoft.com/office/drawing/2014/main" id="{89975195-B6FC-4D68-BB44-0390121FED11}"/>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8" name="Freeform 6">
              <a:extLst>
                <a:ext uri="{FF2B5EF4-FFF2-40B4-BE49-F238E27FC236}">
                  <a16:creationId xmlns:a16="http://schemas.microsoft.com/office/drawing/2014/main" id="{5DF8BFFD-63CA-4C25-BDB3-DF0D55955B19}"/>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9" name="Freeform 7">
              <a:extLst>
                <a:ext uri="{FF2B5EF4-FFF2-40B4-BE49-F238E27FC236}">
                  <a16:creationId xmlns:a16="http://schemas.microsoft.com/office/drawing/2014/main" id="{D7E30917-1EF1-4970-88E6-FC5CB77DEB61}"/>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0" name="Freeform 8">
              <a:extLst>
                <a:ext uri="{FF2B5EF4-FFF2-40B4-BE49-F238E27FC236}">
                  <a16:creationId xmlns:a16="http://schemas.microsoft.com/office/drawing/2014/main" id="{CCE21D73-71CC-41D3-AB40-F29BCC748EE0}"/>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1" name="Freeform 9">
              <a:extLst>
                <a:ext uri="{FF2B5EF4-FFF2-40B4-BE49-F238E27FC236}">
                  <a16:creationId xmlns:a16="http://schemas.microsoft.com/office/drawing/2014/main" id="{38085D72-E6C6-4803-A07A-278717731D62}"/>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2" name="Freeform 10">
              <a:extLst>
                <a:ext uri="{FF2B5EF4-FFF2-40B4-BE49-F238E27FC236}">
                  <a16:creationId xmlns:a16="http://schemas.microsoft.com/office/drawing/2014/main" id="{BCDD13DA-0BE7-4C32-A76E-89F89EFC6FA4}"/>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3" name="Freeform 11">
              <a:extLst>
                <a:ext uri="{FF2B5EF4-FFF2-40B4-BE49-F238E27FC236}">
                  <a16:creationId xmlns:a16="http://schemas.microsoft.com/office/drawing/2014/main" id="{2578F426-835E-451E-848D-E709B9EF0ADC}"/>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 name="Freeform 12">
              <a:extLst>
                <a:ext uri="{FF2B5EF4-FFF2-40B4-BE49-F238E27FC236}">
                  <a16:creationId xmlns:a16="http://schemas.microsoft.com/office/drawing/2014/main" id="{0B85D14D-796D-44F5-985F-64DB9D3B0C33}"/>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 name="Freeform 13">
              <a:extLst>
                <a:ext uri="{FF2B5EF4-FFF2-40B4-BE49-F238E27FC236}">
                  <a16:creationId xmlns:a16="http://schemas.microsoft.com/office/drawing/2014/main" id="{A1DD1831-9D5A-4C1A-9D06-F5A2EE6CC15C}"/>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33" name="Freeform 14">
              <a:extLst>
                <a:ext uri="{FF2B5EF4-FFF2-40B4-BE49-F238E27FC236}">
                  <a16:creationId xmlns:a16="http://schemas.microsoft.com/office/drawing/2014/main" id="{42C1DD74-5DD8-4179-81AD-4AC51548BB38}"/>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34" name="Picture 33">
            <a:extLst>
              <a:ext uri="{FF2B5EF4-FFF2-40B4-BE49-F238E27FC236}">
                <a16:creationId xmlns:a16="http://schemas.microsoft.com/office/drawing/2014/main" id="{36AB9698-2F58-43B1-B813-FBFAACA01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0225" y="895170"/>
            <a:ext cx="860866" cy="451476"/>
          </a:xfrm>
          <a:prstGeom prst="rect">
            <a:avLst/>
          </a:prstGeom>
        </p:spPr>
      </p:pic>
      <p:sp>
        <p:nvSpPr>
          <p:cNvPr id="35" name="Rectangle 34">
            <a:extLst>
              <a:ext uri="{FF2B5EF4-FFF2-40B4-BE49-F238E27FC236}">
                <a16:creationId xmlns:a16="http://schemas.microsoft.com/office/drawing/2014/main" id="{55EE1068-E863-46EC-B616-B685F3693F57}"/>
              </a:ext>
            </a:extLst>
          </p:cNvPr>
          <p:cNvSpPr/>
          <p:nvPr/>
        </p:nvSpPr>
        <p:spPr>
          <a:xfrm>
            <a:off x="4667404" y="1347746"/>
            <a:ext cx="1428596"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36" name="Rectangle 35">
            <a:extLst>
              <a:ext uri="{FF2B5EF4-FFF2-40B4-BE49-F238E27FC236}">
                <a16:creationId xmlns:a16="http://schemas.microsoft.com/office/drawing/2014/main" id="{8321A862-6DA4-471C-B031-304B0861D346}"/>
              </a:ext>
            </a:extLst>
          </p:cNvPr>
          <p:cNvSpPr/>
          <p:nvPr/>
        </p:nvSpPr>
        <p:spPr>
          <a:xfrm>
            <a:off x="4872114" y="2088049"/>
            <a:ext cx="901209"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37" name="Rectangle 36">
            <a:extLst>
              <a:ext uri="{FF2B5EF4-FFF2-40B4-BE49-F238E27FC236}">
                <a16:creationId xmlns:a16="http://schemas.microsoft.com/office/drawing/2014/main" id="{72715362-A4DB-4CCE-916F-C3A9005B4596}"/>
              </a:ext>
            </a:extLst>
          </p:cNvPr>
          <p:cNvSpPr/>
          <p:nvPr/>
        </p:nvSpPr>
        <p:spPr>
          <a:xfrm>
            <a:off x="4825321" y="2851919"/>
            <a:ext cx="986167" cy="577081"/>
          </a:xfrm>
          <a:prstGeom prst="rect">
            <a:avLst/>
          </a:prstGeom>
        </p:spPr>
        <p:txBody>
          <a:bodyPr wrap="none">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FA</a:t>
            </a: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CTORY</a:t>
            </a:r>
            <a:b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IR/SSIS</a:t>
            </a:r>
          </a:p>
        </p:txBody>
      </p:sp>
      <p:sp>
        <p:nvSpPr>
          <p:cNvPr id="38" name="TextBox 37">
            <a:extLst>
              <a:ext uri="{FF2B5EF4-FFF2-40B4-BE49-F238E27FC236}">
                <a16:creationId xmlns:a16="http://schemas.microsoft.com/office/drawing/2014/main" id="{8B63C311-E1C4-43B7-A0E0-8E919F41B30B}"/>
              </a:ext>
            </a:extLst>
          </p:cNvPr>
          <p:cNvSpPr txBox="1"/>
          <p:nvPr/>
        </p:nvSpPr>
        <p:spPr>
          <a:xfrm>
            <a:off x="4460570" y="316310"/>
            <a:ext cx="1484653" cy="683264"/>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DATA PROCESSING</a:t>
            </a:r>
          </a:p>
        </p:txBody>
      </p:sp>
      <p:pic>
        <p:nvPicPr>
          <p:cNvPr id="39" name="Picture 38">
            <a:extLst>
              <a:ext uri="{FF2B5EF4-FFF2-40B4-BE49-F238E27FC236}">
                <a16:creationId xmlns:a16="http://schemas.microsoft.com/office/drawing/2014/main" id="{4F5CC65E-63CD-4353-B626-BABCFC35FD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4449" y="2412713"/>
            <a:ext cx="426125" cy="426125"/>
          </a:xfrm>
          <a:prstGeom prst="rect">
            <a:avLst/>
          </a:prstGeom>
        </p:spPr>
      </p:pic>
    </p:spTree>
    <p:extLst>
      <p:ext uri="{BB962C8B-B14F-4D97-AF65-F5344CB8AC3E}">
        <p14:creationId xmlns:p14="http://schemas.microsoft.com/office/powerpoint/2010/main" val="286318354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ext uri="{D42A27DB-BD31-4B8C-83A1-F6EECF244321}">
                <p14:modId xmlns:p14="http://schemas.microsoft.com/office/powerpoint/2010/main" val="530794543"/>
              </p:ext>
            </p:extLst>
          </p:nvPr>
        </p:nvGraphicFramePr>
        <p:xfrm>
          <a:off x="457200" y="1773973"/>
          <a:ext cx="11366500" cy="3529200"/>
        </p:xfrm>
        <a:graphic>
          <a:graphicData uri="http://schemas.openxmlformats.org/drawingml/2006/table">
            <a:tbl>
              <a:tblPr firstRow="1" bandRow="1">
                <a:tableStyleId>{5C22544A-7EE6-4342-B048-85BDC9FD1C3A}</a:tableStyleId>
              </a:tblPr>
              <a:tblGrid>
                <a:gridCol w="2231427">
                  <a:extLst>
                    <a:ext uri="{9D8B030D-6E8A-4147-A177-3AD203B41FA5}">
                      <a16:colId xmlns:a16="http://schemas.microsoft.com/office/drawing/2014/main" val="3085090280"/>
                    </a:ext>
                  </a:extLst>
                </a:gridCol>
                <a:gridCol w="9135073">
                  <a:extLst>
                    <a:ext uri="{9D8B030D-6E8A-4147-A177-3AD203B41FA5}">
                      <a16:colId xmlns:a16="http://schemas.microsoft.com/office/drawing/2014/main" val="3474397759"/>
                    </a:ext>
                  </a:extLst>
                </a:gridCol>
              </a:tblGrid>
              <a:tr h="518400">
                <a:tc>
                  <a:txBody>
                    <a:bodyPr/>
                    <a:lstStyle/>
                    <a:p>
                      <a:pPr algn="l"/>
                      <a:r>
                        <a:rPr lang="en-US" sz="1600" b="0" dirty="0">
                          <a:latin typeface="+mj-lt"/>
                        </a:rPr>
                        <a:t>Requirement</a:t>
                      </a:r>
                    </a:p>
                  </a:txBody>
                  <a:tcPr anchor="ctr">
                    <a:solidFill>
                      <a:schemeClr val="tx1"/>
                    </a:solidFill>
                  </a:tcPr>
                </a:tc>
                <a:tc>
                  <a:txBody>
                    <a:bodyPr/>
                    <a:lstStyle/>
                    <a:p>
                      <a:pPr algn="l"/>
                      <a:r>
                        <a:rPr lang="en-US" sz="1600" b="0" dirty="0">
                          <a:latin typeface="+mj-lt"/>
                        </a:rPr>
                        <a:t>Comment</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972000">
                <a:tc>
                  <a:txBody>
                    <a:bodyPr/>
                    <a:lstStyle/>
                    <a:p>
                      <a:r>
                        <a:rPr lang="en-US" sz="1600" dirty="0">
                          <a:solidFill>
                            <a:schemeClr val="bg1"/>
                          </a:solidFill>
                          <a:latin typeface="+mj-lt"/>
                        </a:rPr>
                        <a:t>Scalability</a:t>
                      </a:r>
                    </a:p>
                  </a:txBody>
                  <a:tcPr anchor="ctr">
                    <a:solidFill>
                      <a:schemeClr val="tx2"/>
                    </a:solidFill>
                  </a:tcPr>
                </a:tc>
                <a:tc>
                  <a:txBody>
                    <a:bodyPr/>
                    <a:lstStyle/>
                    <a:p>
                      <a:r>
                        <a:rPr lang="en-US" sz="1600" dirty="0">
                          <a:latin typeface="+mn-lt"/>
                        </a:rPr>
                        <a:t>The amount of data that needs to be processed at once can vary widely on any given day, or can grow over time. The batch data processing technology should scale to meet your needs with the level of granularity and within an acceptable time range for your solution.</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972000">
                <a:tc>
                  <a:txBody>
                    <a:bodyPr/>
                    <a:lstStyle/>
                    <a:p>
                      <a:r>
                        <a:rPr lang="en-US" sz="1600" dirty="0">
                          <a:solidFill>
                            <a:schemeClr val="bg1"/>
                          </a:solidFill>
                          <a:latin typeface="+mj-lt"/>
                        </a:rPr>
                        <a:t>Choice of language</a:t>
                      </a:r>
                    </a:p>
                  </a:txBody>
                  <a:tcPr anchor="ctr">
                    <a:solidFill>
                      <a:schemeClr val="tx2"/>
                    </a:solidFill>
                  </a:tcPr>
                </a:tc>
                <a:tc>
                  <a:txBody>
                    <a:bodyPr/>
                    <a:lstStyle/>
                    <a:p>
                      <a:r>
                        <a:rPr lang="en-US" sz="1600" dirty="0">
                          <a:latin typeface="+mn-lt"/>
                        </a:rPr>
                        <a:t>The batch data processing technology should provide a choice of languages with which to create batch operations, including Python, Java, Scala, HiveQL, R, or U-SQL.</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972000">
                <a:tc>
                  <a:txBody>
                    <a:bodyPr/>
                    <a:lstStyle/>
                    <a:p>
                      <a:r>
                        <a:rPr lang="en-US" sz="1600" dirty="0">
                          <a:solidFill>
                            <a:schemeClr val="bg1"/>
                          </a:solidFill>
                          <a:latin typeface="+mj-lt"/>
                        </a:rPr>
                        <a:t>Integration choices</a:t>
                      </a:r>
                    </a:p>
                  </a:txBody>
                  <a:tcPr anchor="ctr">
                    <a:solidFill>
                      <a:schemeClr val="tx2"/>
                    </a:solidFill>
                  </a:tcPr>
                </a:tc>
                <a:tc>
                  <a:txBody>
                    <a:bodyPr/>
                    <a:lstStyle/>
                    <a:p>
                      <a:r>
                        <a:rPr lang="en-US" sz="1600" dirty="0">
                          <a:latin typeface="+mn-lt"/>
                        </a:rPr>
                        <a:t>The batch data processing technology should allow you to choose a cloud-based data source from which to query, such as Azure Storage or Azure Data Lake Store. Some options allow additional integration options by also allowing you to query external relational data stores, such as SQL Data Warehouse.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
        <p:nvSpPr>
          <p:cNvPr id="10" name="Title 4">
            <a:extLst>
              <a:ext uri="{FF2B5EF4-FFF2-40B4-BE49-F238E27FC236}">
                <a16:creationId xmlns:a16="http://schemas.microsoft.com/office/drawing/2014/main" id="{BC5996CC-8245-4D1A-BFA6-2CE18A33FFDD}"/>
              </a:ext>
            </a:extLst>
          </p:cNvPr>
          <p:cNvSpPr>
            <a:spLocks noGrp="1"/>
          </p:cNvSpPr>
          <p:nvPr>
            <p:ph type="title"/>
          </p:nvPr>
        </p:nvSpPr>
        <p:spPr/>
        <p:txBody>
          <a:bodyPr/>
          <a:lstStyle/>
          <a:p>
            <a:r>
              <a:rPr lang="en-US" dirty="0"/>
              <a:t>Data preparation, transformation, processing requirements</a:t>
            </a:r>
          </a:p>
        </p:txBody>
      </p:sp>
    </p:spTree>
    <p:custDataLst>
      <p:tags r:id="rId1"/>
    </p:custDataLst>
    <p:extLst>
      <p:ext uri="{BB962C8B-B14F-4D97-AF65-F5344CB8AC3E}">
        <p14:creationId xmlns:p14="http://schemas.microsoft.com/office/powerpoint/2010/main" val="121589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2CD032B-170E-4A24-9FD3-E23517755B8D}"/>
              </a:ext>
            </a:extLst>
          </p:cNvPr>
          <p:cNvGraphicFramePr>
            <a:graphicFrameLocks noGrp="1"/>
          </p:cNvGraphicFramePr>
          <p:nvPr>
            <p:extLst/>
          </p:nvPr>
        </p:nvGraphicFramePr>
        <p:xfrm>
          <a:off x="466688" y="1773973"/>
          <a:ext cx="11231489" cy="4394712"/>
        </p:xfrm>
        <a:graphic>
          <a:graphicData uri="http://schemas.openxmlformats.org/drawingml/2006/table">
            <a:tbl>
              <a:tblPr firstRow="1" bandRow="1">
                <a:tableStyleId>{5C22544A-7EE6-4342-B048-85BDC9FD1C3A}</a:tableStyleId>
              </a:tblPr>
              <a:tblGrid>
                <a:gridCol w="1727489">
                  <a:extLst>
                    <a:ext uri="{9D8B030D-6E8A-4147-A177-3AD203B41FA5}">
                      <a16:colId xmlns:a16="http://schemas.microsoft.com/office/drawing/2014/main" val="2916345298"/>
                    </a:ext>
                  </a:extLst>
                </a:gridCol>
                <a:gridCol w="1584000">
                  <a:extLst>
                    <a:ext uri="{9D8B030D-6E8A-4147-A177-3AD203B41FA5}">
                      <a16:colId xmlns:a16="http://schemas.microsoft.com/office/drawing/2014/main" val="1816589600"/>
                    </a:ext>
                  </a:extLst>
                </a:gridCol>
                <a:gridCol w="1584000">
                  <a:extLst>
                    <a:ext uri="{9D8B030D-6E8A-4147-A177-3AD203B41FA5}">
                      <a16:colId xmlns:a16="http://schemas.microsoft.com/office/drawing/2014/main" val="2763336943"/>
                    </a:ext>
                  </a:extLst>
                </a:gridCol>
                <a:gridCol w="1584000">
                  <a:extLst>
                    <a:ext uri="{9D8B030D-6E8A-4147-A177-3AD203B41FA5}">
                      <a16:colId xmlns:a16="http://schemas.microsoft.com/office/drawing/2014/main" val="944673819"/>
                    </a:ext>
                  </a:extLst>
                </a:gridCol>
                <a:gridCol w="1584000">
                  <a:extLst>
                    <a:ext uri="{9D8B030D-6E8A-4147-A177-3AD203B41FA5}">
                      <a16:colId xmlns:a16="http://schemas.microsoft.com/office/drawing/2014/main" val="3791442874"/>
                    </a:ext>
                  </a:extLst>
                </a:gridCol>
                <a:gridCol w="1584000">
                  <a:extLst>
                    <a:ext uri="{9D8B030D-6E8A-4147-A177-3AD203B41FA5}">
                      <a16:colId xmlns:a16="http://schemas.microsoft.com/office/drawing/2014/main" val="3892580675"/>
                    </a:ext>
                  </a:extLst>
                </a:gridCol>
                <a:gridCol w="1584000">
                  <a:extLst>
                    <a:ext uri="{9D8B030D-6E8A-4147-A177-3AD203B41FA5}">
                      <a16:colId xmlns:a16="http://schemas.microsoft.com/office/drawing/2014/main" val="2658377976"/>
                    </a:ext>
                  </a:extLst>
                </a:gridCol>
              </a:tblGrid>
              <a:tr h="689803">
                <a:tc>
                  <a:txBody>
                    <a:bodyPr/>
                    <a:lstStyle/>
                    <a:p>
                      <a:endParaRPr lang="en-US" sz="14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591584711"/>
                  </a:ext>
                </a:extLst>
              </a:tr>
              <a:tr h="689803">
                <a:tc>
                  <a:txBody>
                    <a:bodyPr/>
                    <a:lstStyle/>
                    <a:p>
                      <a:pPr>
                        <a:lnSpc>
                          <a:spcPct val="90000"/>
                        </a:lnSpc>
                      </a:pPr>
                      <a:r>
                        <a:rPr lang="en-US" sz="1400" dirty="0">
                          <a:solidFill>
                            <a:schemeClr val="bg1"/>
                          </a:solidFill>
                          <a:effectLst/>
                          <a:latin typeface="+mj-lt"/>
                        </a:rPr>
                        <a:t>Is a managed service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4495648"/>
                  </a:ext>
                </a:extLst>
              </a:tr>
              <a:tr h="470210">
                <a:tc>
                  <a:txBody>
                    <a:bodyPr/>
                    <a:lstStyle/>
                    <a:p>
                      <a:pPr>
                        <a:lnSpc>
                          <a:spcPct val="90000"/>
                        </a:lnSpc>
                      </a:pPr>
                      <a:r>
                        <a:rPr lang="en-US" sz="1400" dirty="0">
                          <a:solidFill>
                            <a:schemeClr val="bg1"/>
                          </a:solidFill>
                          <a:effectLst/>
                          <a:latin typeface="+mj-lt"/>
                        </a:rPr>
                        <a:t>Auto-scaling</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72866761"/>
                  </a:ext>
                </a:extLst>
              </a:tr>
              <a:tr h="470210">
                <a:tc>
                  <a:txBody>
                    <a:bodyPr/>
                    <a:lstStyle/>
                    <a:p>
                      <a:pPr>
                        <a:lnSpc>
                          <a:spcPct val="90000"/>
                        </a:lnSpc>
                      </a:pPr>
                      <a:r>
                        <a:rPr lang="en-US" sz="1400" dirty="0">
                          <a:solidFill>
                            <a:schemeClr val="bg1"/>
                          </a:solidFill>
                          <a:effectLst/>
                          <a:latin typeface="+mj-lt"/>
                        </a:rPr>
                        <a:t>Supports pausing compute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50684524"/>
                  </a:ext>
                </a:extLst>
              </a:tr>
              <a:tr h="470210">
                <a:tc>
                  <a:txBody>
                    <a:bodyPr/>
                    <a:lstStyle/>
                    <a:p>
                      <a:pPr>
                        <a:lnSpc>
                          <a:spcPct val="90000"/>
                        </a:lnSpc>
                      </a:pPr>
                      <a:r>
                        <a:rPr lang="en-US" sz="1400" dirty="0">
                          <a:solidFill>
                            <a:schemeClr val="bg1"/>
                          </a:solidFill>
                          <a:effectLst/>
                          <a:latin typeface="+mj-lt"/>
                        </a:rPr>
                        <a:t>Programmability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U-SQL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R, 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T-SQL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SQL, 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01023626"/>
                  </a:ext>
                </a:extLst>
              </a:tr>
              <a:tr h="689803">
                <a:tc>
                  <a:txBody>
                    <a:bodyPr/>
                    <a:lstStyle/>
                    <a:p>
                      <a:pPr>
                        <a:lnSpc>
                          <a:spcPct val="90000"/>
                        </a:lnSpc>
                      </a:pPr>
                      <a:r>
                        <a:rPr lang="en-US" sz="1400" dirty="0">
                          <a:solidFill>
                            <a:schemeClr val="bg1"/>
                          </a:solidFill>
                          <a:effectLst/>
                          <a:latin typeface="+mj-lt"/>
                        </a:rPr>
                        <a:t>Programming paradigm</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97506856"/>
                  </a:ext>
                </a:extLst>
              </a:tr>
              <a:tr h="909395">
                <a:tc>
                  <a:txBody>
                    <a:bodyPr/>
                    <a:lstStyle/>
                    <a:p>
                      <a:pPr>
                        <a:lnSpc>
                          <a:spcPct val="90000"/>
                        </a:lnSpc>
                      </a:pPr>
                      <a:r>
                        <a:rPr lang="en-US" sz="1400" dirty="0">
                          <a:solidFill>
                            <a:schemeClr val="bg1"/>
                          </a:solidFill>
                          <a:effectLst/>
                          <a:latin typeface="+mj-lt"/>
                        </a:rPr>
                        <a:t>Pricing model</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 (by job run per hour times analytics unit used)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15434010"/>
                  </a:ext>
                </a:extLst>
              </a:tr>
            </a:tbl>
          </a:graphicData>
        </a:graphic>
      </p:graphicFrame>
      <p:sp>
        <p:nvSpPr>
          <p:cNvPr id="6" name="Text Placeholder 5">
            <a:extLst>
              <a:ext uri="{FF2B5EF4-FFF2-40B4-BE49-F238E27FC236}">
                <a16:creationId xmlns:a16="http://schemas.microsoft.com/office/drawing/2014/main" id="{8C2CE748-532B-43C8-9F7C-C775EBCB5EAB}"/>
              </a:ext>
            </a:extLst>
          </p:cNvPr>
          <p:cNvSpPr>
            <a:spLocks noGrp="1"/>
          </p:cNvSpPr>
          <p:nvPr>
            <p:ph type="body" sz="quarter" idx="10"/>
          </p:nvPr>
        </p:nvSpPr>
        <p:spPr/>
        <p:txBody>
          <a:bodyPr/>
          <a:lstStyle/>
          <a:p>
            <a:pPr marL="0" indent="0">
              <a:buNone/>
            </a:pPr>
            <a:r>
              <a:rPr lang="en-US" dirty="0"/>
              <a:t>A side-by-side comparison of general capabilities and features</a:t>
            </a:r>
          </a:p>
        </p:txBody>
      </p:sp>
      <p:sp>
        <p:nvSpPr>
          <p:cNvPr id="4" name="Title 3">
            <a:extLst>
              <a:ext uri="{FF2B5EF4-FFF2-40B4-BE49-F238E27FC236}">
                <a16:creationId xmlns:a16="http://schemas.microsoft.com/office/drawing/2014/main" id="{2EDD6C72-662D-4534-B9F2-42210E242C59}"/>
              </a:ext>
            </a:extLst>
          </p:cNvPr>
          <p:cNvSpPr>
            <a:spLocks noGrp="1"/>
          </p:cNvSpPr>
          <p:nvPr>
            <p:ph type="title"/>
          </p:nvPr>
        </p:nvSpPr>
        <p:spPr/>
        <p:txBody>
          <a:bodyPr/>
          <a:lstStyle/>
          <a:p>
            <a:r>
              <a:rPr lang="en-US" dirty="0"/>
              <a:t>Data Prep and Transformation Offerings (1/3)</a:t>
            </a:r>
          </a:p>
        </p:txBody>
      </p:sp>
      <p:sp>
        <p:nvSpPr>
          <p:cNvPr id="9" name="Title 1">
            <a:extLst>
              <a:ext uri="{FF2B5EF4-FFF2-40B4-BE49-F238E27FC236}">
                <a16:creationId xmlns:a16="http://schemas.microsoft.com/office/drawing/2014/main" id="{5B800492-4146-4335-83CC-D609EE36F560}"/>
              </a:ext>
            </a:extLst>
          </p:cNvPr>
          <p:cNvSpPr txBox="1">
            <a:spLocks/>
          </p:cNvSpPr>
          <p:nvPr/>
        </p:nvSpPr>
        <p:spPr>
          <a:xfrm>
            <a:off x="269240" y="-11201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77572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5F2B6AE-72F6-4CFC-9BD5-36119D3AD794}"/>
              </a:ext>
            </a:extLst>
          </p:cNvPr>
          <p:cNvGraphicFramePr>
            <a:graphicFrameLocks noGrp="1"/>
          </p:cNvGraphicFramePr>
          <p:nvPr>
            <p:extLst/>
          </p:nvPr>
        </p:nvGraphicFramePr>
        <p:xfrm>
          <a:off x="457200" y="1773973"/>
          <a:ext cx="11240979" cy="3567012"/>
        </p:xfrm>
        <a:graphic>
          <a:graphicData uri="http://schemas.openxmlformats.org/drawingml/2006/table">
            <a:tbl>
              <a:tblPr firstRow="1" bandRow="1">
                <a:tableStyleId>{5C22544A-7EE6-4342-B048-85BDC9FD1C3A}</a:tableStyleId>
              </a:tblPr>
              <a:tblGrid>
                <a:gridCol w="1735358">
                  <a:extLst>
                    <a:ext uri="{9D8B030D-6E8A-4147-A177-3AD203B41FA5}">
                      <a16:colId xmlns:a16="http://schemas.microsoft.com/office/drawing/2014/main" val="1134656341"/>
                    </a:ext>
                  </a:extLst>
                </a:gridCol>
                <a:gridCol w="1580952">
                  <a:extLst>
                    <a:ext uri="{9D8B030D-6E8A-4147-A177-3AD203B41FA5}">
                      <a16:colId xmlns:a16="http://schemas.microsoft.com/office/drawing/2014/main" val="3916506836"/>
                    </a:ext>
                  </a:extLst>
                </a:gridCol>
                <a:gridCol w="1584101">
                  <a:extLst>
                    <a:ext uri="{9D8B030D-6E8A-4147-A177-3AD203B41FA5}">
                      <a16:colId xmlns:a16="http://schemas.microsoft.com/office/drawing/2014/main" val="3956053652"/>
                    </a:ext>
                  </a:extLst>
                </a:gridCol>
                <a:gridCol w="1584102">
                  <a:extLst>
                    <a:ext uri="{9D8B030D-6E8A-4147-A177-3AD203B41FA5}">
                      <a16:colId xmlns:a16="http://schemas.microsoft.com/office/drawing/2014/main" val="3685718054"/>
                    </a:ext>
                  </a:extLst>
                </a:gridCol>
                <a:gridCol w="1584101">
                  <a:extLst>
                    <a:ext uri="{9D8B030D-6E8A-4147-A177-3AD203B41FA5}">
                      <a16:colId xmlns:a16="http://schemas.microsoft.com/office/drawing/2014/main" val="1737767058"/>
                    </a:ext>
                  </a:extLst>
                </a:gridCol>
                <a:gridCol w="1597196">
                  <a:extLst>
                    <a:ext uri="{9D8B030D-6E8A-4147-A177-3AD203B41FA5}">
                      <a16:colId xmlns:a16="http://schemas.microsoft.com/office/drawing/2014/main" val="3759333775"/>
                    </a:ext>
                  </a:extLst>
                </a:gridCol>
                <a:gridCol w="1575169">
                  <a:extLst>
                    <a:ext uri="{9D8B030D-6E8A-4147-A177-3AD203B41FA5}">
                      <a16:colId xmlns:a16="http://schemas.microsoft.com/office/drawing/2014/main" val="873535772"/>
                    </a:ext>
                  </a:extLst>
                </a:gridCol>
              </a:tblGrid>
              <a:tr h="685892">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483403956"/>
                  </a:ext>
                </a:extLst>
              </a:tr>
              <a:tr h="597663">
                <a:tc>
                  <a:txBody>
                    <a:bodyPr/>
                    <a:lstStyle/>
                    <a:p>
                      <a:r>
                        <a:rPr lang="en-US" sz="1400" dirty="0">
                          <a:solidFill>
                            <a:schemeClr val="bg1"/>
                          </a:solidFill>
                          <a:effectLst/>
                          <a:latin typeface="+mj-lt"/>
                        </a:rPr>
                        <a:t>Access Azure Data Lake Store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4242568"/>
                  </a:ext>
                </a:extLst>
              </a:tr>
              <a:tr h="594875">
                <a:tc>
                  <a:txBody>
                    <a:bodyPr/>
                    <a:lstStyle/>
                    <a:p>
                      <a:r>
                        <a:rPr lang="en-US" sz="1400" dirty="0">
                          <a:solidFill>
                            <a:schemeClr val="bg1"/>
                          </a:solidFill>
                          <a:effectLst/>
                          <a:latin typeface="+mj-lt"/>
                        </a:rPr>
                        <a:t>Query Azure Storage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55179814"/>
                  </a:ext>
                </a:extLst>
              </a:tr>
              <a:tr h="1688582">
                <a:tc>
                  <a:txBody>
                    <a:bodyPr/>
                    <a:lstStyle/>
                    <a:p>
                      <a:pPr>
                        <a:lnSpc>
                          <a:spcPct val="90000"/>
                        </a:lnSpc>
                      </a:pPr>
                      <a:r>
                        <a:rPr lang="en-US" sz="1400" dirty="0">
                          <a:solidFill>
                            <a:schemeClr val="bg1"/>
                          </a:solidFill>
                          <a:effectLst/>
                          <a:latin typeface="+mj-lt"/>
                        </a:rPr>
                        <a:t>Query external relational stores (like Azure SQL Database, SQL Server in virtual machine, or Azure SQL Data Warehouse)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43253171"/>
                  </a:ext>
                </a:extLst>
              </a:tr>
            </a:tbl>
          </a:graphicData>
        </a:graphic>
      </p:graphicFrame>
      <p:sp>
        <p:nvSpPr>
          <p:cNvPr id="10" name="Text Placeholder 9">
            <a:extLst>
              <a:ext uri="{FF2B5EF4-FFF2-40B4-BE49-F238E27FC236}">
                <a16:creationId xmlns:a16="http://schemas.microsoft.com/office/drawing/2014/main" id="{5C491D76-66D7-4320-A43F-ACB0AAA54FD3}"/>
              </a:ext>
            </a:extLst>
          </p:cNvPr>
          <p:cNvSpPr>
            <a:spLocks noGrp="1"/>
          </p:cNvSpPr>
          <p:nvPr>
            <p:ph type="body" sz="quarter" idx="10"/>
          </p:nvPr>
        </p:nvSpPr>
        <p:spPr/>
        <p:txBody>
          <a:bodyPr/>
          <a:lstStyle/>
          <a:p>
            <a:pPr marL="0" indent="0">
              <a:buNone/>
            </a:pPr>
            <a:r>
              <a:rPr lang="en-US" dirty="0"/>
              <a:t>A side-by-side comparison of integration capabilities</a:t>
            </a:r>
          </a:p>
        </p:txBody>
      </p:sp>
      <p:sp>
        <p:nvSpPr>
          <p:cNvPr id="6" name="Title 5">
            <a:extLst>
              <a:ext uri="{FF2B5EF4-FFF2-40B4-BE49-F238E27FC236}">
                <a16:creationId xmlns:a16="http://schemas.microsoft.com/office/drawing/2014/main" id="{EFF367FD-6FB5-44FE-AAE7-DBBD61012048}"/>
              </a:ext>
            </a:extLst>
          </p:cNvPr>
          <p:cNvSpPr>
            <a:spLocks noGrp="1"/>
          </p:cNvSpPr>
          <p:nvPr>
            <p:ph type="title"/>
          </p:nvPr>
        </p:nvSpPr>
        <p:spPr/>
        <p:txBody>
          <a:bodyPr/>
          <a:lstStyle/>
          <a:p>
            <a:r>
              <a:rPr lang="en-US" dirty="0"/>
              <a:t>Data Prep and Transformation Offerings (2/3)</a:t>
            </a:r>
          </a:p>
        </p:txBody>
      </p:sp>
    </p:spTree>
    <p:custDataLst>
      <p:tags r:id="rId1"/>
    </p:custDataLst>
    <p:extLst>
      <p:ext uri="{BB962C8B-B14F-4D97-AF65-F5344CB8AC3E}">
        <p14:creationId xmlns:p14="http://schemas.microsoft.com/office/powerpoint/2010/main" val="319549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3650A94-5D92-4A1D-8E0D-E801500BA604}"/>
              </a:ext>
            </a:extLst>
          </p:cNvPr>
          <p:cNvGraphicFramePr>
            <a:graphicFrameLocks noGrp="1"/>
          </p:cNvGraphicFramePr>
          <p:nvPr>
            <p:extLst/>
          </p:nvPr>
        </p:nvGraphicFramePr>
        <p:xfrm>
          <a:off x="457200" y="1773973"/>
          <a:ext cx="11232000" cy="2649216"/>
        </p:xfrm>
        <a:graphic>
          <a:graphicData uri="http://schemas.openxmlformats.org/drawingml/2006/table">
            <a:tbl>
              <a:tblPr firstRow="1" bandRow="1">
                <a:tableStyleId>{5C22544A-7EE6-4342-B048-85BDC9FD1C3A}</a:tableStyleId>
              </a:tblPr>
              <a:tblGrid>
                <a:gridCol w="1728000">
                  <a:extLst>
                    <a:ext uri="{9D8B030D-6E8A-4147-A177-3AD203B41FA5}">
                      <a16:colId xmlns:a16="http://schemas.microsoft.com/office/drawing/2014/main" val="855994437"/>
                    </a:ext>
                  </a:extLst>
                </a:gridCol>
                <a:gridCol w="1584000">
                  <a:extLst>
                    <a:ext uri="{9D8B030D-6E8A-4147-A177-3AD203B41FA5}">
                      <a16:colId xmlns:a16="http://schemas.microsoft.com/office/drawing/2014/main" val="2278839102"/>
                    </a:ext>
                  </a:extLst>
                </a:gridCol>
                <a:gridCol w="1584000">
                  <a:extLst>
                    <a:ext uri="{9D8B030D-6E8A-4147-A177-3AD203B41FA5}">
                      <a16:colId xmlns:a16="http://schemas.microsoft.com/office/drawing/2014/main" val="3456222516"/>
                    </a:ext>
                  </a:extLst>
                </a:gridCol>
                <a:gridCol w="1584000">
                  <a:extLst>
                    <a:ext uri="{9D8B030D-6E8A-4147-A177-3AD203B41FA5}">
                      <a16:colId xmlns:a16="http://schemas.microsoft.com/office/drawing/2014/main" val="3130151870"/>
                    </a:ext>
                  </a:extLst>
                </a:gridCol>
                <a:gridCol w="1584000">
                  <a:extLst>
                    <a:ext uri="{9D8B030D-6E8A-4147-A177-3AD203B41FA5}">
                      <a16:colId xmlns:a16="http://schemas.microsoft.com/office/drawing/2014/main" val="480111691"/>
                    </a:ext>
                  </a:extLst>
                </a:gridCol>
                <a:gridCol w="1584000">
                  <a:extLst>
                    <a:ext uri="{9D8B030D-6E8A-4147-A177-3AD203B41FA5}">
                      <a16:colId xmlns:a16="http://schemas.microsoft.com/office/drawing/2014/main" val="594546975"/>
                    </a:ext>
                  </a:extLst>
                </a:gridCol>
                <a:gridCol w="1584000">
                  <a:extLst>
                    <a:ext uri="{9D8B030D-6E8A-4147-A177-3AD203B41FA5}">
                      <a16:colId xmlns:a16="http://schemas.microsoft.com/office/drawing/2014/main" val="3764229895"/>
                    </a:ext>
                  </a:extLst>
                </a:gridCol>
              </a:tblGrid>
              <a:tr h="673013">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313850357"/>
                  </a:ext>
                </a:extLst>
              </a:tr>
              <a:tr h="641179">
                <a:tc>
                  <a:txBody>
                    <a:bodyPr/>
                    <a:lstStyle/>
                    <a:p>
                      <a:pPr>
                        <a:lnSpc>
                          <a:spcPct val="90000"/>
                        </a:lnSpc>
                      </a:pPr>
                      <a:r>
                        <a:rPr lang="en-US" sz="1400" dirty="0">
                          <a:solidFill>
                            <a:schemeClr val="bg1"/>
                          </a:solidFill>
                          <a:effectLst/>
                          <a:latin typeface="+mj-lt"/>
                        </a:rPr>
                        <a:t>Scale-out granularity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Scale out by compute units (DWU)</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321757509"/>
                  </a:ext>
                </a:extLst>
              </a:tr>
              <a:tr h="627530">
                <a:tc>
                  <a:txBody>
                    <a:bodyPr/>
                    <a:lstStyle/>
                    <a:p>
                      <a:pPr>
                        <a:lnSpc>
                          <a:spcPct val="90000"/>
                        </a:lnSpc>
                      </a:pPr>
                      <a:r>
                        <a:rPr lang="en-US" sz="1400" dirty="0">
                          <a:solidFill>
                            <a:schemeClr val="bg1"/>
                          </a:solidFill>
                          <a:effectLst/>
                          <a:latin typeface="+mj-lt"/>
                        </a:rPr>
                        <a:t>Supports fast scale out (less than 1 minute)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09743916"/>
                  </a:ext>
                </a:extLst>
              </a:tr>
              <a:tr h="663388">
                <a:tc>
                  <a:txBody>
                    <a:bodyPr/>
                    <a:lstStyle/>
                    <a:p>
                      <a:pPr>
                        <a:lnSpc>
                          <a:spcPct val="90000"/>
                        </a:lnSpc>
                      </a:pPr>
                      <a:r>
                        <a:rPr lang="en-US" sz="1400" dirty="0">
                          <a:solidFill>
                            <a:schemeClr val="bg1"/>
                          </a:solidFill>
                          <a:effectLst/>
                          <a:latin typeface="+mj-lt"/>
                        </a:rPr>
                        <a:t>Supports in-memory caching of data</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7204259"/>
                  </a:ext>
                </a:extLst>
              </a:tr>
            </a:tbl>
          </a:graphicData>
        </a:graphic>
      </p:graphicFrame>
      <p:sp>
        <p:nvSpPr>
          <p:cNvPr id="6" name="Text Placeholder 5">
            <a:extLst>
              <a:ext uri="{FF2B5EF4-FFF2-40B4-BE49-F238E27FC236}">
                <a16:creationId xmlns:a16="http://schemas.microsoft.com/office/drawing/2014/main" id="{AB0AE2FE-5A46-4457-8E0F-84385FBA99E8}"/>
              </a:ext>
            </a:extLst>
          </p:cNvPr>
          <p:cNvSpPr>
            <a:spLocks noGrp="1"/>
          </p:cNvSpPr>
          <p:nvPr>
            <p:ph type="body" sz="quarter" idx="10"/>
          </p:nvPr>
        </p:nvSpPr>
        <p:spPr/>
        <p:txBody>
          <a:bodyPr/>
          <a:lstStyle/>
          <a:p>
            <a:pPr marL="0" indent="0">
              <a:buNone/>
            </a:pPr>
            <a:r>
              <a:rPr lang="en-US" dirty="0"/>
              <a:t>A side-by-side comparison of scalability capabilities</a:t>
            </a:r>
          </a:p>
        </p:txBody>
      </p:sp>
      <p:sp>
        <p:nvSpPr>
          <p:cNvPr id="3" name="Title 2">
            <a:extLst>
              <a:ext uri="{FF2B5EF4-FFF2-40B4-BE49-F238E27FC236}">
                <a16:creationId xmlns:a16="http://schemas.microsoft.com/office/drawing/2014/main" id="{34F2E334-22A8-46AC-9507-06002D88381F}"/>
              </a:ext>
            </a:extLst>
          </p:cNvPr>
          <p:cNvSpPr>
            <a:spLocks noGrp="1"/>
          </p:cNvSpPr>
          <p:nvPr>
            <p:ph type="title"/>
          </p:nvPr>
        </p:nvSpPr>
        <p:spPr/>
        <p:txBody>
          <a:bodyPr/>
          <a:lstStyle/>
          <a:p>
            <a:r>
              <a:rPr lang="en-US" dirty="0"/>
              <a:t>Data Prep and Transformation Offerings (3/3)</a:t>
            </a:r>
          </a:p>
        </p:txBody>
      </p:sp>
      <p:sp>
        <p:nvSpPr>
          <p:cNvPr id="9" name="Title 1">
            <a:extLst>
              <a:ext uri="{FF2B5EF4-FFF2-40B4-BE49-F238E27FC236}">
                <a16:creationId xmlns:a16="http://schemas.microsoft.com/office/drawing/2014/main" id="{208BCF2D-FF44-4857-B52A-11DB3A99A25E}"/>
              </a:ext>
            </a:extLst>
          </p:cNvPr>
          <p:cNvSpPr txBox="1">
            <a:spLocks/>
          </p:cNvSpPr>
          <p:nvPr/>
        </p:nvSpPr>
        <p:spPr>
          <a:xfrm>
            <a:off x="269240" y="-12979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24387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Include data transformation activities in orchestration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
        <p:nvSpPr>
          <p:cNvPr id="2" name="TextBox 1">
            <a:extLst>
              <a:ext uri="{FF2B5EF4-FFF2-40B4-BE49-F238E27FC236}">
                <a16:creationId xmlns:a16="http://schemas.microsoft.com/office/drawing/2014/main" id="{399DEC22-A3C3-49DF-B52E-62A9BE7F4E9F}"/>
              </a:ext>
            </a:extLst>
          </p:cNvPr>
          <p:cNvSpPr txBox="1"/>
          <p:nvPr/>
        </p:nvSpPr>
        <p:spPr>
          <a:xfrm>
            <a:off x="426424" y="1562986"/>
            <a:ext cx="9231438" cy="4459682"/>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HDInsight Compute Environments</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Spark</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Hive</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Pig</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Map/Reduce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Machine Learning Activities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Stored Procedures</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SQL DB</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SQL Data Warehouse</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SQL Server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Custom Code on Azure Batch</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Notebooks on Azure Databricks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Run SQL Server Integration Services (SSIS) packages on the ADF Integrated Runtime</a:t>
            </a:r>
          </a:p>
        </p:txBody>
      </p:sp>
    </p:spTree>
    <p:custDataLst>
      <p:tags r:id="rId1"/>
    </p:custDataLst>
    <p:extLst>
      <p:ext uri="{BB962C8B-B14F-4D97-AF65-F5344CB8AC3E}">
        <p14:creationId xmlns:p14="http://schemas.microsoft.com/office/powerpoint/2010/main" val="339394055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159787"/>
            <a:ext cx="11655840" cy="58000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29360" y="739792"/>
            <a:ext cx="7400543" cy="5637913"/>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a </a:t>
            </a:r>
            <a:r>
              <a:rPr kumimoji="0" lang="en-US" sz="2000" b="1"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first party </a:t>
            </a: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on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Unlike with other clouds, it is not a Marketplace or 3</a:t>
            </a:r>
            <a:r>
              <a:rPr kumimoji="0" lang="en-US" sz="1800" b="0" i="0" u="none" strike="noStrike" kern="0" cap="none" spc="0" normalizeH="0" baseline="3000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rd</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party hosted service. </a:t>
            </a:r>
          </a:p>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integrated seamlessly with Azure services: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Portal: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an be launched directly from Azure Portal</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Storage Services: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Directly access data in Azure Blob Storage and Azure Data Lake Store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Active Directory: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user authentication, eliminating the need to maintain two separate sets of uses in Databricks and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SQL DW</a:t>
            </a: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sym typeface="Wingdings" panose="05000000000000000000" pitchFamily="2" charset="2"/>
              </a:rPr>
              <a:t> and Azure Cosmos DB:</a:t>
            </a: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Enables you to combine structured and unstructured data for analytics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Apache Kafka for HDInsight</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Enables you to use Kafka as a streaming data source or sink</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Billing: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You get a single bill from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Power BI: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rich data visualization</a:t>
            </a:r>
          </a:p>
          <a:p>
            <a:pPr marL="285750" marR="0" lvl="1" indent="-285750" algn="l" defTabSz="914367" rtl="0" eaLnBrk="1" fontAlgn="base" latinLnBrk="0" hangingPunct="1">
              <a:lnSpc>
                <a:spcPct val="90000"/>
              </a:lnSpc>
              <a:spcBef>
                <a:spcPts val="576"/>
              </a:spcBef>
              <a:spcAft>
                <a:spcPts val="600"/>
              </a:spcAft>
              <a:buClr>
                <a:srgbClr val="0078D7"/>
              </a:buClr>
              <a:buSzPct val="90000"/>
              <a:buFont typeface="Wingdings" panose="05000000000000000000" pitchFamily="2" charset="2"/>
              <a:buChar char="§"/>
              <a:tabLst>
                <a:tab pos="632806" algn="l"/>
              </a:tabLst>
              <a:defRPr/>
            </a:pP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No need to create a separate account with Databricks.com</a:t>
            </a: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panose="020B0502040204020203" pitchFamily="34" charset="0"/>
                <a:ea typeface="+mn-ea"/>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7602278" y="2200940"/>
            <a:ext cx="4456357" cy="254599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477500" y="3808048"/>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840" y="2990475"/>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94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B483-C4A5-43A6-A27E-87B30F6DAE13}"/>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Azure Databricks Notebooks Overview</a:t>
            </a:r>
          </a:p>
        </p:txBody>
      </p:sp>
      <p:sp>
        <p:nvSpPr>
          <p:cNvPr id="5" name="Text Placeholder 4">
            <a:extLst>
              <a:ext uri="{FF2B5EF4-FFF2-40B4-BE49-F238E27FC236}">
                <a16:creationId xmlns:a16="http://schemas.microsoft.com/office/drawing/2014/main" id="{CF9DAE53-8551-4C86-8BE0-E30F798FCECC}"/>
              </a:ext>
            </a:extLst>
          </p:cNvPr>
          <p:cNvSpPr>
            <a:spLocks noGrp="1"/>
          </p:cNvSpPr>
          <p:nvPr>
            <p:ph type="body" sz="quarter" idx="11"/>
          </p:nvPr>
        </p:nvSpPr>
        <p:spPr>
          <a:xfrm>
            <a:off x="267684" y="963482"/>
            <a:ext cx="11655078" cy="461665"/>
          </a:xfrm>
        </p:spPr>
        <p:txBody>
          <a:bodyPr/>
          <a:lstStyle/>
          <a:p>
            <a:pPr algn="ctr"/>
            <a:r>
              <a:rPr lang="en-US" sz="2000"/>
              <a:t>Notebooks are a popular way to develop, and run, Spark Applications</a:t>
            </a:r>
          </a:p>
        </p:txBody>
      </p:sp>
      <p:sp>
        <p:nvSpPr>
          <p:cNvPr id="3" name="Rectangle 2">
            <a:extLst>
              <a:ext uri="{FF2B5EF4-FFF2-40B4-BE49-F238E27FC236}">
                <a16:creationId xmlns:a16="http://schemas.microsoft.com/office/drawing/2014/main" id="{570F6E7C-E781-4447-8D39-C95E6CD6C3B3}"/>
              </a:ext>
            </a:extLst>
          </p:cNvPr>
          <p:cNvSpPr/>
          <p:nvPr/>
        </p:nvSpPr>
        <p:spPr>
          <a:xfrm>
            <a:off x="-776" y="1890868"/>
            <a:ext cx="6095999" cy="4547399"/>
          </a:xfrm>
          <a:prstGeom prst="rect">
            <a:avLst/>
          </a:prstGeom>
        </p:spPr>
        <p:txBody>
          <a:bodyPr wrap="square">
            <a:spAutoFit/>
          </a:bodyPr>
          <a:lstStyle/>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are not only for authoring Spark applications but can be </a:t>
            </a:r>
            <a:r>
              <a:rPr kumimoji="0" lang="en-US" b="0" i="1"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run/executed directly </a:t>
            </a: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on clusters</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600" b="0" i="0" u="none" strike="noStrike" kern="1200" cap="none" spc="0" normalizeH="0" baseline="0" noProof="0" dirty="0" err="1">
                <a:ln>
                  <a:noFill/>
                </a:ln>
                <a:solidFill>
                  <a:srgbClr val="E74C3C"/>
                </a:solidFill>
                <a:effectLst/>
                <a:uLnTx/>
                <a:uFillTx/>
                <a:latin typeface="Segoe UI Semilight" panose="020B0402040204020203" pitchFamily="34" charset="0"/>
                <a:ea typeface="+mn-ea"/>
                <a:cs typeface="Segoe UI Semilight" panose="020B0402040204020203" pitchFamily="34" charset="0"/>
              </a:rPr>
              <a:t>Shift+Enter</a:t>
            </a:r>
            <a:endParaRPr kumimoji="0" lang="en-US" sz="1600" b="0" i="0" u="none" strike="noStrike" kern="1200" cap="none" spc="0" normalizeH="0" baseline="0" noProof="0" dirty="0">
              <a:ln>
                <a:noFill/>
              </a:ln>
              <a:solidFill>
                <a:srgbClr val="E74C3C"/>
              </a:solidFill>
              <a:effectLst/>
              <a:uLnTx/>
              <a:uFillTx/>
              <a:latin typeface="Segoe UI Semilight" panose="020B0402040204020203" pitchFamily="34" charset="0"/>
              <a:ea typeface="+mn-ea"/>
              <a:cs typeface="Segoe UI Semilight" panose="020B0402040204020203" pitchFamily="34" charset="0"/>
            </a:endParaRP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b="0" i="0" u="none" strike="noStrike" kern="1200" cap="none" spc="0" normalizeH="0" baseline="0" noProof="0" dirty="0">
                <a:ln>
                  <a:noFill/>
                </a:ln>
                <a:gradFill>
                  <a:gsLst>
                    <a:gs pos="85321">
                      <a:srgbClr val="505050"/>
                    </a:gs>
                    <a:gs pos="57000">
                      <a:srgbClr val="505050"/>
                    </a:gs>
                  </a:gsLst>
                </a:gradFill>
                <a:effectLst/>
                <a:uLnTx/>
                <a:uFillTx/>
                <a:latin typeface="Segoe UI Semilight" panose="020B0402040204020203" pitchFamily="34" charset="0"/>
                <a:ea typeface="+mn-ea"/>
                <a:cs typeface="Segoe UI Semilight" panose="020B0402040204020203" pitchFamily="34" charset="0"/>
              </a:rPr>
              <a:t>click the    at the top right of the cell in a notebook</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b="0" i="0" u="none" strike="noStrike" kern="1200" cap="none" spc="0" normalizeH="0" baseline="0" noProof="0" dirty="0">
                <a:ln>
                  <a:noFill/>
                </a:ln>
                <a:gradFill>
                  <a:gsLst>
                    <a:gs pos="85321">
                      <a:srgbClr val="505050"/>
                    </a:gs>
                    <a:gs pos="57000">
                      <a:srgbClr val="505050"/>
                    </a:gs>
                  </a:gsLst>
                </a:gradFill>
                <a:effectLst/>
                <a:uLnTx/>
                <a:uFillTx/>
                <a:latin typeface="Segoe UI Semilight" panose="020B0402040204020203" pitchFamily="34" charset="0"/>
                <a:ea typeface="+mn-ea"/>
                <a:cs typeface="Segoe UI Semilight" panose="020B0402040204020203" pitchFamily="34" charset="0"/>
              </a:rPr>
              <a:t>Submit via Job</a:t>
            </a:r>
            <a:endPar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support fine grained permissions—so they can be </a:t>
            </a:r>
            <a:r>
              <a:rPr kumimoji="0" lang="en-US" b="0" i="1"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securely shared </a:t>
            </a: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with colleagues for collaboration (see following slide for details on permissions and abilities)</a:t>
            </a:r>
          </a:p>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are well-suited for prototyping, rapid development, exploration, discovery and iterative development</a:t>
            </a:r>
          </a:p>
        </p:txBody>
      </p:sp>
      <p:pic>
        <p:nvPicPr>
          <p:cNvPr id="11266" name="Picture 2"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222" y="1863146"/>
            <a:ext cx="6032247" cy="3505066"/>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3F144A-956F-4CE2-90E5-E9C29B27EFD3}"/>
              </a:ext>
            </a:extLst>
          </p:cNvPr>
          <p:cNvSpPr/>
          <p:nvPr/>
        </p:nvSpPr>
        <p:spPr>
          <a:xfrm>
            <a:off x="6296584" y="5368212"/>
            <a:ext cx="5629523" cy="276999"/>
          </a:xfrm>
          <a:prstGeom prst="rect">
            <a:avLst/>
          </a:prstGeom>
        </p:spPr>
        <p:txBody>
          <a:bodyPr wrap="square">
            <a:spAutoFit/>
          </a:bodyPr>
          <a:lstStyle/>
          <a:p>
            <a:pPr marL="181920" marR="0" lvl="1" indent="0" algn="l" defTabSz="895769" rtl="0" eaLnBrk="1" fontAlgn="auto" latinLnBrk="0" hangingPunct="1">
              <a:lnSpc>
                <a:spcPct val="100000"/>
              </a:lnSpc>
              <a:spcBef>
                <a:spcPts val="600"/>
              </a:spcBef>
              <a:spcAft>
                <a:spcPts val="300"/>
              </a:spcAft>
              <a:buClr>
                <a:srgbClr val="0078D7"/>
              </a:buClr>
              <a:buSzTx/>
              <a:buFontTx/>
              <a:buNone/>
              <a:tabLst>
                <a:tab pos="632806" algn="l"/>
              </a:tabLst>
              <a:defRPr/>
            </a:pPr>
            <a:r>
              <a:rPr kumimoji="0" lang="en-US" sz="1200" b="0" i="1"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t>Notebooks typically consist of code, data, visualization, comments and notes</a:t>
            </a:r>
          </a:p>
        </p:txBody>
      </p:sp>
      <p:grpSp>
        <p:nvGrpSpPr>
          <p:cNvPr id="9" name="Group 8">
            <a:extLst>
              <a:ext uri="{FF2B5EF4-FFF2-40B4-BE49-F238E27FC236}">
                <a16:creationId xmlns:a16="http://schemas.microsoft.com/office/drawing/2014/main" id="{74C070DB-F3AD-4F42-B025-DDFEB001F09D}"/>
              </a:ext>
            </a:extLst>
          </p:cNvPr>
          <p:cNvGrpSpPr/>
          <p:nvPr/>
        </p:nvGrpSpPr>
        <p:grpSpPr>
          <a:xfrm>
            <a:off x="1839028" y="3110957"/>
            <a:ext cx="180975" cy="209550"/>
            <a:chOff x="2029860" y="5410831"/>
            <a:chExt cx="180975" cy="209550"/>
          </a:xfrm>
        </p:grpSpPr>
        <p:sp>
          <p:nvSpPr>
            <p:cNvPr id="8" name="Rectangle 7">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Picture 6">
              <a:extLst>
                <a:ext uri="{FF2B5EF4-FFF2-40B4-BE49-F238E27FC236}">
                  <a16:creationId xmlns:a16="http://schemas.microsoft.com/office/drawing/2014/main" id="{49E6C537-DF3E-4D33-88C0-D5F3D7F8580B}"/>
                </a:ext>
              </a:extLst>
            </p:cNvPr>
            <p:cNvPicPr>
              <a:picLocks noChangeAspect="1"/>
            </p:cNvPicPr>
            <p:nvPr/>
          </p:nvPicPr>
          <p:blipFill>
            <a:blip r:embed="rId4"/>
            <a:stretch>
              <a:fillRect/>
            </a:stretch>
          </p:blipFill>
          <p:spPr>
            <a:xfrm>
              <a:off x="2029860" y="5410831"/>
              <a:ext cx="180975" cy="209550"/>
            </a:xfrm>
            <a:prstGeom prst="rect">
              <a:avLst/>
            </a:prstGeom>
            <a:ln>
              <a:solidFill>
                <a:schemeClr val="tx1"/>
              </a:solidFill>
            </a:ln>
          </p:spPr>
        </p:pic>
      </p:grpSp>
    </p:spTree>
    <p:extLst>
      <p:ext uri="{BB962C8B-B14F-4D97-AF65-F5344CB8AC3E}">
        <p14:creationId xmlns:p14="http://schemas.microsoft.com/office/powerpoint/2010/main" val="215386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ML &amp; AI</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5051383" cy="1855893"/>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Machine Learning Service</a:t>
            </a:r>
          </a:p>
          <a:p>
            <a:pPr marL="342900" indent="-342900">
              <a:lnSpc>
                <a:spcPct val="90000"/>
              </a:lnSpc>
              <a:spcAft>
                <a:spcPts val="600"/>
              </a:spcAft>
              <a:buFont typeface="Arial" panose="020B0604020202020204" pitchFamily="34" charset="0"/>
              <a:buChar char="•"/>
            </a:pPr>
            <a:r>
              <a:rPr lang="en-US" sz="2400" dirty="0">
                <a:solidFill>
                  <a:srgbClr val="0070C0"/>
                </a:solidFill>
              </a:rPr>
              <a:t>Azure Machine Learning Studio</a:t>
            </a:r>
          </a:p>
          <a:p>
            <a:pPr marL="342900" indent="-342900">
              <a:lnSpc>
                <a:spcPct val="90000"/>
              </a:lnSpc>
              <a:spcAft>
                <a:spcPts val="600"/>
              </a:spcAft>
              <a:buFont typeface="Arial" panose="020B0604020202020204" pitchFamily="34" charset="0"/>
              <a:buChar char="•"/>
            </a:pPr>
            <a:r>
              <a:rPr lang="en-US" sz="2400" dirty="0">
                <a:solidFill>
                  <a:srgbClr val="0070C0"/>
                </a:solidFill>
              </a:rPr>
              <a:t>Cognitive Services</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Databricks</a:t>
            </a:r>
          </a:p>
        </p:txBody>
      </p:sp>
      <p:sp>
        <p:nvSpPr>
          <p:cNvPr id="14" name="TextBox 13">
            <a:extLst>
              <a:ext uri="{FF2B5EF4-FFF2-40B4-BE49-F238E27FC236}">
                <a16:creationId xmlns:a16="http://schemas.microsoft.com/office/drawing/2014/main" id="{984FD38B-CC66-4655-A062-5447F4E3B8A9}"/>
              </a:ext>
            </a:extLst>
          </p:cNvPr>
          <p:cNvSpPr txBox="1"/>
          <p:nvPr/>
        </p:nvSpPr>
        <p:spPr>
          <a:xfrm>
            <a:off x="4920572" y="2253343"/>
            <a:ext cx="1004938" cy="5803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COGNITIVE SERVICES</a:t>
            </a:r>
          </a:p>
        </p:txBody>
      </p:sp>
      <p:pic>
        <p:nvPicPr>
          <p:cNvPr id="15" name="Picture 14">
            <a:extLst>
              <a:ext uri="{FF2B5EF4-FFF2-40B4-BE49-F238E27FC236}">
                <a16:creationId xmlns:a16="http://schemas.microsoft.com/office/drawing/2014/main" id="{3787FDBA-AFDE-47D8-8A20-1A87A89D52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8355" y="1871624"/>
            <a:ext cx="670390" cy="647646"/>
          </a:xfrm>
          <a:prstGeom prst="rect">
            <a:avLst/>
          </a:prstGeom>
          <a:noFill/>
        </p:spPr>
      </p:pic>
      <p:sp>
        <p:nvSpPr>
          <p:cNvPr id="16" name="Rectangle 15">
            <a:extLst>
              <a:ext uri="{FF2B5EF4-FFF2-40B4-BE49-F238E27FC236}">
                <a16:creationId xmlns:a16="http://schemas.microsoft.com/office/drawing/2014/main" id="{D990458F-2056-45BE-AC25-75BA4B5DA5A1}"/>
              </a:ext>
            </a:extLst>
          </p:cNvPr>
          <p:cNvSpPr/>
          <p:nvPr/>
        </p:nvSpPr>
        <p:spPr>
          <a:xfrm>
            <a:off x="5785628" y="2376002"/>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ML)</a:t>
            </a:r>
          </a:p>
        </p:txBody>
      </p:sp>
      <p:sp>
        <p:nvSpPr>
          <p:cNvPr id="17" name="Rectangle 16">
            <a:extLst>
              <a:ext uri="{FF2B5EF4-FFF2-40B4-BE49-F238E27FC236}">
                <a16:creationId xmlns:a16="http://schemas.microsoft.com/office/drawing/2014/main" id="{44CACB5C-385A-474A-B934-3E0E0A0C0DC8}"/>
              </a:ext>
            </a:extLst>
          </p:cNvPr>
          <p:cNvSpPr/>
          <p:nvPr/>
        </p:nvSpPr>
        <p:spPr bwMode="auto">
          <a:xfrm>
            <a:off x="4333836" y="2068614"/>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Rounded Corners 134">
            <a:extLst>
              <a:ext uri="{FF2B5EF4-FFF2-40B4-BE49-F238E27FC236}">
                <a16:creationId xmlns:a16="http://schemas.microsoft.com/office/drawing/2014/main" id="{CC26F5BD-0FCD-45B4-838B-F2E0E1F2D0B6}"/>
              </a:ext>
            </a:extLst>
          </p:cNvPr>
          <p:cNvSpPr/>
          <p:nvPr/>
        </p:nvSpPr>
        <p:spPr bwMode="auto">
          <a:xfrm>
            <a:off x="4252360" y="1947307"/>
            <a:ext cx="2845705" cy="863601"/>
          </a:xfrm>
          <a:custGeom>
            <a:avLst/>
            <a:gdLst>
              <a:gd name="connsiteX0" fmla="*/ 0 w 2845705"/>
              <a:gd name="connsiteY0" fmla="*/ 139594 h 837546"/>
              <a:gd name="connsiteX1" fmla="*/ 139594 w 2845705"/>
              <a:gd name="connsiteY1" fmla="*/ 0 h 837546"/>
              <a:gd name="connsiteX2" fmla="*/ 2706111 w 2845705"/>
              <a:gd name="connsiteY2" fmla="*/ 0 h 837546"/>
              <a:gd name="connsiteX3" fmla="*/ 2845705 w 2845705"/>
              <a:gd name="connsiteY3" fmla="*/ 139594 h 837546"/>
              <a:gd name="connsiteX4" fmla="*/ 2845705 w 2845705"/>
              <a:gd name="connsiteY4" fmla="*/ 697952 h 837546"/>
              <a:gd name="connsiteX5" fmla="*/ 2706111 w 2845705"/>
              <a:gd name="connsiteY5" fmla="*/ 837546 h 837546"/>
              <a:gd name="connsiteX6" fmla="*/ 139594 w 2845705"/>
              <a:gd name="connsiteY6" fmla="*/ 837546 h 837546"/>
              <a:gd name="connsiteX7" fmla="*/ 0 w 2845705"/>
              <a:gd name="connsiteY7" fmla="*/ 697952 h 837546"/>
              <a:gd name="connsiteX8" fmla="*/ 0 w 2845705"/>
              <a:gd name="connsiteY8" fmla="*/ 139594 h 837546"/>
              <a:gd name="connsiteX0" fmla="*/ 0 w 2845705"/>
              <a:gd name="connsiteY0" fmla="*/ 162275 h 860227"/>
              <a:gd name="connsiteX1" fmla="*/ 139594 w 2845705"/>
              <a:gd name="connsiteY1" fmla="*/ 22681 h 860227"/>
              <a:gd name="connsiteX2" fmla="*/ 1541225 w 2845705"/>
              <a:gd name="connsiteY2" fmla="*/ 0 h 860227"/>
              <a:gd name="connsiteX3" fmla="*/ 2706111 w 2845705"/>
              <a:gd name="connsiteY3" fmla="*/ 22681 h 860227"/>
              <a:gd name="connsiteX4" fmla="*/ 2845705 w 2845705"/>
              <a:gd name="connsiteY4" fmla="*/ 162275 h 860227"/>
              <a:gd name="connsiteX5" fmla="*/ 2845705 w 2845705"/>
              <a:gd name="connsiteY5" fmla="*/ 720633 h 860227"/>
              <a:gd name="connsiteX6" fmla="*/ 2706111 w 2845705"/>
              <a:gd name="connsiteY6" fmla="*/ 860227 h 860227"/>
              <a:gd name="connsiteX7" fmla="*/ 139594 w 2845705"/>
              <a:gd name="connsiteY7" fmla="*/ 860227 h 860227"/>
              <a:gd name="connsiteX8" fmla="*/ 0 w 2845705"/>
              <a:gd name="connsiteY8" fmla="*/ 720633 h 860227"/>
              <a:gd name="connsiteX9" fmla="*/ 0 w 2845705"/>
              <a:gd name="connsiteY9" fmla="*/ 162275 h 860227"/>
              <a:gd name="connsiteX0" fmla="*/ 0 w 2845705"/>
              <a:gd name="connsiteY0" fmla="*/ 162275 h 863601"/>
              <a:gd name="connsiteX1" fmla="*/ 139594 w 2845705"/>
              <a:gd name="connsiteY1" fmla="*/ 22681 h 863601"/>
              <a:gd name="connsiteX2" fmla="*/ 1541225 w 2845705"/>
              <a:gd name="connsiteY2" fmla="*/ 0 h 863601"/>
              <a:gd name="connsiteX3" fmla="*/ 2706111 w 2845705"/>
              <a:gd name="connsiteY3" fmla="*/ 22681 h 863601"/>
              <a:gd name="connsiteX4" fmla="*/ 2845705 w 2845705"/>
              <a:gd name="connsiteY4" fmla="*/ 162275 h 863601"/>
              <a:gd name="connsiteX5" fmla="*/ 2845705 w 2845705"/>
              <a:gd name="connsiteY5" fmla="*/ 720633 h 863601"/>
              <a:gd name="connsiteX6" fmla="*/ 2706111 w 2845705"/>
              <a:gd name="connsiteY6" fmla="*/ 860227 h 863601"/>
              <a:gd name="connsiteX7" fmla="*/ 1515825 w 2845705"/>
              <a:gd name="connsiteY7" fmla="*/ 863601 h 863601"/>
              <a:gd name="connsiteX8" fmla="*/ 139594 w 2845705"/>
              <a:gd name="connsiteY8" fmla="*/ 860227 h 863601"/>
              <a:gd name="connsiteX9" fmla="*/ 0 w 2845705"/>
              <a:gd name="connsiteY9" fmla="*/ 720633 h 863601"/>
              <a:gd name="connsiteX10" fmla="*/ 0 w 2845705"/>
              <a:gd name="connsiteY10" fmla="*/ 162275 h 86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5705" h="863601">
                <a:moveTo>
                  <a:pt x="0" y="162275"/>
                </a:moveTo>
                <a:cubicBezTo>
                  <a:pt x="0" y="85179"/>
                  <a:pt x="62498" y="22681"/>
                  <a:pt x="139594" y="22681"/>
                </a:cubicBezTo>
                <a:lnTo>
                  <a:pt x="1541225" y="0"/>
                </a:lnTo>
                <a:lnTo>
                  <a:pt x="2706111" y="22681"/>
                </a:lnTo>
                <a:cubicBezTo>
                  <a:pt x="2783207" y="22681"/>
                  <a:pt x="2845705" y="85179"/>
                  <a:pt x="2845705" y="162275"/>
                </a:cubicBezTo>
                <a:lnTo>
                  <a:pt x="2845705" y="720633"/>
                </a:lnTo>
                <a:cubicBezTo>
                  <a:pt x="2845705" y="797729"/>
                  <a:pt x="2783207" y="860227"/>
                  <a:pt x="2706111" y="860227"/>
                </a:cubicBezTo>
                <a:lnTo>
                  <a:pt x="1515825" y="863601"/>
                </a:lnTo>
                <a:lnTo>
                  <a:pt x="139594" y="860227"/>
                </a:lnTo>
                <a:cubicBezTo>
                  <a:pt x="62498" y="860227"/>
                  <a:pt x="0" y="797729"/>
                  <a:pt x="0" y="720633"/>
                </a:cubicBezTo>
                <a:lnTo>
                  <a:pt x="0" y="162275"/>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9" name="Picture 22" descr="Image result for Azure ML icon">
            <a:extLst>
              <a:ext uri="{FF2B5EF4-FFF2-40B4-BE49-F238E27FC236}">
                <a16:creationId xmlns:a16="http://schemas.microsoft.com/office/drawing/2014/main" id="{81821229-849A-441A-90C7-7B21ECA869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9057" y="2015948"/>
            <a:ext cx="342248" cy="342248"/>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5E4D9FE4-5613-4392-A3E2-4CF27F7344D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1967" y="2018898"/>
            <a:ext cx="543746" cy="321176"/>
          </a:xfrm>
          <a:prstGeom prst="rect">
            <a:avLst/>
          </a:prstGeom>
        </p:spPr>
      </p:pic>
      <p:sp>
        <p:nvSpPr>
          <p:cNvPr id="21" name="TextBox 20">
            <a:extLst>
              <a:ext uri="{FF2B5EF4-FFF2-40B4-BE49-F238E27FC236}">
                <a16:creationId xmlns:a16="http://schemas.microsoft.com/office/drawing/2014/main" id="{4E83482D-16B9-452B-8499-24176B67505C}"/>
              </a:ext>
            </a:extLst>
          </p:cNvPr>
          <p:cNvSpPr txBox="1"/>
          <p:nvPr/>
        </p:nvSpPr>
        <p:spPr>
          <a:xfrm>
            <a:off x="4174917" y="2274489"/>
            <a:ext cx="1004938" cy="434918"/>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AZURE ML</a:t>
            </a:r>
          </a:p>
        </p:txBody>
      </p:sp>
    </p:spTree>
    <p:extLst>
      <p:ext uri="{BB962C8B-B14F-4D97-AF65-F5344CB8AC3E}">
        <p14:creationId xmlns:p14="http://schemas.microsoft.com/office/powerpoint/2010/main" val="386240617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26D9-51D8-42A0-9253-0BE99AA29B22}"/>
              </a:ext>
            </a:extLst>
          </p:cNvPr>
          <p:cNvSpPr>
            <a:spLocks noGrp="1"/>
          </p:cNvSpPr>
          <p:nvPr>
            <p:ph type="title"/>
          </p:nvPr>
        </p:nvSpPr>
        <p:spPr>
          <a:xfrm>
            <a:off x="482129" y="76745"/>
            <a:ext cx="11306469" cy="813819"/>
          </a:xfrm>
        </p:spPr>
        <p:txBody>
          <a:bodyPr/>
          <a:lstStyle/>
          <a:p>
            <a:pPr defTabSz="914225">
              <a:lnSpc>
                <a:spcPct val="100000"/>
              </a:lnSpc>
              <a:spcBef>
                <a:spcPts val="0"/>
              </a:spcBef>
            </a:pPr>
            <a:r>
              <a:rPr lang="en-US" sz="3200" kern="0" spc="49" dirty="0">
                <a:solidFill>
                  <a:srgbClr val="0078D7"/>
                </a:solidFill>
                <a:latin typeface="Segoe UI Semilight" charset="0"/>
                <a:ea typeface="Segoe UI Semilight" charset="0"/>
                <a:cs typeface="Segoe UI Semilight" charset="0"/>
              </a:rPr>
              <a:t>Machine Learning &amp; AI Portfolio</a:t>
            </a:r>
            <a:br>
              <a:rPr lang="en-US" sz="3200" kern="0" spc="49" dirty="0">
                <a:solidFill>
                  <a:srgbClr val="0078D7"/>
                </a:solidFill>
                <a:latin typeface="Segoe UI Semilight" charset="0"/>
                <a:ea typeface="Segoe UI Semilight" charset="0"/>
                <a:cs typeface="Segoe UI Semilight" charset="0"/>
              </a:rPr>
            </a:br>
            <a:r>
              <a:rPr lang="en-US" sz="1568" spc="98" dirty="0">
                <a:ln>
                  <a:noFill/>
                </a:ln>
                <a:solidFill>
                  <a:schemeClr val="tx1"/>
                </a:solidFill>
                <a:latin typeface="Segoe UI Semilight"/>
                <a:cs typeface="Segoe UI Light" panose="020B0502040204020203" pitchFamily="34" charset="0"/>
              </a:rPr>
              <a:t>When to use what?</a:t>
            </a:r>
            <a:br>
              <a:rPr lang="en-US" sz="1568" spc="98" dirty="0">
                <a:ln>
                  <a:noFill/>
                </a:ln>
                <a:solidFill>
                  <a:schemeClr val="tx1"/>
                </a:solidFill>
                <a:latin typeface="Segoe UI Semilight"/>
                <a:cs typeface="Segoe UI Light" panose="020B0502040204020203" pitchFamily="34" charset="0"/>
              </a:rPr>
            </a:br>
            <a:endParaRPr lang="en-US" sz="1568" spc="98" dirty="0">
              <a:ln>
                <a:noFill/>
              </a:ln>
              <a:solidFill>
                <a:schemeClr val="tx1"/>
              </a:solidFill>
              <a:latin typeface="Segoe UI Semilight"/>
              <a:cs typeface="Segoe UI Light" panose="020B0502040204020203" pitchFamily="34" charset="0"/>
            </a:endParaRPr>
          </a:p>
        </p:txBody>
      </p:sp>
      <p:sp>
        <p:nvSpPr>
          <p:cNvPr id="8" name="Rectangle 7">
            <a:extLst>
              <a:ext uri="{FF2B5EF4-FFF2-40B4-BE49-F238E27FC236}">
                <a16:creationId xmlns:a16="http://schemas.microsoft.com/office/drawing/2014/main" id="{A00CE5A4-BDCD-495D-982E-68B1B0633465}"/>
              </a:ext>
            </a:extLst>
          </p:cNvPr>
          <p:cNvSpPr/>
          <p:nvPr/>
        </p:nvSpPr>
        <p:spPr>
          <a:xfrm>
            <a:off x="264637" y="5643981"/>
            <a:ext cx="3044425" cy="6796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light" charset="0"/>
              </a:rPr>
              <a:t>What engine(s) do you want to use?</a:t>
            </a:r>
          </a:p>
        </p:txBody>
      </p:sp>
      <p:sp>
        <p:nvSpPr>
          <p:cNvPr id="9" name="Rectangle 8">
            <a:extLst>
              <a:ext uri="{FF2B5EF4-FFF2-40B4-BE49-F238E27FC236}">
                <a16:creationId xmlns:a16="http://schemas.microsoft.com/office/drawing/2014/main" id="{93FCE40B-A99B-40E6-BE0D-8EE696972122}"/>
              </a:ext>
            </a:extLst>
          </p:cNvPr>
          <p:cNvSpPr/>
          <p:nvPr/>
        </p:nvSpPr>
        <p:spPr>
          <a:xfrm>
            <a:off x="267991" y="4721343"/>
            <a:ext cx="2765224" cy="430334"/>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Deployment target</a:t>
            </a:r>
          </a:p>
        </p:txBody>
      </p:sp>
      <p:sp>
        <p:nvSpPr>
          <p:cNvPr id="10" name="Rectangle 9">
            <a:extLst>
              <a:ext uri="{FF2B5EF4-FFF2-40B4-BE49-F238E27FC236}">
                <a16:creationId xmlns:a16="http://schemas.microsoft.com/office/drawing/2014/main" id="{7157B3E8-C41C-45DE-BECC-CD1F6B235A7C}"/>
              </a:ext>
            </a:extLst>
          </p:cNvPr>
          <p:cNvSpPr/>
          <p:nvPr/>
        </p:nvSpPr>
        <p:spPr>
          <a:xfrm>
            <a:off x="267991" y="3832213"/>
            <a:ext cx="2765224" cy="6796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Which experience do you want?</a:t>
            </a:r>
          </a:p>
        </p:txBody>
      </p:sp>
      <p:sp>
        <p:nvSpPr>
          <p:cNvPr id="12" name="Rectangle 11">
            <a:extLst>
              <a:ext uri="{FF2B5EF4-FFF2-40B4-BE49-F238E27FC236}">
                <a16:creationId xmlns:a16="http://schemas.microsoft.com/office/drawing/2014/main" id="{537AD293-3DBB-446E-A4D6-4F119C2B6DF3}"/>
              </a:ext>
            </a:extLst>
          </p:cNvPr>
          <p:cNvSpPr/>
          <p:nvPr/>
        </p:nvSpPr>
        <p:spPr>
          <a:xfrm>
            <a:off x="269240" y="2133187"/>
            <a:ext cx="3660400" cy="6796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Build your own or consume pre-trained models?</a:t>
            </a:r>
          </a:p>
        </p:txBody>
      </p:sp>
      <p:sp>
        <p:nvSpPr>
          <p:cNvPr id="14" name="Rectangle 13">
            <a:extLst>
              <a:ext uri="{FF2B5EF4-FFF2-40B4-BE49-F238E27FC236}">
                <a16:creationId xmlns:a16="http://schemas.microsoft.com/office/drawing/2014/main" id="{47DFBEEC-8DA2-4F5F-9B28-5837DBEB29AA}"/>
              </a:ext>
            </a:extLst>
          </p:cNvPr>
          <p:cNvSpPr/>
          <p:nvPr/>
        </p:nvSpPr>
        <p:spPr>
          <a:xfrm>
            <a:off x="4079044" y="1241853"/>
            <a:ext cx="1233941" cy="738664"/>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Microsoft ML &amp; AI products</a:t>
            </a:r>
          </a:p>
        </p:txBody>
      </p:sp>
      <p:sp>
        <p:nvSpPr>
          <p:cNvPr id="16" name="Rectangle 15">
            <a:extLst>
              <a:ext uri="{FF2B5EF4-FFF2-40B4-BE49-F238E27FC236}">
                <a16:creationId xmlns:a16="http://schemas.microsoft.com/office/drawing/2014/main" id="{A845B773-D69B-477A-B1A8-900F3E3D30D9}"/>
              </a:ext>
            </a:extLst>
          </p:cNvPr>
          <p:cNvSpPr/>
          <p:nvPr/>
        </p:nvSpPr>
        <p:spPr>
          <a:xfrm>
            <a:off x="4079044" y="2211394"/>
            <a:ext cx="1233941" cy="523220"/>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Build your own</a:t>
            </a:r>
          </a:p>
        </p:txBody>
      </p:sp>
      <p:sp>
        <p:nvSpPr>
          <p:cNvPr id="18" name="Rectangle 17">
            <a:extLst>
              <a:ext uri="{FF2B5EF4-FFF2-40B4-BE49-F238E27FC236}">
                <a16:creationId xmlns:a16="http://schemas.microsoft.com/office/drawing/2014/main" id="{32858C4C-F943-47BD-84BD-125FF396EC41}"/>
              </a:ext>
            </a:extLst>
          </p:cNvPr>
          <p:cNvSpPr/>
          <p:nvPr/>
        </p:nvSpPr>
        <p:spPr>
          <a:xfrm>
            <a:off x="4079044" y="3196215"/>
            <a:ext cx="1233941"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Azure Machine Learning</a:t>
            </a:r>
          </a:p>
        </p:txBody>
      </p:sp>
      <p:sp>
        <p:nvSpPr>
          <p:cNvPr id="20" name="Rectangle 19">
            <a:extLst>
              <a:ext uri="{FF2B5EF4-FFF2-40B4-BE49-F238E27FC236}">
                <a16:creationId xmlns:a16="http://schemas.microsoft.com/office/drawing/2014/main" id="{E331EFF1-0460-4548-88A7-8706F3592193}"/>
              </a:ext>
            </a:extLst>
          </p:cNvPr>
          <p:cNvSpPr/>
          <p:nvPr/>
        </p:nvSpPr>
        <p:spPr>
          <a:xfrm>
            <a:off x="4078677" y="4018141"/>
            <a:ext cx="1234678" cy="307777"/>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Code first</a:t>
            </a:r>
          </a:p>
        </p:txBody>
      </p:sp>
      <p:sp>
        <p:nvSpPr>
          <p:cNvPr id="22" name="Rectangle 21">
            <a:extLst>
              <a:ext uri="{FF2B5EF4-FFF2-40B4-BE49-F238E27FC236}">
                <a16:creationId xmlns:a16="http://schemas.microsoft.com/office/drawing/2014/main" id="{D2BF9C72-EEBF-4CDD-AD69-8E4B66BE1C9F}"/>
              </a:ext>
            </a:extLst>
          </p:cNvPr>
          <p:cNvSpPr/>
          <p:nvPr/>
        </p:nvSpPr>
        <p:spPr>
          <a:xfrm>
            <a:off x="4208488" y="4464906"/>
            <a:ext cx="975054" cy="954107"/>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400"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t>
            </a:r>
            <a:b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b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ML Server</a:t>
            </a:r>
          </a:p>
        </p:txBody>
      </p:sp>
      <p:sp>
        <p:nvSpPr>
          <p:cNvPr id="24" name="Rectangle 23">
            <a:extLst>
              <a:ext uri="{FF2B5EF4-FFF2-40B4-BE49-F238E27FC236}">
                <a16:creationId xmlns:a16="http://schemas.microsoft.com/office/drawing/2014/main" id="{16052956-0124-499B-8C38-9DC404AD9604}"/>
              </a:ext>
            </a:extLst>
          </p:cNvPr>
          <p:cNvSpPr/>
          <p:nvPr/>
        </p:nvSpPr>
        <p:spPr>
          <a:xfrm>
            <a:off x="3748486" y="5795510"/>
            <a:ext cx="914426"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400"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 Hadoop</a:t>
            </a:r>
          </a:p>
        </p:txBody>
      </p:sp>
      <p:sp>
        <p:nvSpPr>
          <p:cNvPr id="26" name="Rectangle 25">
            <a:extLst>
              <a:ext uri="{FF2B5EF4-FFF2-40B4-BE49-F238E27FC236}">
                <a16:creationId xmlns:a16="http://schemas.microsoft.com/office/drawing/2014/main" id="{59CB8BE4-5C8C-4A15-A021-922CDD230BA8}"/>
              </a:ext>
            </a:extLst>
          </p:cNvPr>
          <p:cNvSpPr/>
          <p:nvPr/>
        </p:nvSpPr>
        <p:spPr>
          <a:xfrm>
            <a:off x="4763725" y="5795510"/>
            <a:ext cx="914426" cy="52322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SQL Server </a:t>
            </a:r>
          </a:p>
        </p:txBody>
      </p:sp>
      <p:sp>
        <p:nvSpPr>
          <p:cNvPr id="28" name="Rectangle 27">
            <a:extLst>
              <a:ext uri="{FF2B5EF4-FFF2-40B4-BE49-F238E27FC236}">
                <a16:creationId xmlns:a16="http://schemas.microsoft.com/office/drawing/2014/main" id="{274627C8-BBE7-4719-BA54-4FC726EB75DF}"/>
              </a:ext>
            </a:extLst>
          </p:cNvPr>
          <p:cNvSpPr/>
          <p:nvPr/>
        </p:nvSpPr>
        <p:spPr>
          <a:xfrm>
            <a:off x="6067218" y="4710215"/>
            <a:ext cx="1145873"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AML (Preview)</a:t>
            </a:r>
          </a:p>
        </p:txBody>
      </p:sp>
      <p:sp>
        <p:nvSpPr>
          <p:cNvPr id="30" name="Rectangle 29">
            <a:extLst>
              <a:ext uri="{FF2B5EF4-FFF2-40B4-BE49-F238E27FC236}">
                <a16:creationId xmlns:a16="http://schemas.microsoft.com/office/drawing/2014/main" id="{CC45C4A6-F73F-43B8-97F2-B439AB07C8A0}"/>
              </a:ext>
            </a:extLst>
          </p:cNvPr>
          <p:cNvSpPr/>
          <p:nvPr/>
        </p:nvSpPr>
        <p:spPr>
          <a:xfrm>
            <a:off x="5678151" y="5768355"/>
            <a:ext cx="914426" cy="52322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SQL Server</a:t>
            </a:r>
          </a:p>
        </p:txBody>
      </p:sp>
      <p:sp>
        <p:nvSpPr>
          <p:cNvPr id="32" name="Rectangle 31">
            <a:extLst>
              <a:ext uri="{FF2B5EF4-FFF2-40B4-BE49-F238E27FC236}">
                <a16:creationId xmlns:a16="http://schemas.microsoft.com/office/drawing/2014/main" id="{20C8237F-F2AD-40E1-A21E-E0F33DE7B78E}"/>
              </a:ext>
            </a:extLst>
          </p:cNvPr>
          <p:cNvSpPr/>
          <p:nvPr/>
        </p:nvSpPr>
        <p:spPr>
          <a:xfrm>
            <a:off x="6693390" y="5768355"/>
            <a:ext cx="914426"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Hadoop</a:t>
            </a:r>
          </a:p>
        </p:txBody>
      </p:sp>
      <p:sp>
        <p:nvSpPr>
          <p:cNvPr id="34" name="Rectangle 33">
            <a:extLst>
              <a:ext uri="{FF2B5EF4-FFF2-40B4-BE49-F238E27FC236}">
                <a16:creationId xmlns:a16="http://schemas.microsoft.com/office/drawing/2014/main" id="{75CD90E1-C363-45D7-9410-2125A5A66228}"/>
              </a:ext>
            </a:extLst>
          </p:cNvPr>
          <p:cNvSpPr/>
          <p:nvPr/>
        </p:nvSpPr>
        <p:spPr>
          <a:xfrm>
            <a:off x="7607816" y="5768355"/>
            <a:ext cx="1000331"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Azure ML Service</a:t>
            </a:r>
          </a:p>
        </p:txBody>
      </p:sp>
      <p:sp>
        <p:nvSpPr>
          <p:cNvPr id="36" name="Rectangle 35">
            <a:extLst>
              <a:ext uri="{FF2B5EF4-FFF2-40B4-BE49-F238E27FC236}">
                <a16:creationId xmlns:a16="http://schemas.microsoft.com/office/drawing/2014/main" id="{62930F2D-A90E-4362-A959-FA0B1337DA44}"/>
              </a:ext>
            </a:extLst>
          </p:cNvPr>
          <p:cNvSpPr/>
          <p:nvPr/>
        </p:nvSpPr>
        <p:spPr>
          <a:xfrm>
            <a:off x="8658552" y="5768355"/>
            <a:ext cx="1015242"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DSVM</a:t>
            </a:r>
          </a:p>
        </p:txBody>
      </p:sp>
      <p:sp>
        <p:nvSpPr>
          <p:cNvPr id="38" name="Rectangle 37">
            <a:extLst>
              <a:ext uri="{FF2B5EF4-FFF2-40B4-BE49-F238E27FC236}">
                <a16:creationId xmlns:a16="http://schemas.microsoft.com/office/drawing/2014/main" id="{834BF3B1-9D60-40B0-B0D9-62A9D75BBD0B}"/>
              </a:ext>
            </a:extLst>
          </p:cNvPr>
          <p:cNvSpPr/>
          <p:nvPr/>
        </p:nvSpPr>
        <p:spPr>
          <a:xfrm>
            <a:off x="9724200" y="5768355"/>
            <a:ext cx="914426"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
        <p:nvSpPr>
          <p:cNvPr id="42" name="Rectangle 41">
            <a:extLst>
              <a:ext uri="{FF2B5EF4-FFF2-40B4-BE49-F238E27FC236}">
                <a16:creationId xmlns:a16="http://schemas.microsoft.com/office/drawing/2014/main" id="{48B510BA-873E-47AC-AD6D-A804E4617003}"/>
              </a:ext>
            </a:extLst>
          </p:cNvPr>
          <p:cNvSpPr/>
          <p:nvPr/>
        </p:nvSpPr>
        <p:spPr>
          <a:xfrm>
            <a:off x="7150604" y="4049828"/>
            <a:ext cx="1407387"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Visual tooling</a:t>
            </a:r>
          </a:p>
        </p:txBody>
      </p:sp>
      <p:sp>
        <p:nvSpPr>
          <p:cNvPr id="44" name="Rectangle 43">
            <a:extLst>
              <a:ext uri="{FF2B5EF4-FFF2-40B4-BE49-F238E27FC236}">
                <a16:creationId xmlns:a16="http://schemas.microsoft.com/office/drawing/2014/main" id="{6B603F56-966C-4560-A771-27A0ADC6074E}"/>
              </a:ext>
            </a:extLst>
          </p:cNvPr>
          <p:cNvSpPr/>
          <p:nvPr/>
        </p:nvSpPr>
        <p:spPr>
          <a:xfrm>
            <a:off x="7315988" y="4731662"/>
            <a:ext cx="1076620"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AML Studio</a:t>
            </a:r>
          </a:p>
        </p:txBody>
      </p:sp>
      <p:sp>
        <p:nvSpPr>
          <p:cNvPr id="46" name="Rectangle 45">
            <a:extLst>
              <a:ext uri="{FF2B5EF4-FFF2-40B4-BE49-F238E27FC236}">
                <a16:creationId xmlns:a16="http://schemas.microsoft.com/office/drawing/2014/main" id="{1F5D7714-20C9-464B-8B6B-2ABCE178EE44}"/>
              </a:ext>
            </a:extLst>
          </p:cNvPr>
          <p:cNvSpPr/>
          <p:nvPr/>
        </p:nvSpPr>
        <p:spPr>
          <a:xfrm>
            <a:off x="10908119" y="2297241"/>
            <a:ext cx="1164831"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Consume</a:t>
            </a:r>
          </a:p>
        </p:txBody>
      </p:sp>
      <p:sp>
        <p:nvSpPr>
          <p:cNvPr id="48" name="Rectangle 47">
            <a:extLst>
              <a:ext uri="{FF2B5EF4-FFF2-40B4-BE49-F238E27FC236}">
                <a16:creationId xmlns:a16="http://schemas.microsoft.com/office/drawing/2014/main" id="{5607AB1E-004D-4200-9AA3-54F30E4F5EC0}"/>
              </a:ext>
            </a:extLst>
          </p:cNvPr>
          <p:cNvSpPr/>
          <p:nvPr/>
        </p:nvSpPr>
        <p:spPr>
          <a:xfrm>
            <a:off x="10908119" y="3142651"/>
            <a:ext cx="1164831"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i="0" u="none" strike="noStrike" kern="0" cap="none" spc="49" normalizeH="0" baseline="0" noProof="0" dirty="0">
                <a:ln>
                  <a:noFill/>
                </a:ln>
                <a:solidFill>
                  <a:srgbClr val="505050"/>
                </a:solidFill>
                <a:effectLst/>
                <a:uLnTx/>
                <a:uFillTx/>
                <a:latin typeface="Segoe UI Semibold" charset="0"/>
                <a:ea typeface="+mn-ea"/>
                <a:cs typeface="Segoe UI Semibold" charset="0"/>
              </a:rPr>
              <a:t>Cognitive services</a:t>
            </a: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 bots</a:t>
            </a:r>
          </a:p>
        </p:txBody>
      </p:sp>
      <p:cxnSp>
        <p:nvCxnSpPr>
          <p:cNvPr id="54" name="Straight Arrow Connector 53">
            <a:extLst>
              <a:ext uri="{FF2B5EF4-FFF2-40B4-BE49-F238E27FC236}">
                <a16:creationId xmlns:a16="http://schemas.microsoft.com/office/drawing/2014/main" id="{E1DE7AE9-ADD5-4089-B3E6-09766A655E28}"/>
              </a:ext>
            </a:extLst>
          </p:cNvPr>
          <p:cNvCxnSpPr>
            <a:cxnSpLocks/>
            <a:stCxn id="14" idx="2"/>
            <a:endCxn id="16" idx="0"/>
          </p:cNvCxnSpPr>
          <p:nvPr/>
        </p:nvCxnSpPr>
        <p:spPr>
          <a:xfrm>
            <a:off x="4696015" y="1980517"/>
            <a:ext cx="0" cy="23087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48BCA353-D4C1-4B68-92E2-3785CA7E5291}"/>
              </a:ext>
            </a:extLst>
          </p:cNvPr>
          <p:cNvCxnSpPr>
            <a:cxnSpLocks/>
            <a:stCxn id="14" idx="2"/>
            <a:endCxn id="46" idx="0"/>
          </p:cNvCxnSpPr>
          <p:nvPr/>
        </p:nvCxnSpPr>
        <p:spPr>
          <a:xfrm rot="16200000" flipH="1">
            <a:off x="7934913" y="-1258381"/>
            <a:ext cx="316724" cy="679452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2A89DB-F407-4AEE-A504-5534AD610150}"/>
              </a:ext>
            </a:extLst>
          </p:cNvPr>
          <p:cNvCxnSpPr>
            <a:stCxn id="46" idx="2"/>
            <a:endCxn id="48" idx="0"/>
          </p:cNvCxnSpPr>
          <p:nvPr/>
        </p:nvCxnSpPr>
        <p:spPr>
          <a:xfrm>
            <a:off x="11490535" y="2605018"/>
            <a:ext cx="0" cy="53763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664D9DC-9218-4CEC-9F8C-B7AD2D58224F}"/>
              </a:ext>
            </a:extLst>
          </p:cNvPr>
          <p:cNvCxnSpPr>
            <a:cxnSpLocks/>
            <a:stCxn id="16" idx="2"/>
            <a:endCxn id="18" idx="0"/>
          </p:cNvCxnSpPr>
          <p:nvPr/>
        </p:nvCxnSpPr>
        <p:spPr>
          <a:xfrm>
            <a:off x="4696015" y="2734614"/>
            <a:ext cx="0" cy="46160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DC69CAB-2AF3-4B5D-97A8-E47C14D0343A}"/>
              </a:ext>
            </a:extLst>
          </p:cNvPr>
          <p:cNvCxnSpPr>
            <a:cxnSpLocks/>
            <a:stCxn id="18" idx="2"/>
            <a:endCxn id="42" idx="0"/>
          </p:cNvCxnSpPr>
          <p:nvPr/>
        </p:nvCxnSpPr>
        <p:spPr>
          <a:xfrm rot="16200000" flipH="1">
            <a:off x="6217682" y="2413211"/>
            <a:ext cx="114949" cy="315828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77B7A99-ABF9-4125-A69D-B3823E78CF0D}"/>
              </a:ext>
            </a:extLst>
          </p:cNvPr>
          <p:cNvCxnSpPr>
            <a:cxnSpLocks/>
            <a:stCxn id="18" idx="2"/>
            <a:endCxn id="20" idx="0"/>
          </p:cNvCxnSpPr>
          <p:nvPr/>
        </p:nvCxnSpPr>
        <p:spPr>
          <a:xfrm>
            <a:off x="4696015" y="3934879"/>
            <a:ext cx="1" cy="8326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574A75F-DF0C-4653-9444-8E340791FE88}"/>
              </a:ext>
            </a:extLst>
          </p:cNvPr>
          <p:cNvCxnSpPr>
            <a:cxnSpLocks/>
            <a:stCxn id="42" idx="2"/>
            <a:endCxn id="44" idx="0"/>
          </p:cNvCxnSpPr>
          <p:nvPr/>
        </p:nvCxnSpPr>
        <p:spPr>
          <a:xfrm>
            <a:off x="7854298" y="4357605"/>
            <a:ext cx="0" cy="3740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FDE66FF6-6CEB-4AFB-8999-3346CD021522}"/>
              </a:ext>
            </a:extLst>
          </p:cNvPr>
          <p:cNvCxnSpPr>
            <a:cxnSpLocks/>
            <a:stCxn id="20" idx="2"/>
            <a:endCxn id="28" idx="0"/>
          </p:cNvCxnSpPr>
          <p:nvPr/>
        </p:nvCxnSpPr>
        <p:spPr>
          <a:xfrm rot="16200000" flipH="1">
            <a:off x="5475937" y="3545996"/>
            <a:ext cx="384297" cy="1944139"/>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9E3576-FF35-47D1-AAA4-8F8628C68BA0}"/>
              </a:ext>
            </a:extLst>
          </p:cNvPr>
          <p:cNvCxnSpPr>
            <a:cxnSpLocks/>
            <a:stCxn id="20" idx="2"/>
            <a:endCxn id="22" idx="0"/>
          </p:cNvCxnSpPr>
          <p:nvPr/>
        </p:nvCxnSpPr>
        <p:spPr>
          <a:xfrm flipH="1">
            <a:off x="4696015" y="4325918"/>
            <a:ext cx="1" cy="13898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0E55839-5B12-49F0-B8CA-0F0C61726579}"/>
              </a:ext>
            </a:extLst>
          </p:cNvPr>
          <p:cNvCxnSpPr>
            <a:cxnSpLocks/>
            <a:stCxn id="22" idx="2"/>
            <a:endCxn id="26" idx="0"/>
          </p:cNvCxnSpPr>
          <p:nvPr/>
        </p:nvCxnSpPr>
        <p:spPr>
          <a:xfrm rot="16200000" flipH="1">
            <a:off x="4770228" y="5344799"/>
            <a:ext cx="376497" cy="524923"/>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8903ED4-43C5-4323-B6DA-776728004EA3}"/>
              </a:ext>
            </a:extLst>
          </p:cNvPr>
          <p:cNvCxnSpPr>
            <a:cxnSpLocks/>
            <a:stCxn id="22" idx="2"/>
            <a:endCxn id="24" idx="0"/>
          </p:cNvCxnSpPr>
          <p:nvPr/>
        </p:nvCxnSpPr>
        <p:spPr>
          <a:xfrm rot="5400000">
            <a:off x="4262609" y="5362103"/>
            <a:ext cx="376497" cy="49031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0D240FB6-D436-47C8-B752-DE3233F60A39}"/>
              </a:ext>
            </a:extLst>
          </p:cNvPr>
          <p:cNvCxnSpPr>
            <a:cxnSpLocks/>
            <a:stCxn id="28" idx="2"/>
            <a:endCxn id="30" idx="0"/>
          </p:cNvCxnSpPr>
          <p:nvPr/>
        </p:nvCxnSpPr>
        <p:spPr>
          <a:xfrm rot="5400000">
            <a:off x="6228022" y="5356222"/>
            <a:ext cx="319476" cy="50479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67B69F8-0F94-45D4-A1DB-27D9B488CF48}"/>
              </a:ext>
            </a:extLst>
          </p:cNvPr>
          <p:cNvCxnSpPr>
            <a:cxnSpLocks/>
            <a:stCxn id="28" idx="2"/>
            <a:endCxn id="32" idx="0"/>
          </p:cNvCxnSpPr>
          <p:nvPr/>
        </p:nvCxnSpPr>
        <p:spPr>
          <a:xfrm rot="16200000" flipH="1">
            <a:off x="6735641" y="5353393"/>
            <a:ext cx="319476" cy="510448"/>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9B369524-7A16-4FD1-9E4F-F6DC0BA106F1}"/>
              </a:ext>
            </a:extLst>
          </p:cNvPr>
          <p:cNvCxnSpPr>
            <a:cxnSpLocks/>
            <a:stCxn id="28" idx="2"/>
            <a:endCxn id="34" idx="0"/>
          </p:cNvCxnSpPr>
          <p:nvPr/>
        </p:nvCxnSpPr>
        <p:spPr>
          <a:xfrm rot="16200000" flipH="1">
            <a:off x="7214330" y="4874703"/>
            <a:ext cx="319476" cy="1467827"/>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C5D62AF1-35A7-4D4C-B3DB-B3653AF6166E}"/>
              </a:ext>
            </a:extLst>
          </p:cNvPr>
          <p:cNvCxnSpPr>
            <a:cxnSpLocks/>
            <a:stCxn id="28" idx="2"/>
            <a:endCxn id="36" idx="0"/>
          </p:cNvCxnSpPr>
          <p:nvPr/>
        </p:nvCxnSpPr>
        <p:spPr>
          <a:xfrm rot="16200000" flipH="1">
            <a:off x="7743426" y="4345608"/>
            <a:ext cx="319476" cy="252601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B7F84A27-DA15-404F-8E2A-B551BEA6FB6E}"/>
              </a:ext>
            </a:extLst>
          </p:cNvPr>
          <p:cNvCxnSpPr>
            <a:cxnSpLocks/>
            <a:stCxn id="28" idx="2"/>
            <a:endCxn id="38" idx="0"/>
          </p:cNvCxnSpPr>
          <p:nvPr/>
        </p:nvCxnSpPr>
        <p:spPr>
          <a:xfrm rot="16200000" flipH="1">
            <a:off x="8251046" y="3837988"/>
            <a:ext cx="319476" cy="354125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4E73E4E-C9F8-45EE-8FD2-82FF083A212A}"/>
              </a:ext>
            </a:extLst>
          </p:cNvPr>
          <p:cNvCxnSpPr>
            <a:cxnSpLocks/>
            <a:endCxn id="49" idx="0"/>
          </p:cNvCxnSpPr>
          <p:nvPr/>
        </p:nvCxnSpPr>
        <p:spPr>
          <a:xfrm>
            <a:off x="4696014" y="2657645"/>
            <a:ext cx="4610905" cy="393107"/>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F49F267-479F-4CD8-BFB9-A9AD4017F9DB}"/>
              </a:ext>
            </a:extLst>
          </p:cNvPr>
          <p:cNvSpPr/>
          <p:nvPr/>
        </p:nvSpPr>
        <p:spPr>
          <a:xfrm>
            <a:off x="8658799" y="3050752"/>
            <a:ext cx="1296239"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Spark ML, </a:t>
            </a:r>
            <a:r>
              <a:rPr kumimoji="0" lang="en-US" sz="1400" b="1" i="0" u="none" strike="noStrike" kern="0" cap="none" spc="49" normalizeH="0" baseline="0" noProof="0" dirty="0" err="1">
                <a:ln>
                  <a:noFill/>
                </a:ln>
                <a:solidFill>
                  <a:srgbClr val="505050"/>
                </a:solidFill>
                <a:effectLst/>
                <a:uLnTx/>
                <a:uFillTx/>
                <a:latin typeface="Segoe UI Semibold" charset="0"/>
                <a:ea typeface="+mn-ea"/>
                <a:cs typeface="Segoe UI Semibold" charset="0"/>
              </a:rPr>
              <a:t>SparkR</a:t>
            </a: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 </a:t>
            </a:r>
            <a:r>
              <a:rPr kumimoji="0" lang="en-US" sz="1400" b="1" i="0" u="none" strike="noStrike" kern="0" cap="none" spc="49" normalizeH="0" baseline="0" noProof="0" dirty="0" err="1">
                <a:ln>
                  <a:noFill/>
                </a:ln>
                <a:solidFill>
                  <a:srgbClr val="505050"/>
                </a:solidFill>
                <a:effectLst/>
                <a:uLnTx/>
                <a:uFillTx/>
                <a:latin typeface="Segoe UI Semibold" charset="0"/>
                <a:ea typeface="+mn-ea"/>
                <a:cs typeface="Segoe UI Semibold" charset="0"/>
              </a:rPr>
              <a:t>SparklyR</a:t>
            </a:r>
            <a:endPar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endParaRPr>
          </a:p>
        </p:txBody>
      </p:sp>
      <p:cxnSp>
        <p:nvCxnSpPr>
          <p:cNvPr id="58" name="Connector: Elbow 57">
            <a:extLst>
              <a:ext uri="{FF2B5EF4-FFF2-40B4-BE49-F238E27FC236}">
                <a16:creationId xmlns:a16="http://schemas.microsoft.com/office/drawing/2014/main" id="{DBD3CF2E-83AA-4BD1-83FC-A4BCD658B209}"/>
              </a:ext>
            </a:extLst>
          </p:cNvPr>
          <p:cNvCxnSpPr>
            <a:cxnSpLocks/>
            <a:stCxn id="49" idx="2"/>
            <a:endCxn id="76" idx="0"/>
          </p:cNvCxnSpPr>
          <p:nvPr/>
        </p:nvCxnSpPr>
        <p:spPr>
          <a:xfrm rot="16200000" flipH="1">
            <a:off x="10109160" y="2987174"/>
            <a:ext cx="255091" cy="185957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5CABAF-1BC1-484F-A897-CC2FEF145230}"/>
              </a:ext>
            </a:extLst>
          </p:cNvPr>
          <p:cNvCxnSpPr>
            <a:cxnSpLocks/>
            <a:stCxn id="49" idx="2"/>
            <a:endCxn id="75" idx="0"/>
          </p:cNvCxnSpPr>
          <p:nvPr/>
        </p:nvCxnSpPr>
        <p:spPr>
          <a:xfrm>
            <a:off x="9306919" y="3789416"/>
            <a:ext cx="0" cy="25509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B0E9CD2B-CB5A-495D-A626-AC5A3FCDD01B}"/>
              </a:ext>
            </a:extLst>
          </p:cNvPr>
          <p:cNvSpPr/>
          <p:nvPr/>
        </p:nvSpPr>
        <p:spPr>
          <a:xfrm>
            <a:off x="8658799" y="4044508"/>
            <a:ext cx="1296239"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Notebooks</a:t>
            </a:r>
          </a:p>
        </p:txBody>
      </p:sp>
      <p:sp>
        <p:nvSpPr>
          <p:cNvPr id="76" name="Rectangle 75">
            <a:extLst>
              <a:ext uri="{FF2B5EF4-FFF2-40B4-BE49-F238E27FC236}">
                <a16:creationId xmlns:a16="http://schemas.microsoft.com/office/drawing/2014/main" id="{32440B87-3EC0-48AE-BFD8-782735B35F3D}"/>
              </a:ext>
            </a:extLst>
          </p:cNvPr>
          <p:cNvSpPr/>
          <p:nvPr/>
        </p:nvSpPr>
        <p:spPr>
          <a:xfrm>
            <a:off x="10518372" y="4044507"/>
            <a:ext cx="1296239"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Jobs</a:t>
            </a:r>
          </a:p>
        </p:txBody>
      </p:sp>
      <p:cxnSp>
        <p:nvCxnSpPr>
          <p:cNvPr id="84" name="Connector: Elbow 83">
            <a:extLst>
              <a:ext uri="{FF2B5EF4-FFF2-40B4-BE49-F238E27FC236}">
                <a16:creationId xmlns:a16="http://schemas.microsoft.com/office/drawing/2014/main" id="{82952F1E-9F37-479B-91A3-9FF53FE59076}"/>
              </a:ext>
            </a:extLst>
          </p:cNvPr>
          <p:cNvCxnSpPr>
            <a:cxnSpLocks/>
            <a:stCxn id="75" idx="2"/>
            <a:endCxn id="86" idx="0"/>
          </p:cNvCxnSpPr>
          <p:nvPr/>
        </p:nvCxnSpPr>
        <p:spPr>
          <a:xfrm rot="16200000" flipH="1">
            <a:off x="10068026" y="3591177"/>
            <a:ext cx="337359" cy="185957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940D4C2A-B0BC-4DC2-B45A-B377A11DC21F}"/>
              </a:ext>
            </a:extLst>
          </p:cNvPr>
          <p:cNvSpPr/>
          <p:nvPr/>
        </p:nvSpPr>
        <p:spPr>
          <a:xfrm>
            <a:off x="10518372" y="4689644"/>
            <a:ext cx="1296239" cy="52322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Azure Databricks</a:t>
            </a:r>
          </a:p>
        </p:txBody>
      </p:sp>
      <p:cxnSp>
        <p:nvCxnSpPr>
          <p:cNvPr id="88" name="Straight Arrow Connector 87">
            <a:extLst>
              <a:ext uri="{FF2B5EF4-FFF2-40B4-BE49-F238E27FC236}">
                <a16:creationId xmlns:a16="http://schemas.microsoft.com/office/drawing/2014/main" id="{82BA84DF-51F4-42AD-8C77-6A2BDEBA95D0}"/>
              </a:ext>
            </a:extLst>
          </p:cNvPr>
          <p:cNvCxnSpPr>
            <a:cxnSpLocks/>
            <a:stCxn id="76" idx="2"/>
          </p:cNvCxnSpPr>
          <p:nvPr/>
        </p:nvCxnSpPr>
        <p:spPr>
          <a:xfrm flipH="1">
            <a:off x="11165288" y="4352284"/>
            <a:ext cx="1204" cy="33735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9188353-E88C-4D3E-9FF8-924CF915831B}"/>
              </a:ext>
            </a:extLst>
          </p:cNvPr>
          <p:cNvCxnSpPr>
            <a:cxnSpLocks/>
            <a:endCxn id="92" idx="0"/>
          </p:cNvCxnSpPr>
          <p:nvPr/>
        </p:nvCxnSpPr>
        <p:spPr>
          <a:xfrm>
            <a:off x="11165287" y="4910725"/>
            <a:ext cx="5220" cy="85762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7211AAE-3A20-41BD-AE19-4A0D63661485}"/>
              </a:ext>
            </a:extLst>
          </p:cNvPr>
          <p:cNvSpPr/>
          <p:nvPr/>
        </p:nvSpPr>
        <p:spPr>
          <a:xfrm>
            <a:off x="10713294" y="5768354"/>
            <a:ext cx="914426"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Tree>
    <p:extLst>
      <p:ext uri="{BB962C8B-B14F-4D97-AF65-F5344CB8AC3E}">
        <p14:creationId xmlns:p14="http://schemas.microsoft.com/office/powerpoint/2010/main" val="288530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a:xfrm>
            <a:off x="268080" y="260656"/>
            <a:ext cx="11655840" cy="899537"/>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ML Modeling Requirements</a:t>
            </a:r>
          </a:p>
        </p:txBody>
      </p:sp>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ext uri="{D42A27DB-BD31-4B8C-83A1-F6EECF244321}">
                <p14:modId xmlns:p14="http://schemas.microsoft.com/office/powerpoint/2010/main" val="3721301804"/>
              </p:ext>
            </p:extLst>
          </p:nvPr>
        </p:nvGraphicFramePr>
        <p:xfrm>
          <a:off x="653144" y="1160193"/>
          <a:ext cx="11096552" cy="5114628"/>
        </p:xfrm>
        <a:graphic>
          <a:graphicData uri="http://schemas.openxmlformats.org/drawingml/2006/table">
            <a:tbl>
              <a:tblPr firstRow="1" bandRow="1">
                <a:tableStyleId>{00A15C55-8517-42AA-B614-E9B94910E393}</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dirty="0"/>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400"/>
                        <a:t>Scale for Training</a:t>
                      </a:r>
                      <a:endParaRPr lang="en-US" sz="1400">
                        <a:latin typeface="+mn-lt"/>
                      </a:endParaRPr>
                    </a:p>
                  </a:txBody>
                  <a:tcPr anchor="ctr"/>
                </a:tc>
                <a:tc>
                  <a:txBody>
                    <a:bodyPr/>
                    <a:lstStyle/>
                    <a:p>
                      <a:r>
                        <a:rPr lang="en-US" sz="1400"/>
                        <a:t>The ML service should be able to train models on very large amounts of data (TBs or PBs) within specified time intervals. Ideally the ML service can train models in parallel on distributed framework running on a cluster.</a:t>
                      </a:r>
                      <a:endParaRPr lang="en-US" sz="1400">
                        <a:latin typeface="+mn-lt"/>
                      </a:endParaRPr>
                    </a:p>
                  </a:txBody>
                  <a:tcPr anchor="ctr"/>
                </a:tc>
                <a:extLst>
                  <a:ext uri="{0D108BD9-81ED-4DB2-BD59-A6C34878D82A}">
                    <a16:rowId xmlns:a16="http://schemas.microsoft.com/office/drawing/2014/main" val="2884594221"/>
                  </a:ext>
                </a:extLst>
              </a:tr>
              <a:tr h="608880">
                <a:tc>
                  <a:txBody>
                    <a:bodyPr/>
                    <a:lstStyle/>
                    <a:p>
                      <a:r>
                        <a:rPr lang="en-US" sz="1400"/>
                        <a:t>Choice of Language</a:t>
                      </a:r>
                      <a:endParaRPr lang="en-US" sz="1400">
                        <a:latin typeface="+mn-lt"/>
                      </a:endParaRPr>
                    </a:p>
                  </a:txBody>
                  <a:tcPr anchor="ctr"/>
                </a:tc>
                <a:tc>
                  <a:txBody>
                    <a:bodyPr/>
                    <a:lstStyle/>
                    <a:p>
                      <a:r>
                        <a:rPr lang="en-US" sz="1400"/>
                        <a:t>The ML service should provide a choice of languages with which to author training scripts and programs, including Python and R.</a:t>
                      </a:r>
                      <a:endParaRPr lang="en-US" sz="1400">
                        <a:latin typeface="+mn-lt"/>
                      </a:endParaRPr>
                    </a:p>
                  </a:txBody>
                  <a:tcPr anchor="ctr"/>
                </a:tc>
                <a:extLst>
                  <a:ext uri="{0D108BD9-81ED-4DB2-BD59-A6C34878D82A}">
                    <a16:rowId xmlns:a16="http://schemas.microsoft.com/office/drawing/2014/main" val="3486309687"/>
                  </a:ext>
                </a:extLst>
              </a:tr>
              <a:tr h="608880">
                <a:tc>
                  <a:txBody>
                    <a:bodyPr/>
                    <a:lstStyle/>
                    <a:p>
                      <a:r>
                        <a:rPr lang="en-US" sz="1400"/>
                        <a:t>Choice of Algorithms</a:t>
                      </a:r>
                      <a:endParaRPr lang="en-US" sz="1400">
                        <a:latin typeface="+mn-lt"/>
                      </a:endParaRPr>
                    </a:p>
                  </a:txBody>
                  <a:tcPr anchor="ctr"/>
                </a:tc>
                <a:tc>
                  <a:txBody>
                    <a:bodyPr/>
                    <a:lstStyle/>
                    <a:p>
                      <a:r>
                        <a:rPr lang="en-US" sz="1400"/>
                        <a:t>The ML service should provide a choice of algorithms across multiple categories (Regression, Classification, Clustering, Collaborative Filtering, etc.) so that the most accurate and efficient models can be developed. </a:t>
                      </a:r>
                      <a:endParaRPr lang="en-US" sz="1400">
                        <a:latin typeface="+mn-lt"/>
                      </a:endParaRPr>
                    </a:p>
                  </a:txBody>
                  <a:tcPr anchor="ctr"/>
                </a:tc>
                <a:extLst>
                  <a:ext uri="{0D108BD9-81ED-4DB2-BD59-A6C34878D82A}">
                    <a16:rowId xmlns:a16="http://schemas.microsoft.com/office/drawing/2014/main" val="3925366304"/>
                  </a:ext>
                </a:extLst>
              </a:tr>
              <a:tr h="608880">
                <a:tc>
                  <a:txBody>
                    <a:bodyPr/>
                    <a:lstStyle/>
                    <a:p>
                      <a:r>
                        <a:rPr lang="en-US" sz="1400"/>
                        <a:t>Capture Training History </a:t>
                      </a:r>
                      <a:endParaRPr lang="en-US" sz="1400">
                        <a:latin typeface="+mn-lt"/>
                      </a:endParaRPr>
                    </a:p>
                  </a:txBody>
                  <a:tcPr anchor="ctr"/>
                </a:tc>
                <a:tc>
                  <a:txBody>
                    <a:bodyPr/>
                    <a:lstStyle/>
                    <a:p>
                      <a:r>
                        <a:rPr lang="en-US" sz="1400"/>
                        <a:t>The ML service should enable the evaluation of model performance over time. This should enable spotting regressions in model performance, and support returning to a previous state that yielded better performance.</a:t>
                      </a:r>
                      <a:endParaRPr lang="en-US" sz="1400">
                        <a:latin typeface="+mn-lt"/>
                      </a:endParaRPr>
                    </a:p>
                  </a:txBody>
                  <a:tcPr anchor="ctr"/>
                </a:tc>
                <a:extLst>
                  <a:ext uri="{0D108BD9-81ED-4DB2-BD59-A6C34878D82A}">
                    <a16:rowId xmlns:a16="http://schemas.microsoft.com/office/drawing/2014/main" val="1101621496"/>
                  </a:ext>
                </a:extLst>
              </a:tr>
              <a:tr h="608880">
                <a:tc>
                  <a:txBody>
                    <a:bodyPr/>
                    <a:lstStyle/>
                    <a:p>
                      <a:r>
                        <a:rPr lang="en-US" sz="1400"/>
                        <a:t>Enable Collaboration &amp; Review</a:t>
                      </a:r>
                      <a:endParaRPr lang="en-US" sz="1400">
                        <a:latin typeface="+mn-lt"/>
                      </a:endParaRPr>
                    </a:p>
                  </a:txBody>
                  <a:tcPr anchor="ctr"/>
                </a:tc>
                <a:tc>
                  <a:txBody>
                    <a:bodyPr/>
                    <a:lstStyle/>
                    <a:p>
                      <a:r>
                        <a:rPr lang="en-US" sz="1400"/>
                        <a:t>The training approach should be fully documented, ideally capturing prose descriptions along with code. The ML service should enable peers to easily collaborate in training, as well as share the documented training artifacts with stakeholders.</a:t>
                      </a:r>
                      <a:endParaRPr lang="en-US" sz="1400">
                        <a:latin typeface="+mn-lt"/>
                      </a:endParaRPr>
                    </a:p>
                  </a:txBody>
                  <a:tcPr anchor="ctr"/>
                </a:tc>
                <a:extLst>
                  <a:ext uri="{0D108BD9-81ED-4DB2-BD59-A6C34878D82A}">
                    <a16:rowId xmlns:a16="http://schemas.microsoft.com/office/drawing/2014/main" val="2316208820"/>
                  </a:ext>
                </a:extLst>
              </a:tr>
              <a:tr h="608880">
                <a:tc>
                  <a:txBody>
                    <a:bodyPr/>
                    <a:lstStyle/>
                    <a:p>
                      <a:r>
                        <a:rPr lang="en-US" sz="1400"/>
                        <a:t>Graphical Tools</a:t>
                      </a:r>
                      <a:endParaRPr lang="en-US" sz="1400">
                        <a:latin typeface="+mn-lt"/>
                      </a:endParaRPr>
                    </a:p>
                  </a:txBody>
                  <a:tcPr anchor="ctr"/>
                </a:tc>
                <a:tc>
                  <a:txBody>
                    <a:bodyPr/>
                    <a:lstStyle/>
                    <a:p>
                      <a:r>
                        <a:rPr lang="en-US" sz="1400"/>
                        <a:t>In addition to programmatic APIs, graphical tools should be available to author the training process as a graph—to help business analysts visualize the flow and to improve analyst’s productivity.</a:t>
                      </a:r>
                      <a:endParaRPr lang="en-US" sz="1400">
                        <a:latin typeface="+mn-lt"/>
                      </a:endParaRPr>
                    </a:p>
                  </a:txBody>
                  <a:tcPr anchor="ctr"/>
                </a:tc>
                <a:extLst>
                  <a:ext uri="{0D108BD9-81ED-4DB2-BD59-A6C34878D82A}">
                    <a16:rowId xmlns:a16="http://schemas.microsoft.com/office/drawing/2014/main" val="289331940"/>
                  </a:ext>
                </a:extLst>
              </a:tr>
              <a:tr h="859595">
                <a:tc>
                  <a:txBody>
                    <a:bodyPr/>
                    <a:lstStyle/>
                    <a:p>
                      <a:r>
                        <a:rPr lang="en-US" sz="1400"/>
                        <a:t>Support for Deep Learning</a:t>
                      </a:r>
                      <a:endParaRPr lang="en-US" sz="1400">
                        <a:latin typeface="+mn-lt"/>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Deep Learning Frameworks—and GPU clusters to run them—are becoming popular. The ML service should support popular Deep Learning framework such as </a:t>
                      </a:r>
                      <a:r>
                        <a:rPr lang="en-US" sz="1400" dirty="0">
                          <a:hlinkClick r:id="rId3"/>
                        </a:rPr>
                        <a:t>Microsoft Cognitive Toolkit (CNTK)</a:t>
                      </a:r>
                      <a:r>
                        <a:rPr lang="en-US" sz="1400" dirty="0"/>
                        <a:t>, </a:t>
                      </a:r>
                      <a:r>
                        <a:rPr lang="en-US" sz="1400" dirty="0" err="1">
                          <a:hlinkClick r:id="rId4"/>
                        </a:rPr>
                        <a:t>BigDL</a:t>
                      </a:r>
                      <a:r>
                        <a:rPr lang="en-US" sz="1400" dirty="0"/>
                        <a:t> and </a:t>
                      </a:r>
                      <a:r>
                        <a:rPr lang="en-US" sz="1400" dirty="0">
                          <a:hlinkClick r:id="rId5"/>
                        </a:rPr>
                        <a:t>TensorFlow</a:t>
                      </a:r>
                      <a:endParaRPr lang="en-US" sz="1400" dirty="0">
                        <a:solidFill>
                          <a:schemeClr val="accent5"/>
                        </a:solidFill>
                        <a:latin typeface="Segoe UI Semilight" panose="020B0402040204020203" pitchFamily="34" charset="0"/>
                      </a:endParaRPr>
                    </a:p>
                  </a:txBody>
                  <a:tcPr anchor="ctr"/>
                </a:tc>
                <a:extLst>
                  <a:ext uri="{0D108BD9-81ED-4DB2-BD59-A6C34878D82A}">
                    <a16:rowId xmlns:a16="http://schemas.microsoft.com/office/drawing/2014/main" val="2926380461"/>
                  </a:ext>
                </a:extLst>
              </a:tr>
            </a:tbl>
          </a:graphicData>
        </a:graphic>
      </p:graphicFrame>
    </p:spTree>
    <p:extLst>
      <p:ext uri="{BB962C8B-B14F-4D97-AF65-F5344CB8AC3E}">
        <p14:creationId xmlns:p14="http://schemas.microsoft.com/office/powerpoint/2010/main" val="411917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2CD02A-271C-4233-BB69-5B002A24901D}"/>
              </a:ext>
            </a:extLst>
          </p:cNvPr>
          <p:cNvSpPr>
            <a:spLocks noGrp="1"/>
          </p:cNvSpPr>
          <p:nvPr>
            <p:ph type="title"/>
          </p:nvPr>
        </p:nvSpPr>
        <p:spPr>
          <a:xfrm>
            <a:off x="427980" y="0"/>
            <a:ext cx="11336039" cy="637953"/>
          </a:xfrm>
        </p:spPr>
        <p:txBody>
          <a:bodyPr/>
          <a:lstStyle/>
          <a:p>
            <a:r>
              <a:rPr lang="en-US" dirty="0"/>
              <a:t>ML Options on Azure</a:t>
            </a:r>
          </a:p>
        </p:txBody>
      </p:sp>
      <p:sp>
        <p:nvSpPr>
          <p:cNvPr id="5" name="TextBox 4">
            <a:extLst>
              <a:ext uri="{FF2B5EF4-FFF2-40B4-BE49-F238E27FC236}">
                <a16:creationId xmlns:a16="http://schemas.microsoft.com/office/drawing/2014/main" id="{E24431A3-EC27-4907-9BDF-7DAC84B8FD4B}"/>
              </a:ext>
            </a:extLst>
          </p:cNvPr>
          <p:cNvSpPr txBox="1"/>
          <p:nvPr/>
        </p:nvSpPr>
        <p:spPr>
          <a:xfrm>
            <a:off x="0" y="697483"/>
            <a:ext cx="12110484" cy="615860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Machine Learning Service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Python SDK, CLI, Portal UI; </a:t>
            </a:r>
            <a:r>
              <a:rPr lang="en-US" sz="2000" dirty="0" err="1">
                <a:gradFill>
                  <a:gsLst>
                    <a:gs pos="2917">
                      <a:schemeClr val="tx1"/>
                    </a:gs>
                    <a:gs pos="30000">
                      <a:schemeClr val="tx1"/>
                    </a:gs>
                  </a:gsLst>
                  <a:lin ang="5400000" scaled="0"/>
                </a:gradFill>
              </a:rPr>
              <a:t>Jupyter</a:t>
            </a:r>
            <a:r>
              <a:rPr lang="en-US" sz="2000" dirty="0">
                <a:gradFill>
                  <a:gsLst>
                    <a:gs pos="2917">
                      <a:schemeClr val="tx1"/>
                    </a:gs>
                    <a:gs pos="30000">
                      <a:schemeClr val="tx1"/>
                    </a:gs>
                  </a:gsLst>
                  <a:lin ang="5400000" scaled="0"/>
                </a:gradFill>
              </a:rPr>
              <a:t> notebooks, Visual Studio Code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Compute environments include containers, Kubernetes, IoT Edge devices, Azure Databricks, batch VMs, etc.</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Broad library support: </a:t>
            </a:r>
            <a:r>
              <a:rPr lang="en-US" sz="2000" dirty="0" err="1">
                <a:gradFill>
                  <a:gsLst>
                    <a:gs pos="2917">
                      <a:schemeClr val="tx1"/>
                    </a:gs>
                    <a:gs pos="30000">
                      <a:schemeClr val="tx1"/>
                    </a:gs>
                  </a:gsLst>
                  <a:lin ang="5400000" scaled="0"/>
                </a:gradFill>
              </a:rPr>
              <a:t>Scikit</a:t>
            </a:r>
            <a:r>
              <a:rPr lang="en-US" sz="2000" dirty="0">
                <a:gradFill>
                  <a:gsLst>
                    <a:gs pos="2917">
                      <a:schemeClr val="tx1"/>
                    </a:gs>
                    <a:gs pos="30000">
                      <a:schemeClr val="tx1"/>
                    </a:gs>
                  </a:gsLst>
                  <a:lin ang="5400000" scaled="0"/>
                </a:gradFill>
              </a:rPr>
              <a:t>-learn, </a:t>
            </a:r>
            <a:r>
              <a:rPr lang="en-US" sz="2000" dirty="0" err="1">
                <a:gradFill>
                  <a:gsLst>
                    <a:gs pos="2917">
                      <a:schemeClr val="tx1"/>
                    </a:gs>
                    <a:gs pos="30000">
                      <a:schemeClr val="tx1"/>
                    </a:gs>
                  </a:gsLst>
                  <a:lin ang="5400000" scaled="0"/>
                </a:gradFill>
              </a:rPr>
              <a:t>Tensorflow</a:t>
            </a:r>
            <a:r>
              <a:rPr lang="en-US" sz="2000" dirty="0">
                <a:gradFill>
                  <a:gsLst>
                    <a:gs pos="2917">
                      <a:schemeClr val="tx1"/>
                    </a:gs>
                    <a:gs pos="30000">
                      <a:schemeClr val="tx1"/>
                    </a:gs>
                  </a:gsLst>
                  <a:lin ang="5400000" scaled="0"/>
                </a:gradFill>
              </a:rPr>
              <a:t>, </a:t>
            </a:r>
            <a:r>
              <a:rPr lang="en-US" sz="2000" dirty="0" err="1">
                <a:gradFill>
                  <a:gsLst>
                    <a:gs pos="2917">
                      <a:schemeClr val="tx1"/>
                    </a:gs>
                    <a:gs pos="30000">
                      <a:schemeClr val="tx1"/>
                    </a:gs>
                  </a:gsLst>
                  <a:lin ang="5400000" scaled="0"/>
                </a:gradFill>
              </a:rPr>
              <a:t>Pytorch</a:t>
            </a:r>
            <a:r>
              <a:rPr lang="en-US" sz="2000" dirty="0">
                <a:gradFill>
                  <a:gsLst>
                    <a:gs pos="2917">
                      <a:schemeClr val="tx1"/>
                    </a:gs>
                    <a:gs pos="30000">
                      <a:schemeClr val="tx1"/>
                    </a:gs>
                  </a:gsLst>
                  <a:lin ang="5400000" scaled="0"/>
                </a:gradFill>
              </a:rPr>
              <a:t>, CNTK, more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Automated ML: evaluate many models and settings to find the best model</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Databricks</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Spark and notebooks experience; single engine for all processing</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Broad library support: </a:t>
            </a:r>
            <a:r>
              <a:rPr lang="en-US" sz="2000" dirty="0" err="1">
                <a:gradFill>
                  <a:gsLst>
                    <a:gs pos="2917">
                      <a:schemeClr val="tx1"/>
                    </a:gs>
                    <a:gs pos="30000">
                      <a:schemeClr val="tx1"/>
                    </a:gs>
                  </a:gsLst>
                  <a:lin ang="5400000" scaled="0"/>
                </a:gradFill>
              </a:rPr>
              <a:t>Tensorflow</a:t>
            </a:r>
            <a:r>
              <a:rPr lang="en-US" sz="2000" dirty="0">
                <a:gradFill>
                  <a:gsLst>
                    <a:gs pos="2917">
                      <a:schemeClr val="tx1"/>
                    </a:gs>
                    <a:gs pos="30000">
                      <a:schemeClr val="tx1"/>
                    </a:gs>
                  </a:gsLst>
                  <a:lin ang="5400000" scaled="0"/>
                </a:gradFill>
              </a:rPr>
              <a:t>, CNTK, </a:t>
            </a:r>
            <a:r>
              <a:rPr lang="en-US" sz="2000" dirty="0" err="1">
                <a:gradFill>
                  <a:gsLst>
                    <a:gs pos="2917">
                      <a:schemeClr val="tx1"/>
                    </a:gs>
                    <a:gs pos="30000">
                      <a:schemeClr val="tx1"/>
                    </a:gs>
                  </a:gsLst>
                  <a:lin ang="5400000" scaled="0"/>
                </a:gradFill>
              </a:rPr>
              <a:t>BigDL</a:t>
            </a:r>
            <a:r>
              <a:rPr lang="en-US" sz="2000" dirty="0">
                <a:gradFill>
                  <a:gsLst>
                    <a:gs pos="2917">
                      <a:schemeClr val="tx1"/>
                    </a:gs>
                    <a:gs pos="30000">
                      <a:schemeClr val="tx1"/>
                    </a:gs>
                  </a:gsLst>
                  <a:lin ang="5400000" scaled="0"/>
                </a:gradFill>
              </a:rPr>
              <a:t>, more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Machine Learning Studio</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Graphical, browser-based tool; excellent for non-professional data scientists</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Very easy training, evaluation, operationalization to REST API web service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ML Server</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On SQL Server, on premise, in cloud on HDInsight</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Data Science Virtual Machine (DSVM)</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Pre-configured VMs (Linux and Windows) with major tools installed</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GPU configurations available</a:t>
            </a:r>
          </a:p>
        </p:txBody>
      </p:sp>
    </p:spTree>
    <p:extLst>
      <p:ext uri="{BB962C8B-B14F-4D97-AF65-F5344CB8AC3E}">
        <p14:creationId xmlns:p14="http://schemas.microsoft.com/office/powerpoint/2010/main" val="414601484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Semilight"/>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9896997" y="3982337"/>
            <a:ext cx="1919968" cy="17791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000" b="1" i="0" u="none" strike="noStrike" kern="1200" cap="none" spc="0" normalizeH="0" baseline="0" noProof="0">
              <a:ln>
                <a:noFill/>
              </a:ln>
              <a:gradFill>
                <a:gsLst>
                  <a:gs pos="11628">
                    <a:schemeClr val="tx1"/>
                  </a:gs>
                  <a:gs pos="54000">
                    <a:schemeClr val="tx1"/>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21635"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Knowledge</a:t>
            </a:r>
          </a:p>
          <a:p>
            <a:pPr algn="ctr" defTabSz="914139">
              <a:lnSpc>
                <a:spcPct val="90000"/>
              </a:lnSpc>
              <a:spcAft>
                <a:spcPts val="575"/>
              </a:spcAf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Map complex information and data in order to solve specific tasks</a:t>
            </a:r>
            <a:r>
              <a:rPr lang="en-US" sz="1200" dirty="0">
                <a:gradFill>
                  <a:gsLst>
                    <a:gs pos="11628">
                      <a:schemeClr val="tx1"/>
                    </a:gs>
                    <a:gs pos="54000">
                      <a:schemeClr val="tx1"/>
                    </a:gs>
                  </a:gsLst>
                  <a:lin ang="5400000" scaled="0"/>
                </a:gradFill>
                <a:latin typeface="Segoe UI" panose="020B0502040204020203" pitchFamily="34" charset="0"/>
                <a:cs typeface="Segoe UI" panose="020B0502040204020203" pitchFamily="34" charset="0"/>
              </a:rPr>
              <a:t> </a:t>
            </a:r>
            <a:endPar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2297" y="2870431"/>
            <a:ext cx="1138644" cy="1142839"/>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233953" y="3982337"/>
            <a:ext cx="1919968" cy="11143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615" y="2870429"/>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00931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99979" y="2870430"/>
            <a:ext cx="1138644" cy="1142838"/>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06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From faces to feelings, allow your apps to understand 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0728" y="2870429"/>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157749" y="3982336"/>
            <a:ext cx="2108490" cy="1280575"/>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Hear and speak to your users by filtering noise, identifying speakers,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and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2642764" y="2870429"/>
            <a:ext cx="1138460" cy="1142838"/>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285562" y="2883873"/>
            <a:ext cx="1142838" cy="1142838"/>
            <a:chOff x="10495195" y="2941204"/>
            <a:chExt cx="1165754" cy="1165754"/>
          </a:xfrm>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p:txBody>
          <a:bodyPr/>
          <a:lstStyle/>
          <a:p>
            <a:r>
              <a:rPr lang="en-US" altLang="en-US" dirty="0">
                <a:gradFill>
                  <a:gsLst>
                    <a:gs pos="1250">
                      <a:schemeClr val="bg1"/>
                    </a:gs>
                    <a:gs pos="100000">
                      <a:schemeClr val="bg1"/>
                    </a:gs>
                  </a:gsLst>
                  <a:lin ang="5400000" scaled="0"/>
                </a:gradFill>
              </a:rPr>
              <a:t>Microsoft Cognitive Services</a:t>
            </a:r>
            <a:br>
              <a:rPr lang="en-US" altLang="en-US" dirty="0">
                <a:gradFill>
                  <a:gsLst>
                    <a:gs pos="1250">
                      <a:schemeClr val="bg1"/>
                    </a:gs>
                    <a:gs pos="100000">
                      <a:schemeClr val="bg1"/>
                    </a:gs>
                  </a:gsLst>
                  <a:lin ang="5400000" scaled="0"/>
                </a:gradFill>
              </a:rPr>
            </a:br>
            <a:r>
              <a:rPr lang="en-US" sz="2400" dirty="0">
                <a:gradFill>
                  <a:gsLst>
                    <a:gs pos="1250">
                      <a:schemeClr val="bg1"/>
                    </a:gs>
                    <a:gs pos="100000">
                      <a:schemeClr val="bg1"/>
                    </a:gs>
                  </a:gsLst>
                  <a:lin ang="5400000" scaled="0"/>
                </a:gradFill>
              </a:rPr>
              <a:t>Give your apps a human side</a:t>
            </a: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10352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0"/>
                                  </p:stCondLst>
                                  <p:childTnLst>
                                    <p:animMotion origin="layout" path="M -1.25E-6 -1.85185E-6 L -1.25E-6 0.03727 " pathEditMode="relative" rAng="0" ptsTypes="AA">
                                      <p:cBhvr>
                                        <p:cTn id="14" dur="750" spd="-100000" fill="hold"/>
                                        <p:tgtEl>
                                          <p:spTgt spid="15"/>
                                        </p:tgtEl>
                                        <p:attrNameLst>
                                          <p:attrName>ppt_x</p:attrName>
                                          <p:attrName>ppt_y</p:attrName>
                                        </p:attrNameLst>
                                      </p:cBhvr>
                                      <p:rCtr x="0" y="1852"/>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0"/>
                                  </p:stCondLst>
                                  <p:childTnLst>
                                    <p:animMotion origin="layout" path="M -1.25E-6 -1.85185E-6 L -1.25E-6 0.03727 " pathEditMode="relative" rAng="0" ptsTypes="AA">
                                      <p:cBhvr>
                                        <p:cTn id="19" dur="750" spd="-100000" fill="hold"/>
                                        <p:tgtEl>
                                          <p:spTgt spid="18"/>
                                        </p:tgtEl>
                                        <p:attrNameLst>
                                          <p:attrName>ppt_x</p:attrName>
                                          <p:attrName>ppt_y</p:attrName>
                                        </p:attrNameLst>
                                      </p:cBhvr>
                                      <p:rCtr x="0" y="1852"/>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1.25E-6 -1.85185E-6 L -1.25E-6 0.03727 " pathEditMode="relative" rAng="0" ptsTypes="AA">
                                      <p:cBhvr>
                                        <p:cTn id="24" dur="750" spd="-100000" fill="hold"/>
                                        <p:tgtEl>
                                          <p:spTgt spid="1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200"/>
                                  </p:stCondLst>
                                  <p:childTnLst>
                                    <p:animMotion origin="layout" path="M -1.25E-6 -1.85185E-6 L -1.25E-6 0.03727 " pathEditMode="relative" rAng="0" ptsTypes="AA">
                                      <p:cBhvr>
                                        <p:cTn id="29" dur="750" spd="-100000" fill="hold"/>
                                        <p:tgtEl>
                                          <p:spTgt spid="19"/>
                                        </p:tgtEl>
                                        <p:attrNameLst>
                                          <p:attrName>ppt_x</p:attrName>
                                          <p:attrName>ppt_y</p:attrName>
                                        </p:attrNameLst>
                                      </p:cBhvr>
                                      <p:rCtr x="0" y="1852"/>
                                    </p:animMotion>
                                  </p:childTnLst>
                                </p:cTn>
                              </p:par>
                              <p:par>
                                <p:cTn id="30" presetID="10" presetClass="entr" presetSubtype="0" fill="hold"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400"/>
                                  </p:stCondLst>
                                  <p:childTnLst>
                                    <p:animMotion origin="layout" path="M -1.25E-6 -1.85185E-6 L -1.25E-6 0.03727 " pathEditMode="relative" rAng="0" ptsTypes="AA">
                                      <p:cBhvr>
                                        <p:cTn id="34" dur="750" spd="-100000" fill="hold"/>
                                        <p:tgtEl>
                                          <p:spTgt spid="6"/>
                                        </p:tgtEl>
                                        <p:attrNameLst>
                                          <p:attrName>ppt_x</p:attrName>
                                          <p:attrName>ppt_y</p:attrName>
                                        </p:attrNameLst>
                                      </p:cBhvr>
                                      <p:rCtr x="0" y="1852"/>
                                    </p:animMotion>
                                  </p:childTnLst>
                                </p:cTn>
                              </p:par>
                              <p:par>
                                <p:cTn id="35" presetID="10" presetClass="entr" presetSubtype="0" fill="hold" grpId="0" nodeType="withEffect">
                                  <p:stCondLst>
                                    <p:cond delay="4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400"/>
                                  </p:stCondLst>
                                  <p:childTnLst>
                                    <p:animMotion origin="layout" path="M -1.25E-6 -1.85185E-6 L -1.25E-6 0.03727 " pathEditMode="relative" rAng="0" ptsTypes="AA">
                                      <p:cBhvr>
                                        <p:cTn id="39" dur="750" spd="-100000" fill="hold"/>
                                        <p:tgtEl>
                                          <p:spTgt spid="21"/>
                                        </p:tgtEl>
                                        <p:attrNameLst>
                                          <p:attrName>ppt_x</p:attrName>
                                          <p:attrName>ppt_y</p:attrName>
                                        </p:attrNameLst>
                                      </p:cBhvr>
                                      <p:rCtr x="0" y="1852"/>
                                    </p:animMotion>
                                  </p:childTnLst>
                                </p:cTn>
                              </p:par>
                              <p:par>
                                <p:cTn id="40" presetID="10" presetClass="entr" presetSubtype="0" fill="hold" nodeType="withEffect">
                                  <p:stCondLst>
                                    <p:cond delay="6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42" presetClass="path" presetSubtype="0" decel="100000" fill="hold" nodeType="withEffect">
                                  <p:stCondLst>
                                    <p:cond delay="600"/>
                                  </p:stCondLst>
                                  <p:childTnLst>
                                    <p:animMotion origin="layout" path="M -1.25E-6 -1.85185E-6 L -1.25E-6 0.03727 " pathEditMode="relative" rAng="0" ptsTypes="AA">
                                      <p:cBhvr>
                                        <p:cTn id="44" dur="750" spd="-100000" fill="hold"/>
                                        <p:tgtEl>
                                          <p:spTgt spid="3"/>
                                        </p:tgtEl>
                                        <p:attrNameLst>
                                          <p:attrName>ppt_x</p:attrName>
                                          <p:attrName>ppt_y</p:attrName>
                                        </p:attrNameLst>
                                      </p:cBhvr>
                                      <p:rCtr x="0" y="1852"/>
                                    </p:animMotion>
                                  </p:childTnLst>
                                </p:cTn>
                              </p:par>
                              <p:par>
                                <p:cTn id="45" presetID="10" presetClass="entr" presetSubtype="0" fill="hold" grpId="0" nodeType="withEffect">
                                  <p:stCondLst>
                                    <p:cond delay="6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600"/>
                                  </p:stCondLst>
                                  <p:childTnLst>
                                    <p:animMotion origin="layout" path="M -1.25E-6 -1.85185E-6 L -1.25E-6 0.03727 " pathEditMode="relative" rAng="0" ptsTypes="AA">
                                      <p:cBhvr>
                                        <p:cTn id="49" dur="750" spd="-100000" fill="hold"/>
                                        <p:tgtEl>
                                          <p:spTgt spid="20"/>
                                        </p:tgtEl>
                                        <p:attrNameLst>
                                          <p:attrName>ppt_x</p:attrName>
                                          <p:attrName>ppt_y</p:attrName>
                                        </p:attrNameLst>
                                      </p:cBhvr>
                                      <p:rCtr x="0" y="1852"/>
                                    </p:animMotion>
                                  </p:childTnLst>
                                </p:cTn>
                              </p:par>
                              <p:par>
                                <p:cTn id="50" presetID="10" presetClass="entr" presetSubtype="0" fill="hold" nodeType="withEffect">
                                  <p:stCondLst>
                                    <p:cond delay="8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nodeType="withEffect">
                                  <p:stCondLst>
                                    <p:cond delay="800"/>
                                  </p:stCondLst>
                                  <p:childTnLst>
                                    <p:animMotion origin="layout" path="M -1.25E-6 -1.85185E-6 L -1.25E-6 0.03727 " pathEditMode="relative" rAng="0" ptsTypes="AA">
                                      <p:cBhvr>
                                        <p:cTn id="54" dur="750" spd="-100000" fill="hold"/>
                                        <p:tgtEl>
                                          <p:spTgt spid="12"/>
                                        </p:tgtEl>
                                        <p:attrNameLst>
                                          <p:attrName>ppt_x</p:attrName>
                                          <p:attrName>ppt_y</p:attrName>
                                        </p:attrNameLst>
                                      </p:cBhvr>
                                      <p:rCtr x="0" y="1852"/>
                                    </p:animMotion>
                                  </p:childTnLst>
                                </p:cTn>
                              </p:par>
                              <p:par>
                                <p:cTn id="55" presetID="10" presetClass="entr" presetSubtype="0" fill="hold" grpId="0" nodeType="withEffect">
                                  <p:stCondLst>
                                    <p:cond delay="8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42" presetClass="path" presetSubtype="0" decel="100000" fill="hold" grpId="1" nodeType="withEffect">
                                  <p:stCondLst>
                                    <p:cond delay="800"/>
                                  </p:stCondLst>
                                  <p:childTnLst>
                                    <p:animMotion origin="layout" path="M -1.25E-6 -1.85185E-6 L -1.25E-6 0.03727 " pathEditMode="relative" rAng="0" ptsTypes="AA">
                                      <p:cBhvr>
                                        <p:cTn id="59" dur="750" spd="-100000" fill="hold"/>
                                        <p:tgtEl>
                                          <p:spTgt spid="28"/>
                                        </p:tgtEl>
                                        <p:attrNameLst>
                                          <p:attrName>ppt_x</p:attrName>
                                          <p:attrName>ppt_y</p:attrName>
                                        </p:attrNameLst>
                                      </p:cBhvr>
                                      <p:rCtr x="0" y="1852"/>
                                    </p:animMotion>
                                  </p:childTnLst>
                                </p:cTn>
                              </p:par>
                              <p:par>
                                <p:cTn id="60" presetID="10" presetClass="entr" presetSubtype="0" fill="hold" nodeType="withEffect">
                                  <p:stCondLst>
                                    <p:cond delay="10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nodeType="withEffect">
                                  <p:stCondLst>
                                    <p:cond delay="1000"/>
                                  </p:stCondLst>
                                  <p:childTnLst>
                                    <p:animMotion origin="layout" path="M -1.25E-6 -1.85185E-6 L -1.25E-6 0.03727 " pathEditMode="relative" rAng="0" ptsTypes="AA">
                                      <p:cBhvr>
                                        <p:cTn id="64" dur="750" spd="-100000" fill="hold"/>
                                        <p:tgtEl>
                                          <p:spTgt spid="10"/>
                                        </p:tgtEl>
                                        <p:attrNameLst>
                                          <p:attrName>ppt_x</p:attrName>
                                          <p:attrName>ppt_y</p:attrName>
                                        </p:attrNameLst>
                                      </p:cBhvr>
                                      <p:rCtr x="0" y="1852"/>
                                    </p:animMotion>
                                  </p:childTnLst>
                                </p:cTn>
                              </p:par>
                              <p:par>
                                <p:cTn id="65" presetID="10" presetClass="entr" presetSubtype="0" fill="hold" grpId="0" nodeType="withEffect">
                                  <p:stCondLst>
                                    <p:cond delay="10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1000"/>
                                  </p:stCondLst>
                                  <p:childTnLst>
                                    <p:animMotion origin="layout" path="M -1.25E-6 -1.85185E-6 L -1.25E-6 0.03727 " pathEditMode="relative" rAng="0" ptsTypes="AA">
                                      <p:cBhvr>
                                        <p:cTn id="69" dur="750" spd="-100000" fill="hold"/>
                                        <p:tgtEl>
                                          <p:spTgt spid="27"/>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0" grpId="0"/>
      <p:bldP spid="20" grpId="1"/>
      <p:bldP spid="21" grpId="0"/>
      <p:bldP spid="21" grpId="1"/>
      <p:bldP spid="28" grpId="0"/>
      <p:bldP spid="28" grpId="1"/>
      <p:bldP spid="18" grpId="0"/>
      <p:bldP spid="18" grpId="1"/>
      <p:bldP spid="19" grpId="0"/>
      <p:bldP spid="19" grpId="1"/>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p:cNvSpPr/>
          <p:nvPr/>
        </p:nvSpPr>
        <p:spPr bwMode="auto">
          <a:xfrm>
            <a:off x="1954222" y="3921071"/>
            <a:ext cx="10237778" cy="2936929"/>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56911" y="2522228"/>
            <a:ext cx="451261" cy="440761"/>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647792" y="520123"/>
            <a:ext cx="852381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Unparalleled</a:t>
            </a:r>
            <a:r>
              <a:rPr kumimoji="0" lang="en-US" sz="3600" b="0" i="0" u="none" strike="noStrike" kern="1200" cap="none" spc="-100" normalizeH="0" noProof="0" dirty="0">
                <a:ln w="3175">
                  <a:noFill/>
                </a:ln>
                <a:solidFill>
                  <a:srgbClr val="4F504F"/>
                </a:solidFill>
                <a:effectLst/>
                <a:uLnTx/>
                <a:uFillTx/>
                <a:latin typeface="Segoe UI Light"/>
                <a:ea typeface="+mn-ea"/>
                <a:cs typeface="Segoe UI" pitchFamily="34" charset="0"/>
              </a:rPr>
              <a:t> </a:t>
            </a: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productivity</a:t>
            </a:r>
          </a:p>
        </p:txBody>
      </p:sp>
      <p:sp>
        <p:nvSpPr>
          <p:cNvPr id="62" name="Rectangle 61">
            <a:extLst>
              <a:ext uri="{FF2B5EF4-FFF2-40B4-BE49-F238E27FC236}">
                <a16:creationId xmlns:a16="http://schemas.microsoft.com/office/drawing/2014/main" id="{88B2E40D-B0D1-4BEB-A2FB-79233FE853A4}"/>
              </a:ext>
            </a:extLst>
          </p:cNvPr>
          <p:cNvSpPr/>
          <p:nvPr/>
        </p:nvSpPr>
        <p:spPr>
          <a:xfrm>
            <a:off x="8646874" y="2533505"/>
            <a:ext cx="2948228"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Unified management</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Single cloud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Policy</a:t>
            </a:r>
          </a:p>
          <a:p>
            <a:pPr marL="0" marR="0" lvl="0" indent="0" algn="ctr" defTabSz="914225" rtl="0" eaLnBrk="1" fontAlgn="auto" latinLnBrk="0" hangingPunct="1">
              <a:lnSpc>
                <a:spcPct val="100000"/>
              </a:lnSpc>
              <a:spcBef>
                <a:spcPts val="0"/>
              </a:spcBef>
              <a:spcAft>
                <a:spcPts val="588"/>
              </a:spcAft>
              <a:buClrTx/>
              <a:buSzTx/>
              <a:buFontTx/>
              <a:buNone/>
              <a:tabLst/>
              <a:defRPr/>
            </a:pPr>
            <a:endParaRPr kumimoji="0" lang="en-US" sz="20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271876"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100+ services</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Azure Functions</a:t>
            </a:r>
            <a:b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Kubernetes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Logic Apps</a:t>
            </a:r>
          </a:p>
        </p:txBody>
      </p:sp>
      <p:grpSp>
        <p:nvGrpSpPr>
          <p:cNvPr id="86" name="Group 85"/>
          <p:cNvGrpSpPr/>
          <p:nvPr/>
        </p:nvGrpSpPr>
        <p:grpSpPr>
          <a:xfrm>
            <a:off x="3318547" y="1587371"/>
            <a:ext cx="839730" cy="764914"/>
            <a:chOff x="1687513" y="3995738"/>
            <a:chExt cx="3902075" cy="3554412"/>
          </a:xfrm>
          <a:solidFill>
            <a:srgbClr val="001F54"/>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0" name="Freeform 4"/>
          <p:cNvSpPr>
            <a:spLocks noChangeArrowheads="1"/>
          </p:cNvSpPr>
          <p:nvPr/>
        </p:nvSpPr>
        <p:spPr bwMode="auto">
          <a:xfrm>
            <a:off x="9776485" y="1637523"/>
            <a:ext cx="689006" cy="664610"/>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rgbClr val="001F54"/>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1" name="Group 90"/>
          <p:cNvGrpSpPr/>
          <p:nvPr/>
        </p:nvGrpSpPr>
        <p:grpSpPr>
          <a:xfrm>
            <a:off x="6590463" y="1674585"/>
            <a:ext cx="780098" cy="590486"/>
            <a:chOff x="2524125" y="20638"/>
            <a:chExt cx="4748213" cy="3594100"/>
          </a:xfrm>
          <a:solidFill>
            <a:srgbClr val="001F54"/>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4029546" y="3936569"/>
            <a:ext cx="5713008" cy="2852964"/>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 DEVELOPMENT</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F50"/>
                  </a:solidFill>
                  <a:effectLst/>
                  <a:uLnTx/>
                  <a:uFillTx/>
                  <a:latin typeface="Segoe UI Semibold" panose="020B0702040204020203" pitchFamily="34" charset="0"/>
                  <a:ea typeface="+mn-ea"/>
                  <a:cs typeface="Segoe UI Semibold" panose="020B0702040204020203" pitchFamily="34" charset="0"/>
                </a:rPr>
                <a:t>DEPLOY</a:t>
              </a:r>
              <a:endPar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endParaRPr>
            </a:p>
          </p:txBody>
        </p:sp>
      </p:grpSp>
      <p:sp>
        <p:nvSpPr>
          <p:cNvPr id="68" name="Rectangle 67">
            <a:extLst>
              <a:ext uri="{FF2B5EF4-FFF2-40B4-BE49-F238E27FC236}">
                <a16:creationId xmlns:a16="http://schemas.microsoft.com/office/drawing/2014/main" id="{9E236F5A-9F0E-42C7-84B6-FBBD8891BED0}"/>
              </a:ext>
            </a:extLst>
          </p:cNvPr>
          <p:cNvSpPr/>
          <p:nvPr/>
        </p:nvSpPr>
        <p:spPr>
          <a:xfrm>
            <a:off x="2029551"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Integrated tooling</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Visual Studios</a:t>
            </a:r>
            <a:b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Third parties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DevOps</a:t>
            </a:r>
          </a:p>
        </p:txBody>
      </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50"/>
                                        <p:tgtEl>
                                          <p:spTgt spid="68"/>
                                        </p:tgtEl>
                                      </p:cBhvr>
                                    </p:animEffect>
                                  </p:childTnLst>
                                </p:cTn>
                              </p:par>
                              <p:par>
                                <p:cTn id="13" presetID="42" presetClass="path" presetSubtype="0" decel="100000" fill="hold" grpId="1" nodeType="withEffect">
                                  <p:stCondLst>
                                    <p:cond delay="250"/>
                                  </p:stCondLst>
                                  <p:childTnLst>
                                    <p:animMotion origin="layout" path="M -4.16667E-7 1.11111E-6 L -4.16667E-7 0.1338 " pathEditMode="relative" rAng="0" ptsTypes="AA">
                                      <p:cBhvr>
                                        <p:cTn id="14" dur="500" spd="-100000" fill="hold"/>
                                        <p:tgtEl>
                                          <p:spTgt spid="68"/>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childTnLst>
                                </p:cTn>
                              </p:par>
                              <p:par>
                                <p:cTn id="18" presetID="42" presetClass="path" presetSubtype="0" decel="100000" fill="hold" grpId="1" nodeType="withEffect">
                                  <p:stCondLst>
                                    <p:cond delay="500"/>
                                  </p:stCondLst>
                                  <p:childTnLst>
                                    <p:animMotion origin="layout" path="M 3.95833E-6 1.11111E-6 L 3.95833E-6 0.1338 " pathEditMode="relative" rAng="0" ptsTypes="AA">
                                      <p:cBhvr>
                                        <p:cTn id="19" dur="500" spd="-100000" fill="hold"/>
                                        <p:tgtEl>
                                          <p:spTgt spid="63"/>
                                        </p:tgtEl>
                                        <p:attrNameLst>
                                          <p:attrName>ppt_x</p:attrName>
                                          <p:attrName>ppt_y</p:attrName>
                                        </p:attrNameLst>
                                      </p:cBhvr>
                                      <p:rCtr x="0" y="6690"/>
                                    </p:animMotion>
                                  </p:childTnLst>
                                </p:cTn>
                              </p:par>
                              <p:par>
                                <p:cTn id="20" presetID="10" presetClass="entr" presetSubtype="0"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50"/>
                                        <p:tgtEl>
                                          <p:spTgt spid="62"/>
                                        </p:tgtEl>
                                      </p:cBhvr>
                                    </p:animEffect>
                                  </p:childTnLst>
                                </p:cTn>
                              </p:par>
                              <p:par>
                                <p:cTn id="23" presetID="42" presetClass="path" presetSubtype="0" decel="100000" fill="hold" grpId="1" nodeType="withEffect">
                                  <p:stCondLst>
                                    <p:cond delay="750"/>
                                  </p:stCondLst>
                                  <p:childTnLst>
                                    <p:animMotion origin="layout" path="M 1.875E-6 1.11111E-6 L 1.875E-6 0.1338 " pathEditMode="relative" rAng="0" ptsTypes="AA">
                                      <p:cBhvr>
                                        <p:cTn id="24" dur="500" spd="-100000" fill="hold"/>
                                        <p:tgtEl>
                                          <p:spTgt spid="62"/>
                                        </p:tgtEl>
                                        <p:attrNameLst>
                                          <p:attrName>ppt_x</p:attrName>
                                          <p:attrName>ppt_y</p:attrName>
                                        </p:attrNameLst>
                                      </p:cBhvr>
                                      <p:rCtr x="0" y="6690"/>
                                    </p:animMotion>
                                  </p:childTnLst>
                                </p:cTn>
                              </p:par>
                              <p:par>
                                <p:cTn id="25" presetID="10" presetClass="entr" presetSubtype="0" fill="hold" nodeType="withEffect">
                                  <p:stCondLst>
                                    <p:cond delay="65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40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2" grpId="0"/>
      <p:bldP spid="62" grpId="1"/>
      <p:bldP spid="63" grpId="0"/>
      <p:bldP spid="63" grpId="1"/>
      <p:bldP spid="90" grpId="0" animBg="1"/>
      <p:bldP spid="68" grpId="0"/>
      <p:bldP spid="68"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52" name="Rectangle 51">
            <a:extLst>
              <a:ext uri="{FF2B5EF4-FFF2-40B4-BE49-F238E27FC236}">
                <a16:creationId xmlns:a16="http://schemas.microsoft.com/office/drawing/2014/main" id="{BAB412D2-54DD-439B-94C6-415624C0BE91}"/>
              </a:ext>
            </a:extLst>
          </p:cNvPr>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0" y="1920240"/>
            <a:ext cx="12191377" cy="4936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563134" y="3118631"/>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563134" y="356184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563134" y="400683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563134" y="445182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563134" y="2673641"/>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563134" y="4896818"/>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Vision</a:t>
            </a:r>
          </a:p>
        </p:txBody>
      </p:sp>
      <p:sp>
        <p:nvSpPr>
          <p:cNvPr id="88" name="Rectangle 87">
            <a:extLst>
              <a:ext uri="{FF2B5EF4-FFF2-40B4-BE49-F238E27FC236}">
                <a16:creationId xmlns:a16="http://schemas.microsoft.com/office/drawing/2014/main" id="{030A192B-2EA7-4213-BCEF-9F2779F2A38E}"/>
              </a:ext>
            </a:extLst>
          </p:cNvPr>
          <p:cNvSpPr/>
          <p:nvPr/>
        </p:nvSpPr>
        <p:spPr bwMode="auto">
          <a:xfrm>
            <a:off x="7580593" y="3118631"/>
            <a:ext cx="178218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Decision</a:t>
            </a:r>
          </a:p>
        </p:txBody>
      </p:sp>
      <p:sp>
        <p:nvSpPr>
          <p:cNvPr id="89" name="Rectangle 88">
            <a:extLst>
              <a:ext uri="{FF2B5EF4-FFF2-40B4-BE49-F238E27FC236}">
                <a16:creationId xmlns:a16="http://schemas.microsoft.com/office/drawing/2014/main" id="{AA84CB85-CA98-44E1-9FE6-577CF5A07430}"/>
              </a:ext>
            </a:extLst>
          </p:cNvPr>
          <p:cNvSpPr/>
          <p:nvPr/>
        </p:nvSpPr>
        <p:spPr bwMode="auto">
          <a:xfrm>
            <a:off x="7580593" y="2673641"/>
            <a:ext cx="178218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1250">
                      <a:srgbClr val="1A1A1A"/>
                    </a:gs>
                    <a:gs pos="100000">
                      <a:srgbClr val="1A1A1A"/>
                    </a:gs>
                  </a:gsLst>
                  <a:lin ang="0" scaled="0"/>
                </a:gradFill>
                <a:effectLst/>
                <a:uLnTx/>
                <a:uFillTx/>
                <a:latin typeface="Segoe UI"/>
                <a:ea typeface="+mn-ea"/>
                <a:cs typeface="+mn-cs"/>
              </a:rPr>
              <a:t>QnA</a:t>
            </a: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 Maker</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5163673" y="400683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8" rIns="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5163673" y="267364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5163673" y="311863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5163673" y="356184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Translator Text </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2802123" y="268380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2802123" y="311863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Speech</a:t>
            </a:r>
          </a:p>
        </p:txBody>
      </p:sp>
      <p:sp>
        <p:nvSpPr>
          <p:cNvPr id="83" name="Rectangle 82">
            <a:extLst>
              <a:ext uri="{FF2B5EF4-FFF2-40B4-BE49-F238E27FC236}">
                <a16:creationId xmlns:a16="http://schemas.microsoft.com/office/drawing/2014/main" id="{A30EB0D3-D968-43BF-9FD3-3B531C137A9D}"/>
              </a:ext>
            </a:extLst>
          </p:cNvPr>
          <p:cNvSpPr/>
          <p:nvPr/>
        </p:nvSpPr>
        <p:spPr bwMode="auto">
          <a:xfrm>
            <a:off x="2802123" y="356184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Speech</a:t>
            </a:r>
          </a:p>
        </p:txBody>
      </p:sp>
      <p:sp>
        <p:nvSpPr>
          <p:cNvPr id="103" name="Rectangle 102">
            <a:extLst>
              <a:ext uri="{FF2B5EF4-FFF2-40B4-BE49-F238E27FC236}">
                <a16:creationId xmlns:a16="http://schemas.microsoft.com/office/drawing/2014/main" id="{29D58108-29A7-4CD5-A124-1E409540520D}"/>
              </a:ext>
            </a:extLst>
          </p:cNvPr>
          <p:cNvSpPr/>
          <p:nvPr/>
        </p:nvSpPr>
        <p:spPr bwMode="auto">
          <a:xfrm>
            <a:off x="2802123" y="400683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Translator Speech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2802123" y="445182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Unified Speech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9860004" y="311863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9860004" y="3563621"/>
            <a:ext cx="1919696" cy="3657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9860004" y="267364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9860004" y="400683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8" rIns="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Statistics add-in</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9860004" y="445182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9860004" y="4896818"/>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Custom Search</a:t>
            </a:r>
          </a:p>
        </p:txBody>
      </p:sp>
      <p:sp>
        <p:nvSpPr>
          <p:cNvPr id="2" name="Title 1">
            <a:extLst>
              <a:ext uri="{FF2B5EF4-FFF2-40B4-BE49-F238E27FC236}">
                <a16:creationId xmlns:a16="http://schemas.microsoft.com/office/drawing/2014/main" id="{4674F396-0182-4D81-908B-FE75E82606DE}"/>
              </a:ext>
            </a:extLst>
          </p:cNvPr>
          <p:cNvSpPr>
            <a:spLocks noGrp="1"/>
          </p:cNvSpPr>
          <p:nvPr>
            <p:ph type="title"/>
          </p:nvPr>
        </p:nvSpPr>
        <p:spPr>
          <a:xfrm>
            <a:off x="470286" y="183958"/>
            <a:ext cx="11306469" cy="813819"/>
          </a:xfrm>
        </p:spPr>
        <p:txBody>
          <a:bodyPr/>
          <a:lstStyle/>
          <a:p>
            <a:r>
              <a:rPr lang="en-US" altLang="en-US" dirty="0">
                <a:gradFill>
                  <a:gsLst>
                    <a:gs pos="1250">
                      <a:schemeClr val="bg1"/>
                    </a:gs>
                    <a:gs pos="100000">
                      <a:schemeClr val="bg1"/>
                    </a:gs>
                  </a:gsLst>
                  <a:lin ang="5400000" scaled="0"/>
                </a:gradFill>
              </a:rPr>
              <a:t>Microsoft Cognitive Services</a:t>
            </a:r>
            <a:endParaRPr lang="en-US" dirty="0">
              <a:gradFill>
                <a:gsLst>
                  <a:gs pos="1250">
                    <a:schemeClr val="bg1"/>
                  </a:gs>
                  <a:gs pos="100000">
                    <a:schemeClr val="bg1"/>
                  </a:gs>
                </a:gsLst>
                <a:lin ang="5400000" scaled="0"/>
              </a:gradFill>
            </a:endParaRPr>
          </a:p>
        </p:txBody>
      </p:sp>
      <p:sp>
        <p:nvSpPr>
          <p:cNvPr id="39" name="Rectangle 38">
            <a:extLst>
              <a:ext uri="{FF2B5EF4-FFF2-40B4-BE49-F238E27FC236}">
                <a16:creationId xmlns:a16="http://schemas.microsoft.com/office/drawing/2014/main" id="{6A9931DF-4533-41B4-95F9-79D4E697B712}"/>
              </a:ext>
            </a:extLst>
          </p:cNvPr>
          <p:cNvSpPr/>
          <p:nvPr/>
        </p:nvSpPr>
        <p:spPr bwMode="auto">
          <a:xfrm>
            <a:off x="5134943" y="447445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Content Moderator</a:t>
            </a:r>
          </a:p>
        </p:txBody>
      </p:sp>
      <p:pic>
        <p:nvPicPr>
          <p:cNvPr id="40" name="Picture 39">
            <a:extLst>
              <a:ext uri="{FF2B5EF4-FFF2-40B4-BE49-F238E27FC236}">
                <a16:creationId xmlns:a16="http://schemas.microsoft.com/office/drawing/2014/main" id="{6F34CF82-81E1-4873-83F3-9E68A97F99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951" y="1097858"/>
            <a:ext cx="1138482" cy="1142676"/>
          </a:xfrm>
          <a:prstGeom prst="ellipse">
            <a:avLst/>
          </a:prstGeom>
        </p:spPr>
      </p:pic>
      <p:pic>
        <p:nvPicPr>
          <p:cNvPr id="41" name="Picture 40">
            <a:extLst>
              <a:ext uri="{FF2B5EF4-FFF2-40B4-BE49-F238E27FC236}">
                <a16:creationId xmlns:a16="http://schemas.microsoft.com/office/drawing/2014/main" id="{BA38D3BD-91BF-4346-B6E2-EA5341863B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4280" y="1097857"/>
            <a:ext cx="1138482" cy="1142676"/>
          </a:xfrm>
          <a:prstGeom prst="ellipse">
            <a:avLst/>
          </a:prstGeom>
        </p:spPr>
      </p:pic>
      <p:pic>
        <p:nvPicPr>
          <p:cNvPr id="42" name="Picture 41">
            <a:extLst>
              <a:ext uri="{FF2B5EF4-FFF2-40B4-BE49-F238E27FC236}">
                <a16:creationId xmlns:a16="http://schemas.microsoft.com/office/drawing/2014/main" id="{3E45200E-78F5-47F6-9D31-0176A6D5C6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50611" y="1097859"/>
            <a:ext cx="1138482" cy="1142676"/>
          </a:xfrm>
          <a:prstGeom prst="ellipse">
            <a:avLst/>
          </a:prstGeom>
        </p:spPr>
      </p:pic>
      <p:pic>
        <p:nvPicPr>
          <p:cNvPr id="43" name="Picture 42">
            <a:extLst>
              <a:ext uri="{FF2B5EF4-FFF2-40B4-BE49-F238E27FC236}">
                <a16:creationId xmlns:a16="http://schemas.microsoft.com/office/drawing/2014/main" id="{CAF29209-0409-4D1A-BE01-AA66D796DD55}"/>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202128" y="1097858"/>
            <a:ext cx="1138299" cy="1142676"/>
          </a:xfrm>
          <a:prstGeom prst="ellipse">
            <a:avLst/>
          </a:prstGeom>
        </p:spPr>
      </p:pic>
      <p:pic>
        <p:nvPicPr>
          <p:cNvPr id="44" name="Picture 43">
            <a:extLst>
              <a:ext uri="{FF2B5EF4-FFF2-40B4-BE49-F238E27FC236}">
                <a16:creationId xmlns:a16="http://schemas.microsoft.com/office/drawing/2014/main" id="{72F3E53C-1446-4C70-9359-49AD4795A53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02446" y="1097860"/>
            <a:ext cx="1138482" cy="1142677"/>
          </a:xfrm>
          <a:prstGeom prst="ellipse">
            <a:avLst/>
          </a:prstGeom>
        </p:spPr>
      </p:pic>
      <p:sp>
        <p:nvSpPr>
          <p:cNvPr id="45" name="TextBox 44">
            <a:extLst>
              <a:ext uri="{FF2B5EF4-FFF2-40B4-BE49-F238E27FC236}">
                <a16:creationId xmlns:a16="http://schemas.microsoft.com/office/drawing/2014/main" id="{0296F129-0D3D-447E-A76A-30F781E91CE6}"/>
              </a:ext>
            </a:extLst>
          </p:cNvPr>
          <p:cNvSpPr txBox="1"/>
          <p:nvPr/>
        </p:nvSpPr>
        <p:spPr>
          <a:xfrm>
            <a:off x="270944" y="2001970"/>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a:extLst>
              <a:ext uri="{FF2B5EF4-FFF2-40B4-BE49-F238E27FC236}">
                <a16:creationId xmlns:a16="http://schemas.microsoft.com/office/drawing/2014/main" id="{6FDF21E1-3C2C-4AA6-8673-9FF108282034}"/>
              </a:ext>
            </a:extLst>
          </p:cNvPr>
          <p:cNvSpPr txBox="1"/>
          <p:nvPr/>
        </p:nvSpPr>
        <p:spPr>
          <a:xfrm>
            <a:off x="4967273" y="2001969"/>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47" name="TextBox 46">
            <a:extLst>
              <a:ext uri="{FF2B5EF4-FFF2-40B4-BE49-F238E27FC236}">
                <a16:creationId xmlns:a16="http://schemas.microsoft.com/office/drawing/2014/main" id="{3AC1D1C6-081D-481A-8532-1EE729C82B06}"/>
              </a:ext>
            </a:extLst>
          </p:cNvPr>
          <p:cNvSpPr txBox="1"/>
          <p:nvPr/>
        </p:nvSpPr>
        <p:spPr>
          <a:xfrm>
            <a:off x="9663604" y="2001970"/>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48" name="TextBox 47">
            <a:extLst>
              <a:ext uri="{FF2B5EF4-FFF2-40B4-BE49-F238E27FC236}">
                <a16:creationId xmlns:a16="http://schemas.microsoft.com/office/drawing/2014/main" id="{D9C9188B-6C72-4274-8903-B1F6054380F9}"/>
              </a:ext>
            </a:extLst>
          </p:cNvPr>
          <p:cNvSpPr txBox="1"/>
          <p:nvPr/>
        </p:nvSpPr>
        <p:spPr>
          <a:xfrm>
            <a:off x="2615029" y="2001970"/>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49" name="TextBox 48">
            <a:extLst>
              <a:ext uri="{FF2B5EF4-FFF2-40B4-BE49-F238E27FC236}">
                <a16:creationId xmlns:a16="http://schemas.microsoft.com/office/drawing/2014/main" id="{2EFADBAE-798E-4709-AD70-B9CAC2AF6462}"/>
              </a:ext>
            </a:extLst>
          </p:cNvPr>
          <p:cNvSpPr txBox="1"/>
          <p:nvPr/>
        </p:nvSpPr>
        <p:spPr>
          <a:xfrm>
            <a:off x="7315439" y="2001969"/>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Tree>
    <p:extLst>
      <p:ext uri="{BB962C8B-B14F-4D97-AF65-F5344CB8AC3E}">
        <p14:creationId xmlns:p14="http://schemas.microsoft.com/office/powerpoint/2010/main" val="368590518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1789" b="27258"/>
          <a:stretch/>
        </p:blipFill>
        <p:spPr>
          <a:xfrm>
            <a:off x="866" y="0"/>
            <a:ext cx="12190271" cy="3353212"/>
          </a:xfrm>
          <a:prstGeom prst="rect">
            <a:avLst/>
          </a:prstGeom>
        </p:spPr>
      </p:pic>
      <p:sp>
        <p:nvSpPr>
          <p:cNvPr id="39" name="Rectangle 38"/>
          <p:cNvSpPr/>
          <p:nvPr/>
        </p:nvSpPr>
        <p:spPr bwMode="auto">
          <a:xfrm>
            <a:off x="866" y="0"/>
            <a:ext cx="8190613" cy="3364132"/>
          </a:xfrm>
          <a:prstGeom prst="rect">
            <a:avLst/>
          </a:prstGeom>
          <a:gradFill>
            <a:gsLst>
              <a:gs pos="0">
                <a:schemeClr val="tx1">
                  <a:lumMod val="50000"/>
                  <a:alpha val="0"/>
                </a:schemeClr>
              </a:gs>
              <a:gs pos="100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p:cNvSpPr txBox="1"/>
          <p:nvPr/>
        </p:nvSpPr>
        <p:spPr>
          <a:xfrm>
            <a:off x="863" y="2844821"/>
            <a:ext cx="4005072" cy="492639"/>
          </a:xfrm>
          <a:prstGeom prst="rect">
            <a:avLst/>
          </a:prstGeom>
          <a:solidFill>
            <a:srgbClr val="0070C0"/>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Easy</a:t>
            </a:r>
          </a:p>
        </p:txBody>
      </p:sp>
      <p:sp>
        <p:nvSpPr>
          <p:cNvPr id="26" name="TextBox 25"/>
          <p:cNvSpPr txBox="1"/>
          <p:nvPr/>
        </p:nvSpPr>
        <p:spPr>
          <a:xfrm>
            <a:off x="4092518" y="2844821"/>
            <a:ext cx="4005072" cy="492639"/>
          </a:xfrm>
          <a:prstGeom prst="rect">
            <a:avLst/>
          </a:prstGeom>
          <a:solidFill>
            <a:schemeClr val="tx2">
              <a:lumMod val="75000"/>
            </a:schemeClr>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Flexible</a:t>
            </a:r>
          </a:p>
        </p:txBody>
      </p:sp>
      <p:sp>
        <p:nvSpPr>
          <p:cNvPr id="27" name="TextBox 26"/>
          <p:cNvSpPr txBox="1"/>
          <p:nvPr/>
        </p:nvSpPr>
        <p:spPr>
          <a:xfrm>
            <a:off x="8184172" y="2844821"/>
            <a:ext cx="4005072" cy="492639"/>
          </a:xfrm>
          <a:prstGeom prst="rect">
            <a:avLst/>
          </a:prstGeom>
          <a:solidFill>
            <a:srgbClr val="002060"/>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Tested</a:t>
            </a:r>
          </a:p>
        </p:txBody>
      </p:sp>
      <p:sp>
        <p:nvSpPr>
          <p:cNvPr id="2" name="Title 1"/>
          <p:cNvSpPr>
            <a:spLocks noGrp="1"/>
          </p:cNvSpPr>
          <p:nvPr>
            <p:ph type="title"/>
          </p:nvPr>
        </p:nvSpPr>
        <p:spPr/>
        <p:txBody>
          <a:bodyPr/>
          <a:lstStyle/>
          <a:p>
            <a:r>
              <a:rPr lang="en-US" dirty="0">
                <a:gradFill>
                  <a:gsLst>
                    <a:gs pos="1250">
                      <a:schemeClr val="bg1"/>
                    </a:gs>
                    <a:gs pos="100000">
                      <a:schemeClr val="bg1"/>
                    </a:gs>
                  </a:gsLst>
                  <a:lin ang="5400000" scaled="0"/>
                </a:gradFill>
              </a:rPr>
              <a:t>Why Microsoft </a:t>
            </a:r>
            <a:br>
              <a:rPr lang="en-US" dirty="0">
                <a:gradFill>
                  <a:gsLst>
                    <a:gs pos="1250">
                      <a:schemeClr val="bg1"/>
                    </a:gs>
                    <a:gs pos="100000">
                      <a:schemeClr val="bg1"/>
                    </a:gs>
                  </a:gsLst>
                  <a:lin ang="5400000" scaled="0"/>
                </a:gradFill>
              </a:rPr>
            </a:br>
            <a:r>
              <a:rPr lang="en-US" dirty="0">
                <a:gradFill>
                  <a:gsLst>
                    <a:gs pos="1250">
                      <a:schemeClr val="bg1"/>
                    </a:gs>
                    <a:gs pos="100000">
                      <a:schemeClr val="bg1"/>
                    </a:gs>
                  </a:gsLst>
                  <a:lin ang="5400000" scaled="0"/>
                </a:gradFill>
              </a:rPr>
              <a:t>Cognitive Services?</a:t>
            </a:r>
          </a:p>
        </p:txBody>
      </p:sp>
      <p:sp>
        <p:nvSpPr>
          <p:cNvPr id="34" name="Rectangle 33">
            <a:extLst>
              <a:ext uri="{FF2B5EF4-FFF2-40B4-BE49-F238E27FC236}">
                <a16:creationId xmlns:a16="http://schemas.microsoft.com/office/drawing/2014/main" id="{C67B258A-345A-46DB-90D6-9943C01AF2E5}"/>
              </a:ext>
            </a:extLst>
          </p:cNvPr>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F38BF20F-D3DE-4B50-8191-6A35442A39F0}"/>
              </a:ext>
            </a:extLst>
          </p:cNvPr>
          <p:cNvGrpSpPr/>
          <p:nvPr/>
        </p:nvGrpSpPr>
        <p:grpSpPr>
          <a:xfrm>
            <a:off x="4046899" y="3364619"/>
            <a:ext cx="4050252" cy="3492410"/>
            <a:chOff x="4046899" y="3364619"/>
            <a:chExt cx="4050252" cy="3492410"/>
          </a:xfrm>
        </p:grpSpPr>
        <p:sp>
          <p:nvSpPr>
            <p:cNvPr id="36" name="Rectangle 35"/>
            <p:cNvSpPr/>
            <p:nvPr/>
          </p:nvSpPr>
          <p:spPr bwMode="auto">
            <a:xfrm>
              <a:off x="4094851"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Integrate into the language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and platform of your choice</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Breadth of offerings helps you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find the right service for your need</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Bring your own data for your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custom experience</a:t>
              </a:r>
            </a:p>
          </p:txBody>
        </p:sp>
        <p:grpSp>
          <p:nvGrpSpPr>
            <p:cNvPr id="5" name="Group 4">
              <a:extLst>
                <a:ext uri="{FF2B5EF4-FFF2-40B4-BE49-F238E27FC236}">
                  <a16:creationId xmlns:a16="http://schemas.microsoft.com/office/drawing/2014/main" id="{1AF3039B-44A9-489A-8872-856DC2E10AFD}"/>
                </a:ext>
              </a:extLst>
            </p:cNvPr>
            <p:cNvGrpSpPr/>
            <p:nvPr/>
          </p:nvGrpSpPr>
          <p:grpSpPr>
            <a:xfrm>
              <a:off x="4553452" y="5606156"/>
              <a:ext cx="3080875" cy="763654"/>
              <a:chOff x="4716440" y="5606156"/>
              <a:chExt cx="3080875" cy="763654"/>
            </a:xfrm>
          </p:grpSpPr>
          <p:sp>
            <p:nvSpPr>
              <p:cNvPr id="44" name="Freeform 11"/>
              <p:cNvSpPr>
                <a:spLocks noEditPoints="1"/>
              </p:cNvSpPr>
              <p:nvPr/>
            </p:nvSpPr>
            <p:spPr bwMode="black">
              <a:xfrm>
                <a:off x="5396645" y="5758556"/>
                <a:ext cx="393918" cy="484981"/>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Semilight"/>
                  <a:ea typeface="+mn-ea"/>
                  <a:cs typeface="+mn-cs"/>
                </a:endParaRPr>
              </a:p>
            </p:txBody>
          </p:sp>
          <p:sp>
            <p:nvSpPr>
              <p:cNvPr id="48" name="Freeform 47"/>
              <p:cNvSpPr>
                <a:spLocks noChangeAspect="1" noEditPoints="1"/>
              </p:cNvSpPr>
              <p:nvPr/>
            </p:nvSpPr>
            <p:spPr bwMode="black">
              <a:xfrm>
                <a:off x="4716440" y="5817151"/>
                <a:ext cx="369295" cy="36779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Semilight"/>
                  <a:ea typeface="+mn-ea"/>
                  <a:cs typeface="+mn-cs"/>
                </a:endParaRPr>
              </a:p>
            </p:txBody>
          </p:sp>
          <p:pic>
            <p:nvPicPr>
              <p:cNvPr id="2050" name="Picture 2" descr="http://iran-python.ir/images/python_logo.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77803" y="6083477"/>
                <a:ext cx="986705" cy="286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827755" y="5606156"/>
                <a:ext cx="969560" cy="260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473" y="5768626"/>
                <a:ext cx="365420" cy="442932"/>
              </a:xfrm>
              <a:prstGeom prst="rect">
                <a:avLst/>
              </a:prstGeom>
            </p:spPr>
          </p:pic>
        </p:grpSp>
        <p:sp>
          <p:nvSpPr>
            <p:cNvPr id="3" name="Freeform: Shape 2">
              <a:extLst>
                <a:ext uri="{FF2B5EF4-FFF2-40B4-BE49-F238E27FC236}">
                  <a16:creationId xmlns:a16="http://schemas.microsoft.com/office/drawing/2014/main" id="{742F68DA-DA9F-4A54-8344-CAE1300A79F9}"/>
                </a:ext>
              </a:extLst>
            </p:cNvPr>
            <p:cNvSpPr/>
            <p:nvPr/>
          </p:nvSpPr>
          <p:spPr bwMode="auto">
            <a:xfrm>
              <a:off x="4046899"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590782C-6C84-414E-998C-2CB0FB996E72}"/>
              </a:ext>
            </a:extLst>
          </p:cNvPr>
          <p:cNvGrpSpPr/>
          <p:nvPr/>
        </p:nvGrpSpPr>
        <p:grpSpPr>
          <a:xfrm>
            <a:off x="8140881" y="3364619"/>
            <a:ext cx="4050256" cy="3492410"/>
            <a:chOff x="8140881" y="3364619"/>
            <a:chExt cx="4050256" cy="3492410"/>
          </a:xfrm>
        </p:grpSpPr>
        <p:sp>
          <p:nvSpPr>
            <p:cNvPr id="37" name="Rectangle 36"/>
            <p:cNvSpPr/>
            <p:nvPr/>
          </p:nvSpPr>
          <p:spPr bwMode="auto">
            <a:xfrm>
              <a:off x="8188837"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Built by experts in their field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from Microsoft Research, Bing,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and Azure Machine Learning</a:t>
              </a:r>
            </a:p>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Quality documentation, sample code, and community support</a:t>
              </a:r>
            </a:p>
          </p:txBody>
        </p:sp>
        <p:pic>
          <p:nvPicPr>
            <p:cNvPr id="13" name="Picture 12"/>
            <p:cNvPicPr>
              <a:picLocks noChangeAspect="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8692885" y="5520960"/>
              <a:ext cx="904356" cy="370786"/>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692883" y="5962933"/>
              <a:ext cx="1086712" cy="3319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52892" y="5965733"/>
              <a:ext cx="1656496" cy="4104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9952893" y="5399428"/>
              <a:ext cx="1635229" cy="410404"/>
            </a:xfrm>
            <a:prstGeom prst="rect">
              <a:avLst/>
            </a:prstGeom>
            <a:noFill/>
            <a:extLst>
              <a:ext uri="{909E8E84-426E-40DD-AFC4-6F175D3DCCD1}">
                <a14:hiddenFill xmlns:a14="http://schemas.microsoft.com/office/drawing/2010/main">
                  <a:solidFill>
                    <a:srgbClr val="FFFFFF"/>
                  </a:solidFill>
                </a14:hiddenFill>
              </a:ext>
            </a:extLst>
          </p:spPr>
        </p:pic>
        <p:sp>
          <p:nvSpPr>
            <p:cNvPr id="28" name="Freeform: Shape 27">
              <a:extLst>
                <a:ext uri="{FF2B5EF4-FFF2-40B4-BE49-F238E27FC236}">
                  <a16:creationId xmlns:a16="http://schemas.microsoft.com/office/drawing/2014/main" id="{1129383C-B5EC-473A-B490-9C11395EBB6C}"/>
                </a:ext>
              </a:extLst>
            </p:cNvPr>
            <p:cNvSpPr/>
            <p:nvPr/>
          </p:nvSpPr>
          <p:spPr bwMode="auto">
            <a:xfrm>
              <a:off x="8140881"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4FE56E04-224F-46AB-B76F-C5E9C3ACD7DD}"/>
              </a:ext>
            </a:extLst>
          </p:cNvPr>
          <p:cNvGrpSpPr/>
          <p:nvPr/>
        </p:nvGrpSpPr>
        <p:grpSpPr>
          <a:xfrm>
            <a:off x="866" y="3364619"/>
            <a:ext cx="4002300" cy="3492410"/>
            <a:chOff x="866" y="3364619"/>
            <a:chExt cx="4002300" cy="3492410"/>
          </a:xfrm>
        </p:grpSpPr>
        <p:sp>
          <p:nvSpPr>
            <p:cNvPr id="4" name="Rectangle 3"/>
            <p:cNvSpPr/>
            <p:nvPr/>
          </p:nvSpPr>
          <p:spPr bwMode="auto">
            <a:xfrm>
              <a:off x="866"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Roll your own with REST APIs</a:t>
              </a:r>
            </a:p>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Simple to add: just a few </a:t>
              </a:r>
              <a:b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lines of code required</a:t>
              </a:r>
            </a:p>
          </p:txBody>
        </p:sp>
        <p:grpSp>
          <p:nvGrpSpPr>
            <p:cNvPr id="7" name="Group 6">
              <a:extLst>
                <a:ext uri="{FF2B5EF4-FFF2-40B4-BE49-F238E27FC236}">
                  <a16:creationId xmlns:a16="http://schemas.microsoft.com/office/drawing/2014/main" id="{35A09EAD-6A12-4A3A-955B-E7884E1544E4}"/>
                </a:ext>
              </a:extLst>
            </p:cNvPr>
            <p:cNvGrpSpPr/>
            <p:nvPr/>
          </p:nvGrpSpPr>
          <p:grpSpPr>
            <a:xfrm>
              <a:off x="1683250" y="5498821"/>
              <a:ext cx="1754183" cy="870989"/>
              <a:chOff x="2141910" y="5670135"/>
              <a:chExt cx="1382199" cy="686291"/>
            </a:xfrm>
          </p:grpSpPr>
          <p:sp>
            <p:nvSpPr>
              <p:cNvPr id="23" name="TextBox 22"/>
              <p:cNvSpPr txBox="1"/>
              <p:nvPr/>
            </p:nvSpPr>
            <p:spPr>
              <a:xfrm>
                <a:off x="2141910" y="5670135"/>
                <a:ext cx="1328917" cy="446430"/>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Segoe UI" panose="020B0502040204020203" pitchFamily="34" charset="0"/>
                  </a:rPr>
                  <a:t>Get a key,</a:t>
                </a:r>
              </a:p>
            </p:txBody>
          </p:sp>
          <p:sp>
            <p:nvSpPr>
              <p:cNvPr id="30" name="Processing_E9F5" title="Icon of two interlocked gears">
                <a:extLst>
                  <a:ext uri="{FF2B5EF4-FFF2-40B4-BE49-F238E27FC236}">
                    <a16:creationId xmlns:a16="http://schemas.microsoft.com/office/drawing/2014/main" id="{E7E6B51D-62BA-4BF8-B4A9-3D6CC4C814B7}"/>
                  </a:ext>
                </a:extLst>
              </p:cNvPr>
              <p:cNvSpPr>
                <a:spLocks noChangeAspect="1" noEditPoints="1"/>
              </p:cNvSpPr>
              <p:nvPr/>
            </p:nvSpPr>
            <p:spPr bwMode="auto">
              <a:xfrm rot="6300000">
                <a:off x="2994967" y="5817070"/>
                <a:ext cx="565645" cy="4926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7EAA54C2-D0EB-44EE-AF4C-D742953A14BC}"/>
                  </a:ext>
                </a:extLst>
              </p:cNvPr>
              <p:cNvSpPr txBox="1"/>
              <p:nvPr/>
            </p:nvSpPr>
            <p:spPr>
              <a:xfrm>
                <a:off x="2159098" y="5909997"/>
                <a:ext cx="1328917" cy="446429"/>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a:ea typeface="+mn-ea"/>
                    <a:cs typeface="Segoe UI" panose="020B0502040204020203" pitchFamily="34" charset="0"/>
                  </a:rPr>
                  <a:t>Build</a:t>
                </a:r>
              </a:p>
            </p:txBody>
          </p:sp>
        </p:grpSp>
      </p:grpSp>
    </p:spTree>
    <p:extLst>
      <p:ext uri="{BB962C8B-B14F-4D97-AF65-F5344CB8AC3E}">
        <p14:creationId xmlns:p14="http://schemas.microsoft.com/office/powerpoint/2010/main" val="342402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2" presetClass="entr" presetSubtype="4"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4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63" presetClass="path" presetSubtype="0" decel="100000" fill="hold" nodeType="withEffect">
                                  <p:stCondLst>
                                    <p:cond delay="400"/>
                                  </p:stCondLst>
                                  <p:childTnLst>
                                    <p:animMotion origin="layout" path="M -2.08333E-7 2.22222E-6 L 0.04675 2.22222E-6 " pathEditMode="relative" rAng="0" ptsTypes="AA">
                                      <p:cBhvr>
                                        <p:cTn id="18" dur="750" spd="-100000" fill="hold"/>
                                        <p:tgtEl>
                                          <p:spTgt spid="9"/>
                                        </p:tgtEl>
                                        <p:attrNameLst>
                                          <p:attrName>ppt_x</p:attrName>
                                          <p:attrName>ppt_y</p:attrName>
                                        </p:attrNameLst>
                                      </p:cBhvr>
                                      <p:rCtr x="2331" y="0"/>
                                    </p:animMotion>
                                  </p:childTnLst>
                                </p:cTn>
                              </p:par>
                              <p:par>
                                <p:cTn id="19" presetID="2" presetClass="entr" presetSubtype="4" decel="100000" fill="hold" grpId="0" nodeType="withEffect">
                                  <p:stCondLst>
                                    <p:cond delay="10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750" fill="hold"/>
                                        <p:tgtEl>
                                          <p:spTgt spid="26"/>
                                        </p:tgtEl>
                                        <p:attrNameLst>
                                          <p:attrName>ppt_x</p:attrName>
                                        </p:attrNameLst>
                                      </p:cBhvr>
                                      <p:tavLst>
                                        <p:tav tm="0">
                                          <p:val>
                                            <p:strVal val="#ppt_x"/>
                                          </p:val>
                                        </p:tav>
                                        <p:tav tm="100000">
                                          <p:val>
                                            <p:strVal val="#ppt_x"/>
                                          </p:val>
                                        </p:tav>
                                      </p:tavLst>
                                    </p:anim>
                                    <p:anim calcmode="lin" valueType="num">
                                      <p:cBhvr additive="base">
                                        <p:cTn id="22" dur="750" fill="hold"/>
                                        <p:tgtEl>
                                          <p:spTgt spid="26"/>
                                        </p:tgtEl>
                                        <p:attrNameLst>
                                          <p:attrName>ppt_y</p:attrName>
                                        </p:attrNameLst>
                                      </p:cBhvr>
                                      <p:tavLst>
                                        <p:tav tm="0">
                                          <p:val>
                                            <p:strVal val="1+#ppt_h/2"/>
                                          </p:val>
                                        </p:tav>
                                        <p:tav tm="100000">
                                          <p:val>
                                            <p:strVal val="#ppt_y"/>
                                          </p:val>
                                        </p:tav>
                                      </p:tavLst>
                                    </p:anim>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63" presetClass="path" presetSubtype="0" decel="100000" fill="hold" nodeType="withEffect">
                                  <p:stCondLst>
                                    <p:cond delay="600"/>
                                  </p:stCondLst>
                                  <p:childTnLst>
                                    <p:animMotion origin="layout" path="M -2.08333E-7 2.22222E-6 L 0.04675 2.22222E-6 " pathEditMode="relative" rAng="0" ptsTypes="AA">
                                      <p:cBhvr>
                                        <p:cTn id="27" dur="750" spd="-100000" fill="hold"/>
                                        <p:tgtEl>
                                          <p:spTgt spid="10"/>
                                        </p:tgtEl>
                                        <p:attrNameLst>
                                          <p:attrName>ppt_x</p:attrName>
                                          <p:attrName>ppt_y</p:attrName>
                                        </p:attrNameLst>
                                      </p:cBhvr>
                                      <p:rCtr x="2331" y="0"/>
                                    </p:animMotion>
                                  </p:childTnLst>
                                </p:cTn>
                              </p:par>
                              <p:par>
                                <p:cTn id="28" presetID="2" presetClass="entr" presetSubtype="4" decel="100000" fill="hold" grpId="0" nodeType="withEffect">
                                  <p:stCondLst>
                                    <p:cond delay="20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750" fill="hold"/>
                                        <p:tgtEl>
                                          <p:spTgt spid="27"/>
                                        </p:tgtEl>
                                        <p:attrNameLst>
                                          <p:attrName>ppt_x</p:attrName>
                                        </p:attrNameLst>
                                      </p:cBhvr>
                                      <p:tavLst>
                                        <p:tav tm="0">
                                          <p:val>
                                            <p:strVal val="#ppt_x"/>
                                          </p:val>
                                        </p:tav>
                                        <p:tav tm="100000">
                                          <p:val>
                                            <p:strVal val="#ppt_x"/>
                                          </p:val>
                                        </p:tav>
                                      </p:tavLst>
                                    </p:anim>
                                    <p:anim calcmode="lin" valueType="num">
                                      <p:cBhvr additive="base">
                                        <p:cTn id="31" dur="750" fill="hold"/>
                                        <p:tgtEl>
                                          <p:spTgt spid="27"/>
                                        </p:tgtEl>
                                        <p:attrNameLst>
                                          <p:attrName>ppt_y</p:attrName>
                                        </p:attrNameLst>
                                      </p:cBhvr>
                                      <p:tavLst>
                                        <p:tav tm="0">
                                          <p:val>
                                            <p:strVal val="1+#ppt_h/2"/>
                                          </p:val>
                                        </p:tav>
                                        <p:tav tm="100000">
                                          <p:val>
                                            <p:strVal val="#ppt_y"/>
                                          </p:val>
                                        </p:tav>
                                      </p:tavLst>
                                    </p:anim>
                                  </p:childTnLst>
                                </p:cTn>
                              </p:par>
                              <p:par>
                                <p:cTn id="32" presetID="10" presetClass="entr" presetSubtype="0" fill="hold" nodeType="withEffect">
                                  <p:stCondLst>
                                    <p:cond delay="8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63" presetClass="path" presetSubtype="0" decel="100000" fill="hold" nodeType="withEffect">
                                  <p:stCondLst>
                                    <p:cond delay="800"/>
                                  </p:stCondLst>
                                  <p:childTnLst>
                                    <p:animMotion origin="layout" path="M -2.08333E-7 2.22222E-6 L 0.04675 2.22222E-6 " pathEditMode="relative" rAng="0" ptsTypes="AA">
                                      <p:cBhvr>
                                        <p:cTn id="36" dur="750" spd="-100000" fill="hold"/>
                                        <p:tgtEl>
                                          <p:spTgt spid="1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animBg="1"/>
      <p:bldP spid="27" grpId="0" animBg="1"/>
      <p:bldP spid="2" grpId="0"/>
      <p:bldP spid="2"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Serving Storage</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4439100" cy="1855893"/>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SQL Data Warehouse</a:t>
            </a:r>
          </a:p>
          <a:p>
            <a:pPr marL="342900" indent="-342900">
              <a:lnSpc>
                <a:spcPct val="90000"/>
              </a:lnSpc>
              <a:spcAft>
                <a:spcPts val="600"/>
              </a:spcAft>
              <a:buFont typeface="Arial" panose="020B0604020202020204" pitchFamily="34" charset="0"/>
              <a:buChar char="•"/>
            </a:pPr>
            <a:r>
              <a:rPr lang="en-US" sz="2400" dirty="0">
                <a:solidFill>
                  <a:srgbClr val="0070C0"/>
                </a:solidFill>
              </a:rPr>
              <a:t>Azure Analysis Services</a:t>
            </a:r>
          </a:p>
          <a:p>
            <a:pPr marL="342900" indent="-342900">
              <a:lnSpc>
                <a:spcPct val="90000"/>
              </a:lnSpc>
              <a:spcAft>
                <a:spcPts val="600"/>
              </a:spcAft>
              <a:buFont typeface="Arial" panose="020B0604020202020204" pitchFamily="34" charset="0"/>
              <a:buChar char="•"/>
            </a:pPr>
            <a:r>
              <a:rPr lang="en-US" sz="2400" dirty="0">
                <a:solidFill>
                  <a:srgbClr val="0070C0"/>
                </a:solidFill>
              </a:rPr>
              <a:t>Azure SQL Database</a:t>
            </a:r>
          </a:p>
          <a:p>
            <a:pPr marL="342900" indent="-342900">
              <a:lnSpc>
                <a:spcPct val="90000"/>
              </a:lnSpc>
              <a:spcAft>
                <a:spcPts val="600"/>
              </a:spcAft>
              <a:buFont typeface="Arial" panose="020B0604020202020204" pitchFamily="34" charset="0"/>
              <a:buChar char="•"/>
            </a:pPr>
            <a:r>
              <a:rPr lang="en-US" sz="2400" dirty="0">
                <a:solidFill>
                  <a:srgbClr val="0070C0"/>
                </a:solidFill>
              </a:rPr>
              <a:t>Cosmos DB</a:t>
            </a:r>
          </a:p>
        </p:txBody>
      </p:sp>
      <p:sp>
        <p:nvSpPr>
          <p:cNvPr id="26" name="Rectangle: Rounded Corners 514">
            <a:extLst>
              <a:ext uri="{FF2B5EF4-FFF2-40B4-BE49-F238E27FC236}">
                <a16:creationId xmlns:a16="http://schemas.microsoft.com/office/drawing/2014/main" id="{AE0420ED-DA87-43E2-A163-5FDBC5F1BDEE}"/>
              </a:ext>
            </a:extLst>
          </p:cNvPr>
          <p:cNvSpPr/>
          <p:nvPr/>
        </p:nvSpPr>
        <p:spPr bwMode="auto">
          <a:xfrm>
            <a:off x="4487185" y="526837"/>
            <a:ext cx="1377451" cy="34195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27" name="Picture 26">
            <a:extLst>
              <a:ext uri="{FF2B5EF4-FFF2-40B4-BE49-F238E27FC236}">
                <a16:creationId xmlns:a16="http://schemas.microsoft.com/office/drawing/2014/main" id="{47413084-1CD2-44B2-BF69-738953558D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5141" y="575637"/>
            <a:ext cx="548415" cy="548415"/>
          </a:xfrm>
          <a:prstGeom prst="rect">
            <a:avLst/>
          </a:prstGeom>
        </p:spPr>
      </p:pic>
      <p:pic>
        <p:nvPicPr>
          <p:cNvPr id="28" name="Picture 56">
            <a:extLst>
              <a:ext uri="{FF2B5EF4-FFF2-40B4-BE49-F238E27FC236}">
                <a16:creationId xmlns:a16="http://schemas.microsoft.com/office/drawing/2014/main" id="{76E34811-1F7D-4B5C-B3FB-78334496E9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13005" y="1600488"/>
            <a:ext cx="551140" cy="426125"/>
          </a:xfrm>
          <a:prstGeom prst="rect">
            <a:avLst/>
          </a:prstGeom>
        </p:spPr>
      </p:pic>
      <p:pic>
        <p:nvPicPr>
          <p:cNvPr id="29" name="Picture 28">
            <a:extLst>
              <a:ext uri="{FF2B5EF4-FFF2-40B4-BE49-F238E27FC236}">
                <a16:creationId xmlns:a16="http://schemas.microsoft.com/office/drawing/2014/main" id="{FB14B268-D0A9-4933-95EA-D7E8DF7DE3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8263" y="3319664"/>
            <a:ext cx="475293" cy="426125"/>
          </a:xfrm>
          <a:prstGeom prst="rect">
            <a:avLst/>
          </a:prstGeom>
        </p:spPr>
      </p:pic>
      <p:sp>
        <p:nvSpPr>
          <p:cNvPr id="30" name="TextBox 29">
            <a:extLst>
              <a:ext uri="{FF2B5EF4-FFF2-40B4-BE49-F238E27FC236}">
                <a16:creationId xmlns:a16="http://schemas.microsoft.com/office/drawing/2014/main" id="{94627C83-6513-4A90-B194-7E5522AE6F57}"/>
              </a:ext>
            </a:extLst>
          </p:cNvPr>
          <p:cNvSpPr txBox="1"/>
          <p:nvPr/>
        </p:nvSpPr>
        <p:spPr>
          <a:xfrm>
            <a:off x="4317820" y="188843"/>
            <a:ext cx="1930447" cy="4893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SERVING STORAGE</a:t>
            </a:r>
          </a:p>
        </p:txBody>
      </p:sp>
      <p:pic>
        <p:nvPicPr>
          <p:cNvPr id="31" name="Picture 30" descr="Image result for Azure SQL DB icon">
            <a:extLst>
              <a:ext uri="{FF2B5EF4-FFF2-40B4-BE49-F238E27FC236}">
                <a16:creationId xmlns:a16="http://schemas.microsoft.com/office/drawing/2014/main" id="{7AC34F96-9CFF-4A0E-8227-09B8F428ED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0276" y="2618872"/>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A7D50967-B810-418D-BFED-375575313FC3}"/>
              </a:ext>
            </a:extLst>
          </p:cNvPr>
          <p:cNvSpPr txBox="1"/>
          <p:nvPr/>
        </p:nvSpPr>
        <p:spPr>
          <a:xfrm>
            <a:off x="4638168" y="3060999"/>
            <a:ext cx="1091966"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 DB</a:t>
            </a:r>
          </a:p>
        </p:txBody>
      </p:sp>
      <p:sp>
        <p:nvSpPr>
          <p:cNvPr id="40" name="TextBox 329">
            <a:extLst>
              <a:ext uri="{FF2B5EF4-FFF2-40B4-BE49-F238E27FC236}">
                <a16:creationId xmlns:a16="http://schemas.microsoft.com/office/drawing/2014/main" id="{1E662B5B-BE46-4721-9B93-B7ABCEA01CAB}"/>
              </a:ext>
            </a:extLst>
          </p:cNvPr>
          <p:cNvSpPr txBox="1"/>
          <p:nvPr/>
        </p:nvSpPr>
        <p:spPr>
          <a:xfrm>
            <a:off x="4717195" y="3694002"/>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41" name="TextBox 40">
            <a:extLst>
              <a:ext uri="{FF2B5EF4-FFF2-40B4-BE49-F238E27FC236}">
                <a16:creationId xmlns:a16="http://schemas.microsoft.com/office/drawing/2014/main" id="{2A8512F7-6086-427F-9F9F-B17216B363A8}"/>
              </a:ext>
            </a:extLst>
          </p:cNvPr>
          <p:cNvSpPr txBox="1"/>
          <p:nvPr/>
        </p:nvSpPr>
        <p:spPr>
          <a:xfrm>
            <a:off x="4435392" y="1127203"/>
            <a:ext cx="138050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a:t>
            </a:r>
          </a:p>
          <a:p>
            <a:pPr algn="ctr"/>
            <a:r>
              <a:rPr lang="en-US" sz="1050" dirty="0"/>
              <a:t>DATA WAREHOUSE</a:t>
            </a:r>
          </a:p>
        </p:txBody>
      </p:sp>
      <p:sp>
        <p:nvSpPr>
          <p:cNvPr id="42" name="TextBox 41">
            <a:extLst>
              <a:ext uri="{FF2B5EF4-FFF2-40B4-BE49-F238E27FC236}">
                <a16:creationId xmlns:a16="http://schemas.microsoft.com/office/drawing/2014/main" id="{3712832E-67C5-4F7A-9F76-73FDD55E05A2}"/>
              </a:ext>
            </a:extLst>
          </p:cNvPr>
          <p:cNvSpPr txBox="1"/>
          <p:nvPr/>
        </p:nvSpPr>
        <p:spPr>
          <a:xfrm>
            <a:off x="4569528" y="2044395"/>
            <a:ext cx="124745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ANALYSIS</a:t>
            </a:r>
          </a:p>
          <a:p>
            <a:pPr algn="ctr"/>
            <a:r>
              <a:rPr lang="en-US" sz="1050" dirty="0"/>
              <a:t>SERVICES</a:t>
            </a:r>
          </a:p>
        </p:txBody>
      </p:sp>
    </p:spTree>
    <p:extLst>
      <p:ext uri="{BB962C8B-B14F-4D97-AF65-F5344CB8AC3E}">
        <p14:creationId xmlns:p14="http://schemas.microsoft.com/office/powerpoint/2010/main" val="282720481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CB8533B-2D28-40B0-B60E-B2A67F710DFF}"/>
              </a:ext>
            </a:extLst>
          </p:cNvPr>
          <p:cNvGraphicFramePr>
            <a:graphicFrameLocks noGrp="1"/>
          </p:cNvGraphicFramePr>
          <p:nvPr>
            <p:extLst>
              <p:ext uri="{D42A27DB-BD31-4B8C-83A1-F6EECF244321}">
                <p14:modId xmlns:p14="http://schemas.microsoft.com/office/powerpoint/2010/main" val="3965359658"/>
              </p:ext>
            </p:extLst>
          </p:nvPr>
        </p:nvGraphicFramePr>
        <p:xfrm>
          <a:off x="465138" y="1773973"/>
          <a:ext cx="11336400" cy="4204668"/>
        </p:xfrm>
        <a:graphic>
          <a:graphicData uri="http://schemas.openxmlformats.org/drawingml/2006/table">
            <a:tbl>
              <a:tblPr firstRow="1" bandRow="1">
                <a:tableStyleId>{5C22544A-7EE6-4342-B048-85BDC9FD1C3A}</a:tableStyleId>
              </a:tblPr>
              <a:tblGrid>
                <a:gridCol w="3236400">
                  <a:extLst>
                    <a:ext uri="{9D8B030D-6E8A-4147-A177-3AD203B41FA5}">
                      <a16:colId xmlns:a16="http://schemas.microsoft.com/office/drawing/2014/main" val="4250303476"/>
                    </a:ext>
                  </a:extLst>
                </a:gridCol>
                <a:gridCol w="2700000">
                  <a:extLst>
                    <a:ext uri="{9D8B030D-6E8A-4147-A177-3AD203B41FA5}">
                      <a16:colId xmlns:a16="http://schemas.microsoft.com/office/drawing/2014/main" val="862797220"/>
                    </a:ext>
                  </a:extLst>
                </a:gridCol>
                <a:gridCol w="2700000">
                  <a:extLst>
                    <a:ext uri="{9D8B030D-6E8A-4147-A177-3AD203B41FA5}">
                      <a16:colId xmlns:a16="http://schemas.microsoft.com/office/drawing/2014/main" val="188496586"/>
                    </a:ext>
                  </a:extLst>
                </a:gridCol>
                <a:gridCol w="2700000">
                  <a:extLst>
                    <a:ext uri="{9D8B030D-6E8A-4147-A177-3AD203B41FA5}">
                      <a16:colId xmlns:a16="http://schemas.microsoft.com/office/drawing/2014/main" val="1249936470"/>
                    </a:ext>
                  </a:extLst>
                </a:gridCol>
              </a:tblGrid>
              <a:tr h="518400">
                <a:tc>
                  <a:txBody>
                    <a:bodyPr/>
                    <a:lstStyle/>
                    <a:p>
                      <a:pPr algn="ctr"/>
                      <a:endParaRPr lang="en-US" sz="18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2000" b="0" dirty="0">
                          <a:effectLst/>
                          <a:latin typeface="+mj-lt"/>
                        </a:rPr>
                        <a:t>SQL Database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Analysis Services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2622089051"/>
                  </a:ext>
                </a:extLst>
              </a:tr>
              <a:tr h="921567">
                <a:tc>
                  <a:txBody>
                    <a:bodyPr/>
                    <a:lstStyle/>
                    <a:p>
                      <a:pPr>
                        <a:lnSpc>
                          <a:spcPct val="90000"/>
                        </a:lnSpc>
                      </a:pPr>
                      <a:r>
                        <a:rPr lang="en-US" sz="2000" dirty="0">
                          <a:solidFill>
                            <a:schemeClr val="bg1"/>
                          </a:solidFill>
                          <a:effectLst/>
                          <a:latin typeface="+mj-lt"/>
                        </a:rPr>
                        <a:t>Is a managed service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00973656"/>
                  </a:ext>
                </a:extLst>
              </a:tr>
              <a:tr h="921567">
                <a:tc>
                  <a:txBody>
                    <a:bodyPr/>
                    <a:lstStyle/>
                    <a:p>
                      <a:pPr>
                        <a:lnSpc>
                          <a:spcPct val="90000"/>
                        </a:lnSpc>
                      </a:pPr>
                      <a:r>
                        <a:rPr lang="en-US" sz="2000" dirty="0">
                          <a:solidFill>
                            <a:schemeClr val="bg1"/>
                          </a:solidFill>
                          <a:effectLst/>
                          <a:latin typeface="+mj-lt"/>
                        </a:rPr>
                        <a:t>Primary database model</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Relational (columnar format when using columnstore indexes)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Relational tables with columnar storage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Tabular semantic models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0472200"/>
                  </a:ext>
                </a:extLst>
              </a:tr>
              <a:tr h="921567">
                <a:tc>
                  <a:txBody>
                    <a:bodyPr/>
                    <a:lstStyle/>
                    <a:p>
                      <a:pPr>
                        <a:lnSpc>
                          <a:spcPct val="90000"/>
                        </a:lnSpc>
                      </a:pPr>
                      <a:r>
                        <a:rPr lang="en-US" sz="2000" dirty="0">
                          <a:solidFill>
                            <a:schemeClr val="bg1"/>
                          </a:solidFill>
                          <a:effectLst/>
                          <a:latin typeface="+mj-lt"/>
                        </a:rPr>
                        <a:t>SQL language support</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525764951"/>
                  </a:ext>
                </a:extLst>
              </a:tr>
              <a:tr h="921567">
                <a:tc>
                  <a:txBody>
                    <a:bodyPr/>
                    <a:lstStyle/>
                    <a:p>
                      <a:pPr>
                        <a:lnSpc>
                          <a:spcPct val="90000"/>
                        </a:lnSpc>
                      </a:pPr>
                      <a:r>
                        <a:rPr lang="en-US" sz="2000" dirty="0">
                          <a:solidFill>
                            <a:schemeClr val="bg1"/>
                          </a:solidFill>
                          <a:effectLst/>
                          <a:latin typeface="+mj-lt"/>
                        </a:rPr>
                        <a:t>Optimized for speed </a:t>
                      </a:r>
                      <a:br>
                        <a:rPr lang="en-US" sz="2000" dirty="0">
                          <a:solidFill>
                            <a:schemeClr val="bg1"/>
                          </a:solidFill>
                          <a:effectLst/>
                          <a:latin typeface="+mj-lt"/>
                        </a:rPr>
                      </a:br>
                      <a:r>
                        <a:rPr lang="en-US" sz="2000" dirty="0">
                          <a:solidFill>
                            <a:schemeClr val="bg1"/>
                          </a:solidFill>
                          <a:effectLst/>
                          <a:latin typeface="+mj-lt"/>
                        </a:rPr>
                        <a:t>serving layer</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 using memory-optimized tables and hash or nonclustered indexes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190385041"/>
                  </a:ext>
                </a:extLst>
              </a:tr>
            </a:tbl>
          </a:graphicData>
        </a:graphic>
      </p:graphicFrame>
      <p:sp>
        <p:nvSpPr>
          <p:cNvPr id="6" name="Text Placeholder 5">
            <a:extLst>
              <a:ext uri="{FF2B5EF4-FFF2-40B4-BE49-F238E27FC236}">
                <a16:creationId xmlns:a16="http://schemas.microsoft.com/office/drawing/2014/main" id="{0829AA33-4E65-44EA-9AA4-06FCE4A5D3DD}"/>
              </a:ext>
            </a:extLst>
          </p:cNvPr>
          <p:cNvSpPr>
            <a:spLocks noGrp="1"/>
          </p:cNvSpPr>
          <p:nvPr>
            <p:ph type="body" sz="quarter" idx="10"/>
          </p:nvPr>
        </p:nvSpPr>
        <p:spPr/>
        <p:txBody>
          <a:bodyPr/>
          <a:lstStyle/>
          <a:p>
            <a:r>
              <a:rPr lang="en-US" dirty="0"/>
              <a:t>A side-by-side comparison of general capabilities and features</a:t>
            </a:r>
          </a:p>
        </p:txBody>
      </p:sp>
      <p:sp>
        <p:nvSpPr>
          <p:cNvPr id="3" name="Title 2">
            <a:extLst>
              <a:ext uri="{FF2B5EF4-FFF2-40B4-BE49-F238E27FC236}">
                <a16:creationId xmlns:a16="http://schemas.microsoft.com/office/drawing/2014/main" id="{DB5DE2ED-CF0D-47D3-A434-1D16269BB1D6}"/>
              </a:ext>
            </a:extLst>
          </p:cNvPr>
          <p:cNvSpPr>
            <a:spLocks noGrp="1"/>
          </p:cNvSpPr>
          <p:nvPr>
            <p:ph type="title"/>
          </p:nvPr>
        </p:nvSpPr>
        <p:spPr>
          <a:xfrm>
            <a:off x="426424" y="222584"/>
            <a:ext cx="11336039" cy="739343"/>
          </a:xfrm>
        </p:spPr>
        <p:txBody>
          <a:bodyPr/>
          <a:lstStyle/>
          <a:p>
            <a:r>
              <a:rPr lang="en-US" dirty="0"/>
              <a:t>Data serving</a:t>
            </a:r>
          </a:p>
        </p:txBody>
      </p:sp>
    </p:spTree>
    <p:custDataLst>
      <p:tags r:id="rId1"/>
    </p:custDataLst>
    <p:extLst>
      <p:ext uri="{BB962C8B-B14F-4D97-AF65-F5344CB8AC3E}">
        <p14:creationId xmlns:p14="http://schemas.microsoft.com/office/powerpoint/2010/main" val="269668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CB5DBEF-2E0C-47D8-8055-AC219FA85EF3}"/>
              </a:ext>
            </a:extLst>
          </p:cNvPr>
          <p:cNvGraphicFramePr>
            <a:graphicFrameLocks noGrp="1"/>
          </p:cNvGraphicFramePr>
          <p:nvPr>
            <p:extLst>
              <p:ext uri="{D42A27DB-BD31-4B8C-83A1-F6EECF244321}">
                <p14:modId xmlns:p14="http://schemas.microsoft.com/office/powerpoint/2010/main" val="2215002900"/>
              </p:ext>
            </p:extLst>
          </p:nvPr>
        </p:nvGraphicFramePr>
        <p:xfrm>
          <a:off x="457200" y="1773973"/>
          <a:ext cx="11335818" cy="4204800"/>
        </p:xfrm>
        <a:graphic>
          <a:graphicData uri="http://schemas.openxmlformats.org/drawingml/2006/table">
            <a:tbl>
              <a:tblPr firstRow="1" bandRow="1">
                <a:tableStyleId>{5C22544A-7EE6-4342-B048-85BDC9FD1C3A}</a:tableStyleId>
              </a:tblPr>
              <a:tblGrid>
                <a:gridCol w="3235818">
                  <a:extLst>
                    <a:ext uri="{9D8B030D-6E8A-4147-A177-3AD203B41FA5}">
                      <a16:colId xmlns:a16="http://schemas.microsoft.com/office/drawing/2014/main" val="1129310007"/>
                    </a:ext>
                  </a:extLst>
                </a:gridCol>
                <a:gridCol w="2700000">
                  <a:extLst>
                    <a:ext uri="{9D8B030D-6E8A-4147-A177-3AD203B41FA5}">
                      <a16:colId xmlns:a16="http://schemas.microsoft.com/office/drawing/2014/main" val="2504739153"/>
                    </a:ext>
                  </a:extLst>
                </a:gridCol>
                <a:gridCol w="2700000">
                  <a:extLst>
                    <a:ext uri="{9D8B030D-6E8A-4147-A177-3AD203B41FA5}">
                      <a16:colId xmlns:a16="http://schemas.microsoft.com/office/drawing/2014/main" val="3199686301"/>
                    </a:ext>
                  </a:extLst>
                </a:gridCol>
                <a:gridCol w="2700000">
                  <a:extLst>
                    <a:ext uri="{9D8B030D-6E8A-4147-A177-3AD203B41FA5}">
                      <a16:colId xmlns:a16="http://schemas.microsoft.com/office/drawing/2014/main" val="1758108609"/>
                    </a:ext>
                  </a:extLst>
                </a:gridCol>
              </a:tblGrid>
              <a:tr h="518400">
                <a:tc>
                  <a:txBody>
                    <a:bodyPr/>
                    <a:lstStyle/>
                    <a:p>
                      <a:pPr algn="ctr"/>
                      <a:endParaRPr lang="en-US" sz="16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2000" b="0" dirty="0">
                          <a:effectLst/>
                          <a:latin typeface="+mj-lt"/>
                        </a:rPr>
                        <a:t>SQL Database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Analysis Services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756920009"/>
                  </a:ext>
                </a:extLst>
              </a:tr>
              <a:tr h="921600">
                <a:tc>
                  <a:txBody>
                    <a:bodyPr/>
                    <a:lstStyle/>
                    <a:p>
                      <a:pPr>
                        <a:lnSpc>
                          <a:spcPct val="90000"/>
                        </a:lnSpc>
                      </a:pPr>
                      <a:r>
                        <a:rPr lang="en-US" sz="2000" dirty="0">
                          <a:solidFill>
                            <a:schemeClr val="bg1"/>
                          </a:solidFill>
                          <a:effectLst/>
                          <a:latin typeface="+mj-lt"/>
                        </a:rPr>
                        <a:t>Redundant regional servers for high availability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8218511"/>
                  </a:ext>
                </a:extLst>
              </a:tr>
              <a:tr h="921600">
                <a:tc>
                  <a:txBody>
                    <a:bodyPr/>
                    <a:lstStyle/>
                    <a:p>
                      <a:pPr>
                        <a:lnSpc>
                          <a:spcPct val="90000"/>
                        </a:lnSpc>
                      </a:pPr>
                      <a:r>
                        <a:rPr lang="en-US" sz="2000" dirty="0">
                          <a:solidFill>
                            <a:schemeClr val="bg1"/>
                          </a:solidFill>
                          <a:effectLst/>
                          <a:latin typeface="+mj-lt"/>
                        </a:rPr>
                        <a:t>Supports query scale out</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3249434"/>
                  </a:ext>
                </a:extLst>
              </a:tr>
              <a:tr h="921600">
                <a:tc>
                  <a:txBody>
                    <a:bodyPr/>
                    <a:lstStyle/>
                    <a:p>
                      <a:pPr>
                        <a:lnSpc>
                          <a:spcPct val="90000"/>
                        </a:lnSpc>
                      </a:pPr>
                      <a:r>
                        <a:rPr lang="en-US" sz="2000" dirty="0">
                          <a:solidFill>
                            <a:schemeClr val="bg1"/>
                          </a:solidFill>
                          <a:effectLst/>
                          <a:latin typeface="+mj-lt"/>
                        </a:rPr>
                        <a:t>Dynamic scalability (scale up)</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601304760"/>
                  </a:ext>
                </a:extLst>
              </a:tr>
              <a:tr h="921600">
                <a:tc>
                  <a:txBody>
                    <a:bodyPr/>
                    <a:lstStyle/>
                    <a:p>
                      <a:pPr>
                        <a:lnSpc>
                          <a:spcPct val="90000"/>
                        </a:lnSpc>
                      </a:pPr>
                      <a:r>
                        <a:rPr lang="en-US" sz="2000" dirty="0">
                          <a:solidFill>
                            <a:schemeClr val="bg1"/>
                          </a:solidFill>
                          <a:effectLst/>
                          <a:latin typeface="+mj-lt"/>
                        </a:rPr>
                        <a:t>Supports in-memory caching </a:t>
                      </a:r>
                      <a:br>
                        <a:rPr lang="en-US" sz="2000" dirty="0">
                          <a:solidFill>
                            <a:schemeClr val="bg1"/>
                          </a:solidFill>
                          <a:effectLst/>
                          <a:latin typeface="+mj-lt"/>
                        </a:rPr>
                      </a:br>
                      <a:r>
                        <a:rPr lang="en-US" sz="2000" dirty="0">
                          <a:solidFill>
                            <a:schemeClr val="bg1"/>
                          </a:solidFill>
                          <a:effectLst/>
                          <a:latin typeface="+mj-lt"/>
                        </a:rPr>
                        <a:t>of data</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06548290"/>
                  </a:ext>
                </a:extLst>
              </a:tr>
            </a:tbl>
          </a:graphicData>
        </a:graphic>
      </p:graphicFrame>
      <p:sp>
        <p:nvSpPr>
          <p:cNvPr id="6" name="Text Placeholder 5">
            <a:extLst>
              <a:ext uri="{FF2B5EF4-FFF2-40B4-BE49-F238E27FC236}">
                <a16:creationId xmlns:a16="http://schemas.microsoft.com/office/drawing/2014/main" id="{B7E579BE-6F43-42B4-B6DE-819048C7A631}"/>
              </a:ext>
            </a:extLst>
          </p:cNvPr>
          <p:cNvSpPr>
            <a:spLocks noGrp="1"/>
          </p:cNvSpPr>
          <p:nvPr>
            <p:ph type="body" sz="quarter" idx="10"/>
          </p:nvPr>
        </p:nvSpPr>
        <p:spPr/>
        <p:txBody>
          <a:bodyPr/>
          <a:lstStyle/>
          <a:p>
            <a:r>
              <a:rPr lang="en-US"/>
              <a:t>A side-by-side comparison of scalability capabilities</a:t>
            </a:r>
            <a:endParaRPr lang="en-US" dirty="0"/>
          </a:p>
        </p:txBody>
      </p:sp>
      <p:sp>
        <p:nvSpPr>
          <p:cNvPr id="3" name="Title 2">
            <a:extLst>
              <a:ext uri="{FF2B5EF4-FFF2-40B4-BE49-F238E27FC236}">
                <a16:creationId xmlns:a16="http://schemas.microsoft.com/office/drawing/2014/main" id="{DDFDA8A7-9299-4F2B-8B6B-94907AD4F281}"/>
              </a:ext>
            </a:extLst>
          </p:cNvPr>
          <p:cNvSpPr>
            <a:spLocks noGrp="1"/>
          </p:cNvSpPr>
          <p:nvPr>
            <p:ph type="title"/>
          </p:nvPr>
        </p:nvSpPr>
        <p:spPr/>
        <p:txBody>
          <a:bodyPr/>
          <a:lstStyle/>
          <a:p>
            <a:r>
              <a:rPr lang="en-US"/>
              <a:t>Data serving</a:t>
            </a:r>
            <a:endParaRPr lang="en-US" dirty="0"/>
          </a:p>
        </p:txBody>
      </p:sp>
    </p:spTree>
    <p:custDataLst>
      <p:tags r:id="rId1"/>
    </p:custDataLst>
    <p:extLst>
      <p:ext uri="{BB962C8B-B14F-4D97-AF65-F5344CB8AC3E}">
        <p14:creationId xmlns:p14="http://schemas.microsoft.com/office/powerpoint/2010/main" val="69107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C10F1129-5B38-4884-9520-3A15FD689A95}"/>
              </a:ext>
            </a:extLst>
          </p:cNvPr>
          <p:cNvSpPr/>
          <p:nvPr/>
        </p:nvSpPr>
        <p:spPr bwMode="auto">
          <a:xfrm>
            <a:off x="3570514" y="1706882"/>
            <a:ext cx="8551817" cy="40756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B2DC624-6EB2-4373-84E5-79E19F713066}"/>
              </a:ext>
            </a:extLst>
          </p:cNvPr>
          <p:cNvSpPr>
            <a:spLocks noGrp="1"/>
          </p:cNvSpPr>
          <p:nvPr>
            <p:ph type="title"/>
          </p:nvPr>
        </p:nvSpPr>
        <p:spPr>
          <a:xfrm>
            <a:off x="442765" y="177664"/>
            <a:ext cx="11306469" cy="813819"/>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Cosmos DB ROLES</a:t>
            </a:r>
          </a:p>
        </p:txBody>
      </p:sp>
      <p:sp>
        <p:nvSpPr>
          <p:cNvPr id="3" name="TextBox 2">
            <a:extLst>
              <a:ext uri="{FF2B5EF4-FFF2-40B4-BE49-F238E27FC236}">
                <a16:creationId xmlns:a16="http://schemas.microsoft.com/office/drawing/2014/main" id="{55963D09-4C4F-4BBE-969A-3D7A6D473A86}"/>
              </a:ext>
            </a:extLst>
          </p:cNvPr>
          <p:cNvSpPr txBox="1"/>
          <p:nvPr/>
        </p:nvSpPr>
        <p:spPr>
          <a:xfrm>
            <a:off x="-16291" y="1384176"/>
            <a:ext cx="3692434" cy="4718151"/>
          </a:xfrm>
          <a:prstGeom prst="rect">
            <a:avLst/>
          </a:prstGeom>
          <a:noFill/>
        </p:spPr>
        <p:txBody>
          <a:bodyPr wrap="square" lIns="182880" tIns="146304" rIns="182880" bIns="146304" rtlCol="0">
            <a:spAutoFit/>
          </a:bodyPr>
          <a:lstStyle/>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long-term store for Streaming Data</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sink for processed streaming data</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an ingestion engine for Streaming Data</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mutable source of Streaming Data for Stream Analytic frameworks (Spark Streaming, Storm, Stream Analytics)</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event processing engine (e.g. using Azure Functions)</a:t>
            </a:r>
          </a:p>
        </p:txBody>
      </p:sp>
      <p:pic>
        <p:nvPicPr>
          <p:cNvPr id="4" name="Picture 24" descr="Image result for Azure Cosmos DB icon">
            <a:extLst>
              <a:ext uri="{FF2B5EF4-FFF2-40B4-BE49-F238E27FC236}">
                <a16:creationId xmlns:a16="http://schemas.microsoft.com/office/drawing/2014/main" id="{8AF7EC3A-ECC3-4110-AFD1-BB938C64F5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3259" y="3287873"/>
            <a:ext cx="1049179" cy="550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48C4A3A-D144-4C11-8C8D-6EE9DA68FBAB}"/>
              </a:ext>
            </a:extLst>
          </p:cNvPr>
          <p:cNvPicPr>
            <a:picLocks noChangeAspect="1"/>
          </p:cNvPicPr>
          <p:nvPr/>
        </p:nvPicPr>
        <p:blipFill>
          <a:blip r:embed="rId4"/>
          <a:stretch>
            <a:fillRect/>
          </a:stretch>
        </p:blipFill>
        <p:spPr>
          <a:xfrm>
            <a:off x="8569412" y="2086552"/>
            <a:ext cx="1005840" cy="1005840"/>
          </a:xfrm>
          <a:prstGeom prst="rect">
            <a:avLst/>
          </a:prstGeom>
        </p:spPr>
      </p:pic>
      <p:graphicFrame>
        <p:nvGraphicFramePr>
          <p:cNvPr id="8" name="Table 7">
            <a:extLst>
              <a:ext uri="{FF2B5EF4-FFF2-40B4-BE49-F238E27FC236}">
                <a16:creationId xmlns:a16="http://schemas.microsoft.com/office/drawing/2014/main" id="{A591B5AD-7959-4776-8438-6071BAF9AF30}"/>
              </a:ext>
            </a:extLst>
          </p:cNvPr>
          <p:cNvGraphicFramePr>
            <a:graphicFrameLocks noGrp="1"/>
          </p:cNvGraphicFramePr>
          <p:nvPr>
            <p:extLst/>
          </p:nvPr>
        </p:nvGraphicFramePr>
        <p:xfrm>
          <a:off x="5809441" y="2627783"/>
          <a:ext cx="542112" cy="1854200"/>
        </p:xfrm>
        <a:graphic>
          <a:graphicData uri="http://schemas.openxmlformats.org/drawingml/2006/table">
            <a:tbl>
              <a:tblPr firstRow="1" bandRow="1">
                <a:tableStyleId>{16D9F66E-5EB9-4882-86FB-DCBF35E3C3E4}</a:tableStyleId>
              </a:tblPr>
              <a:tblGrid>
                <a:gridCol w="542112">
                  <a:extLst>
                    <a:ext uri="{9D8B030D-6E8A-4147-A177-3AD203B41FA5}">
                      <a16:colId xmlns:a16="http://schemas.microsoft.com/office/drawing/2014/main" val="4073958010"/>
                    </a:ext>
                  </a:extLst>
                </a:gridCol>
              </a:tblGrid>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4009195743"/>
                  </a:ext>
                </a:extLst>
              </a:tr>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1330486188"/>
                  </a:ext>
                </a:extLst>
              </a:tr>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373738750"/>
                  </a:ext>
                </a:extLst>
              </a:tr>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399960842"/>
                  </a:ext>
                </a:extLst>
              </a:tr>
              <a:tr h="370840">
                <a:tc>
                  <a:txBody>
                    <a:bodyPr/>
                    <a:lstStyle/>
                    <a:p>
                      <a:endParaRPr lang="en-US"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2005032305"/>
                  </a:ext>
                </a:extLst>
              </a:tr>
            </a:tbl>
          </a:graphicData>
        </a:graphic>
      </p:graphicFrame>
      <p:grpSp>
        <p:nvGrpSpPr>
          <p:cNvPr id="53" name="Group 52">
            <a:extLst>
              <a:ext uri="{FF2B5EF4-FFF2-40B4-BE49-F238E27FC236}">
                <a16:creationId xmlns:a16="http://schemas.microsoft.com/office/drawing/2014/main" id="{3FBFD67C-180F-46FF-A193-6CA62AC43662}"/>
              </a:ext>
            </a:extLst>
          </p:cNvPr>
          <p:cNvGrpSpPr/>
          <p:nvPr/>
        </p:nvGrpSpPr>
        <p:grpSpPr>
          <a:xfrm>
            <a:off x="7811583" y="4173240"/>
            <a:ext cx="2673531" cy="825482"/>
            <a:chOff x="7968343" y="4539004"/>
            <a:chExt cx="2673531" cy="825482"/>
          </a:xfrm>
        </p:grpSpPr>
        <p:pic>
          <p:nvPicPr>
            <p:cNvPr id="21" name="Picture 20">
              <a:extLst>
                <a:ext uri="{FF2B5EF4-FFF2-40B4-BE49-F238E27FC236}">
                  <a16:creationId xmlns:a16="http://schemas.microsoft.com/office/drawing/2014/main" id="{954EC358-BB91-4E1A-B822-9332831210E4}"/>
                </a:ext>
              </a:extLst>
            </p:cNvPr>
            <p:cNvPicPr>
              <a:picLocks noChangeAspect="1"/>
            </p:cNvPicPr>
            <p:nvPr/>
          </p:nvPicPr>
          <p:blipFill>
            <a:blip r:embed="rId5"/>
            <a:stretch>
              <a:fillRect/>
            </a:stretch>
          </p:blipFill>
          <p:spPr>
            <a:xfrm>
              <a:off x="8087413" y="4633288"/>
              <a:ext cx="649917" cy="649917"/>
            </a:xfrm>
            <a:prstGeom prst="rect">
              <a:avLst/>
            </a:prstGeom>
            <a:ln>
              <a:noFill/>
            </a:ln>
          </p:spPr>
        </p:pic>
        <p:sp>
          <p:nvSpPr>
            <p:cNvPr id="27" name="Rectangle: Rounded Corners 26">
              <a:extLst>
                <a:ext uri="{FF2B5EF4-FFF2-40B4-BE49-F238E27FC236}">
                  <a16:creationId xmlns:a16="http://schemas.microsoft.com/office/drawing/2014/main" id="{E1E8783F-8AEA-4A2E-8571-25B977FAAB3C}"/>
                </a:ext>
              </a:extLst>
            </p:cNvPr>
            <p:cNvSpPr/>
            <p:nvPr/>
          </p:nvSpPr>
          <p:spPr bwMode="auto">
            <a:xfrm>
              <a:off x="7968343" y="4539004"/>
              <a:ext cx="2673531" cy="825482"/>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E361F204-7126-4A68-BDCB-C0A34E36A05C}"/>
                </a:ext>
              </a:extLst>
            </p:cNvPr>
            <p:cNvSpPr/>
            <p:nvPr/>
          </p:nvSpPr>
          <p:spPr bwMode="auto">
            <a:xfrm>
              <a:off x="9366957" y="4555238"/>
              <a:ext cx="1185532"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 descr="Image result for Apache Storm icon">
              <a:extLst>
                <a:ext uri="{FF2B5EF4-FFF2-40B4-BE49-F238E27FC236}">
                  <a16:creationId xmlns:a16="http://schemas.microsoft.com/office/drawing/2014/main" id="{23E1922B-70F0-46BA-87AF-D54B2638D70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69858" y="4654290"/>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https://pbs.twimg.com/profile_images/928135110217441280/voCtWZjZ.jpg">
              <a:extLst>
                <a:ext uri="{FF2B5EF4-FFF2-40B4-BE49-F238E27FC236}">
                  <a16:creationId xmlns:a16="http://schemas.microsoft.com/office/drawing/2014/main" id="{A6CB61E1-5478-4106-8E57-C9B433201BA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33267" y="4655345"/>
              <a:ext cx="505358" cy="50535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0FF709F-74D9-4B88-9A06-750D94FA7E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92907" y="4602645"/>
              <a:ext cx="670390" cy="673651"/>
            </a:xfrm>
            <a:prstGeom prst="rect">
              <a:avLst/>
            </a:prstGeom>
          </p:spPr>
        </p:pic>
      </p:grpSp>
      <p:pic>
        <p:nvPicPr>
          <p:cNvPr id="43" name="Picture 24" descr="Image result for Azure Cosmos DB icon">
            <a:extLst>
              <a:ext uri="{FF2B5EF4-FFF2-40B4-BE49-F238E27FC236}">
                <a16:creationId xmlns:a16="http://schemas.microsoft.com/office/drawing/2014/main" id="{0A4CF8AE-0B0A-4C58-8D9F-6ADD8BF4B8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69292" y="3287873"/>
            <a:ext cx="1049179" cy="55081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10C55C02-F533-4FFE-8B4D-3DF2F0F5DF85}"/>
              </a:ext>
            </a:extLst>
          </p:cNvPr>
          <p:cNvSpPr txBox="1"/>
          <p:nvPr/>
        </p:nvSpPr>
        <p:spPr>
          <a:xfrm>
            <a:off x="5662732" y="4465109"/>
            <a:ext cx="970137" cy="230832"/>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solidFill>
                  <a:schemeClr val="tx1"/>
                </a:solidFill>
              </a:rPr>
              <a:t>CHANGE FEED </a:t>
            </a:r>
          </a:p>
        </p:txBody>
      </p:sp>
      <p:cxnSp>
        <p:nvCxnSpPr>
          <p:cNvPr id="46" name="Connector: Elbow 45">
            <a:extLst>
              <a:ext uri="{FF2B5EF4-FFF2-40B4-BE49-F238E27FC236}">
                <a16:creationId xmlns:a16="http://schemas.microsoft.com/office/drawing/2014/main" id="{1CDFCE35-CC7E-4E5E-BEAE-240107388E69}"/>
              </a:ext>
            </a:extLst>
          </p:cNvPr>
          <p:cNvCxnSpPr/>
          <p:nvPr/>
        </p:nvCxnSpPr>
        <p:spPr>
          <a:xfrm flipV="1">
            <a:off x="6357434" y="2601278"/>
            <a:ext cx="2240280" cy="914400"/>
          </a:xfrm>
          <a:prstGeom prst="bentConnector3">
            <a:avLst>
              <a:gd name="adj1" fmla="val 4126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E8D3974-F9C2-451A-A5D1-C0E7C3311601}"/>
              </a:ext>
            </a:extLst>
          </p:cNvPr>
          <p:cNvCxnSpPr>
            <a:cxnSpLocks/>
          </p:cNvCxnSpPr>
          <p:nvPr/>
        </p:nvCxnSpPr>
        <p:spPr>
          <a:xfrm>
            <a:off x="6341782" y="3574685"/>
            <a:ext cx="1417320" cy="1005840"/>
          </a:xfrm>
          <a:prstGeom prst="bentConnector3">
            <a:avLst>
              <a:gd name="adj1" fmla="val 6640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491F316A-FDBA-4B85-9590-57FAF9FE6DB8}"/>
              </a:ext>
            </a:extLst>
          </p:cNvPr>
          <p:cNvCxnSpPr>
            <a:cxnSpLocks/>
          </p:cNvCxnSpPr>
          <p:nvPr/>
        </p:nvCxnSpPr>
        <p:spPr>
          <a:xfrm flipV="1">
            <a:off x="10484473" y="3667121"/>
            <a:ext cx="594360" cy="886968"/>
          </a:xfrm>
          <a:prstGeom prst="bentConnector3">
            <a:avLst>
              <a:gd name="adj1" fmla="val 3911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AE057637-8E10-4D0D-B54B-05CD30B63B1A}"/>
              </a:ext>
            </a:extLst>
          </p:cNvPr>
          <p:cNvCxnSpPr/>
          <p:nvPr/>
        </p:nvCxnSpPr>
        <p:spPr>
          <a:xfrm>
            <a:off x="9626682" y="2557750"/>
            <a:ext cx="1463040" cy="1005840"/>
          </a:xfrm>
          <a:prstGeom prst="bentConnector3">
            <a:avLst>
              <a:gd name="adj1" fmla="val 7439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411173C-FA8D-45DE-93E8-2DC4086EADBB}"/>
              </a:ext>
            </a:extLst>
          </p:cNvPr>
          <p:cNvCxnSpPr>
            <a:cxnSpLocks/>
          </p:cNvCxnSpPr>
          <p:nvPr/>
        </p:nvCxnSpPr>
        <p:spPr>
          <a:xfrm>
            <a:off x="3823056" y="3073437"/>
            <a:ext cx="482089" cy="25874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C216BB0-A681-442E-BD99-2ED580CD1D3A}"/>
              </a:ext>
            </a:extLst>
          </p:cNvPr>
          <p:cNvCxnSpPr>
            <a:cxnSpLocks/>
          </p:cNvCxnSpPr>
          <p:nvPr/>
        </p:nvCxnSpPr>
        <p:spPr>
          <a:xfrm flipV="1">
            <a:off x="3819168" y="3846063"/>
            <a:ext cx="528251" cy="2151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3661D9C-98DD-40B0-A517-62E46158CA68}"/>
              </a:ext>
            </a:extLst>
          </p:cNvPr>
          <p:cNvCxnSpPr>
            <a:cxnSpLocks/>
          </p:cNvCxnSpPr>
          <p:nvPr/>
        </p:nvCxnSpPr>
        <p:spPr>
          <a:xfrm>
            <a:off x="3823056" y="3563281"/>
            <a:ext cx="52436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EBA09C7-0D69-4C0B-8AC4-22A36E8DDDBF}"/>
              </a:ext>
            </a:extLst>
          </p:cNvPr>
          <p:cNvCxnSpPr>
            <a:cxnSpLocks/>
          </p:cNvCxnSpPr>
          <p:nvPr/>
        </p:nvCxnSpPr>
        <p:spPr>
          <a:xfrm>
            <a:off x="5241373" y="3563281"/>
            <a:ext cx="52436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2968B6B-9EB8-4A9E-A88B-C93ABD354E44}"/>
              </a:ext>
            </a:extLst>
          </p:cNvPr>
          <p:cNvSpPr txBox="1"/>
          <p:nvPr/>
        </p:nvSpPr>
        <p:spPr>
          <a:xfrm>
            <a:off x="11197429" y="3813302"/>
            <a:ext cx="676056" cy="600164"/>
          </a:xfrm>
          <a:prstGeom prst="rect">
            <a:avLst/>
          </a:prstGeom>
        </p:spPr>
        <p:txBody>
          <a:bodyPr wrap="square">
            <a:spAutoFit/>
          </a:bodyPr>
          <a:lstStyle>
            <a:defPPr>
              <a:defRPr lang="en-US"/>
            </a:defPPr>
            <a:lvl1pPr algn="ctr" defTabSz="950973">
              <a:defRPr sz="11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a:t>Query &amp; Update </a:t>
            </a:r>
          </a:p>
        </p:txBody>
      </p:sp>
      <p:sp>
        <p:nvSpPr>
          <p:cNvPr id="77" name="TextBox 76">
            <a:extLst>
              <a:ext uri="{FF2B5EF4-FFF2-40B4-BE49-F238E27FC236}">
                <a16:creationId xmlns:a16="http://schemas.microsoft.com/office/drawing/2014/main" id="{A02DAD4B-6729-4887-ABAB-1F09BC0F5C8D}"/>
              </a:ext>
            </a:extLst>
          </p:cNvPr>
          <p:cNvSpPr txBox="1"/>
          <p:nvPr/>
        </p:nvSpPr>
        <p:spPr>
          <a:xfrm>
            <a:off x="4339458" y="3897941"/>
            <a:ext cx="1049179" cy="430887"/>
          </a:xfrm>
          <a:prstGeom prst="rect">
            <a:avLst/>
          </a:prstGeom>
        </p:spPr>
        <p:txBody>
          <a:bodyPr wrap="squar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100">
                <a:solidFill>
                  <a:schemeClr val="tx1"/>
                </a:solidFill>
              </a:rPr>
              <a:t>Ingest and Store </a:t>
            </a:r>
          </a:p>
        </p:txBody>
      </p:sp>
      <p:sp>
        <p:nvSpPr>
          <p:cNvPr id="84" name="TextBox 83">
            <a:extLst>
              <a:ext uri="{FF2B5EF4-FFF2-40B4-BE49-F238E27FC236}">
                <a16:creationId xmlns:a16="http://schemas.microsoft.com/office/drawing/2014/main" id="{E38FB0E0-E0D6-42B1-96F9-F0F5A1656AC4}"/>
              </a:ext>
            </a:extLst>
          </p:cNvPr>
          <p:cNvSpPr txBox="1"/>
          <p:nvPr/>
        </p:nvSpPr>
        <p:spPr>
          <a:xfrm>
            <a:off x="8264044" y="3500369"/>
            <a:ext cx="1837362" cy="261610"/>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100">
                <a:solidFill>
                  <a:schemeClr val="tx1"/>
                </a:solidFill>
              </a:rPr>
              <a:t>Process &amp; Analyze Events </a:t>
            </a:r>
          </a:p>
        </p:txBody>
      </p:sp>
    </p:spTree>
    <p:extLst>
      <p:ext uri="{BB962C8B-B14F-4D97-AF65-F5344CB8AC3E}">
        <p14:creationId xmlns:p14="http://schemas.microsoft.com/office/powerpoint/2010/main" val="224761995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A5AB-4311-4F5C-A0CB-36A514303BEA}"/>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Cosmos DB CHANGE FEED</a:t>
            </a:r>
          </a:p>
        </p:txBody>
      </p:sp>
      <p:sp>
        <p:nvSpPr>
          <p:cNvPr id="5" name="Rectangle 4">
            <a:extLst>
              <a:ext uri="{FF2B5EF4-FFF2-40B4-BE49-F238E27FC236}">
                <a16:creationId xmlns:a16="http://schemas.microsoft.com/office/drawing/2014/main" id="{BAB1C7B1-B216-4720-8F03-CFB710A1AA70}"/>
              </a:ext>
            </a:extLst>
          </p:cNvPr>
          <p:cNvSpPr/>
          <p:nvPr/>
        </p:nvSpPr>
        <p:spPr>
          <a:xfrm>
            <a:off x="0" y="2380815"/>
            <a:ext cx="6661360" cy="3177793"/>
          </a:xfrm>
          <a:prstGeom prst="rect">
            <a:avLst/>
          </a:prstGeom>
        </p:spPr>
        <p:txBody>
          <a:bodyPr wrap="square">
            <a:spAutoFit/>
          </a:bodyPr>
          <a:lstStyle/>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r>
              <a:rPr lang="en-US" dirty="0">
                <a:solidFill>
                  <a:srgbClr val="505050"/>
                </a:solidFill>
                <a:latin typeface="Segoe UI Semilight" panose="020B0402040204020203" pitchFamily="34" charset="0"/>
                <a:cs typeface="Segoe UI Semilight" panose="020B0402040204020203" pitchFamily="34" charset="0"/>
              </a:rPr>
              <a:t>Listens to changes in Cosmos DB and output sorted list of documents that were changed.</a:t>
            </a:r>
          </a:p>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r>
              <a:rPr lang="en-US" dirty="0">
                <a:solidFill>
                  <a:srgbClr val="505050"/>
                </a:solidFill>
                <a:latin typeface="Segoe UI Semilight" panose="020B0402040204020203" pitchFamily="34" charset="0"/>
                <a:cs typeface="Segoe UI Semilight" panose="020B0402040204020203" pitchFamily="34" charset="0"/>
              </a:rPr>
              <a:t>Changes are persisted, can be processed asynchronously and incrementally.</a:t>
            </a:r>
          </a:p>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r>
              <a:rPr lang="en-US" dirty="0">
                <a:solidFill>
                  <a:srgbClr val="505050"/>
                </a:solidFill>
                <a:latin typeface="Segoe UI Semilight" panose="020B0402040204020203" pitchFamily="34" charset="0"/>
                <a:cs typeface="Segoe UI Semilight" panose="020B0402040204020203" pitchFamily="34" charset="0"/>
              </a:rPr>
              <a:t>Changes can be read by:</a:t>
            </a:r>
          </a:p>
          <a:p>
            <a:pPr marL="1005840" lvl="2" indent="-342900">
              <a:spcAft>
                <a:spcPts val="300"/>
              </a:spcAft>
              <a:buFont typeface="+mj-lt"/>
              <a:buAutoNum type="arabicPeriod"/>
            </a:pPr>
            <a:r>
              <a:rPr lang="en-US" sz="1600" dirty="0">
                <a:hlinkClick r:id="rId3"/>
              </a:rPr>
              <a:t>Using Azure Functions</a:t>
            </a:r>
            <a:endParaRPr lang="en-US" sz="1600" dirty="0"/>
          </a:p>
          <a:p>
            <a:pPr marL="1005840" lvl="2" indent="-342900">
              <a:spcAft>
                <a:spcPts val="300"/>
              </a:spcAft>
              <a:buFont typeface="+mj-lt"/>
              <a:buAutoNum type="arabicPeriod"/>
            </a:pPr>
            <a:r>
              <a:rPr lang="en-US" sz="1600" dirty="0">
                <a:hlinkClick r:id="rId4"/>
              </a:rPr>
              <a:t>Using the Azure Cosmos DB SDK</a:t>
            </a:r>
            <a:endParaRPr lang="en-US" sz="1600" dirty="0"/>
          </a:p>
          <a:p>
            <a:pPr marL="1005840" lvl="2" indent="-342900">
              <a:spcAft>
                <a:spcPts val="300"/>
              </a:spcAft>
              <a:buFont typeface="+mj-lt"/>
              <a:buAutoNum type="arabicPeriod"/>
            </a:pPr>
            <a:r>
              <a:rPr lang="en-US" sz="1600" dirty="0">
                <a:hlinkClick r:id="rId5"/>
              </a:rPr>
              <a:t>Using the Azure Cosmos DB Change Feed Processor library</a:t>
            </a:r>
            <a:endParaRPr lang="en-US" sz="1600" dirty="0"/>
          </a:p>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endParaRPr lang="en-US" sz="1600" dirty="0">
              <a:solidFill>
                <a:srgbClr val="505050"/>
              </a:solidFill>
              <a:latin typeface="Segoe UI Semilight" panose="020B0402040204020203" pitchFamily="34" charset="0"/>
              <a:cs typeface="Segoe UI Semilight" panose="020B0402040204020203" pitchFamily="34" charset="0"/>
            </a:endParaRPr>
          </a:p>
        </p:txBody>
      </p:sp>
      <p:sp>
        <p:nvSpPr>
          <p:cNvPr id="9" name="Text Placeholder 3">
            <a:extLst>
              <a:ext uri="{FF2B5EF4-FFF2-40B4-BE49-F238E27FC236}">
                <a16:creationId xmlns:a16="http://schemas.microsoft.com/office/drawing/2014/main" id="{2EB8C88D-CF61-4C1F-ABAC-656367A8B5E7}"/>
              </a:ext>
            </a:extLst>
          </p:cNvPr>
          <p:cNvSpPr>
            <a:spLocks noGrp="1"/>
          </p:cNvSpPr>
          <p:nvPr>
            <p:ph type="body" sz="quarter" idx="11"/>
          </p:nvPr>
        </p:nvSpPr>
        <p:spPr>
          <a:xfrm>
            <a:off x="268461" y="1118064"/>
            <a:ext cx="11655078" cy="461665"/>
          </a:xfrm>
        </p:spPr>
        <p:txBody>
          <a:bodyPr vert="horz" wrap="square" lIns="146304" tIns="91440" rIns="146304" bIns="91440" rtlCol="0" anchor="ctr">
            <a:spAutoFit/>
          </a:bodyPr>
          <a:lstStyle/>
          <a:p>
            <a:pPr algn="ctr" defTabSz="914016"/>
            <a:r>
              <a:rPr lang="en-US" sz="2000">
                <a:solidFill>
                  <a:srgbClr val="002050">
                    <a:lumMod val="50000"/>
                    <a:lumOff val="50000"/>
                  </a:srgbClr>
                </a:solidFill>
                <a:latin typeface="Segoe UI Semilight"/>
                <a:hlinkClick r:id="rId6"/>
              </a:rPr>
              <a:t>Change Feed</a:t>
            </a:r>
            <a:r>
              <a:rPr lang="en-US" sz="2000">
                <a:solidFill>
                  <a:srgbClr val="002050">
                    <a:lumMod val="50000"/>
                    <a:lumOff val="50000"/>
                  </a:srgbClr>
                </a:solidFill>
                <a:latin typeface="Segoe UI Semilight"/>
              </a:rPr>
              <a:t> can trigger actions when data changes in Cosmos DB</a:t>
            </a:r>
          </a:p>
        </p:txBody>
      </p:sp>
    </p:spTree>
    <p:extLst>
      <p:ext uri="{BB962C8B-B14F-4D97-AF65-F5344CB8AC3E}">
        <p14:creationId xmlns:p14="http://schemas.microsoft.com/office/powerpoint/2010/main" val="123943363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A5AB-4311-4F5C-A0CB-36A514303BEA}"/>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Cosmos DB-Azure Spark integration</a:t>
            </a:r>
          </a:p>
        </p:txBody>
      </p:sp>
      <p:sp>
        <p:nvSpPr>
          <p:cNvPr id="3" name="Text Placeholder 2">
            <a:extLst>
              <a:ext uri="{FF2B5EF4-FFF2-40B4-BE49-F238E27FC236}">
                <a16:creationId xmlns:a16="http://schemas.microsoft.com/office/drawing/2014/main" id="{785CF61D-ECEE-4631-84AB-36C18ED8B8A3}"/>
              </a:ext>
            </a:extLst>
          </p:cNvPr>
          <p:cNvSpPr>
            <a:spLocks noGrp="1"/>
          </p:cNvSpPr>
          <p:nvPr>
            <p:ph type="body" sz="quarter" idx="11"/>
          </p:nvPr>
        </p:nvSpPr>
        <p:spPr>
          <a:xfrm>
            <a:off x="267684" y="963482"/>
            <a:ext cx="11655078" cy="461665"/>
          </a:xfrm>
        </p:spPr>
        <p:txBody>
          <a:bodyPr/>
          <a:lstStyle/>
          <a:p>
            <a:r>
              <a:rPr lang="en-US" sz="2000"/>
              <a:t>The Spark connector enables real-time analytics over globally distributed data in Azure Cosmos DB</a:t>
            </a:r>
          </a:p>
        </p:txBody>
      </p:sp>
      <p:sp>
        <p:nvSpPr>
          <p:cNvPr id="5" name="Rectangle 4">
            <a:extLst>
              <a:ext uri="{FF2B5EF4-FFF2-40B4-BE49-F238E27FC236}">
                <a16:creationId xmlns:a16="http://schemas.microsoft.com/office/drawing/2014/main" id="{BAB1C7B1-B216-4720-8F03-CFB710A1AA70}"/>
              </a:ext>
            </a:extLst>
          </p:cNvPr>
          <p:cNvSpPr/>
          <p:nvPr/>
        </p:nvSpPr>
        <p:spPr>
          <a:xfrm>
            <a:off x="267684" y="2473652"/>
            <a:ext cx="5977866" cy="2359605"/>
          </a:xfrm>
          <a:prstGeom prst="rect">
            <a:avLst/>
          </a:prstGeom>
        </p:spPr>
        <p:txBody>
          <a:bodyPr wrap="square">
            <a:spAutoFit/>
          </a:bodyPr>
          <a:lstStyle/>
          <a:p>
            <a:pPr marL="285750" marR="0" lvl="1" indent="-285750" algn="l" defTabSz="914367" rtl="0" eaLnBrk="1" fontAlgn="auto" latinLnBrk="0" hangingPunct="1">
              <a:lnSpc>
                <a:spcPts val="2100"/>
              </a:lnSpc>
              <a:spcBef>
                <a:spcPts val="0"/>
              </a:spcBef>
              <a:spcAft>
                <a:spcPts val="300"/>
              </a:spcAft>
              <a:buClr>
                <a:srgbClr val="0078D7"/>
              </a:buClr>
              <a:buSzTx/>
              <a:buFont typeface="Wingdings" panose="05000000000000000000" pitchFamily="2" charset="2"/>
              <a:buChar char="§"/>
              <a:tabLst>
                <a:tab pos="632806" algn="l"/>
              </a:tabLst>
              <a:defRPr/>
            </a:pPr>
            <a:r>
              <a:rPr kumimoji="0" lang="en-US"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Spark connector for Azure Cosmos DB: Enables Apache Spark </a:t>
            </a:r>
            <a:r>
              <a:rPr lang="en-US" kern="0">
                <a:solidFill>
                  <a:srgbClr val="EAEAEA">
                    <a:lumMod val="25000"/>
                  </a:srgbClr>
                </a:solidFill>
                <a:latin typeface="Segoe UI Semilight" panose="020B0402040204020203" pitchFamily="34" charset="0"/>
                <a:cs typeface="Segoe UI Semilight" panose="020B0402040204020203" pitchFamily="34" charset="0"/>
              </a:rPr>
              <a:t>to </a:t>
            </a:r>
            <a:r>
              <a:rPr kumimoji="0" lang="en-US"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interact with all Azure Cosmos DB data models: </a:t>
            </a:r>
            <a:r>
              <a:rPr kumimoji="0" lang="en-US" b="0" i="1"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Documents, Tables, and Graphs</a:t>
            </a:r>
            <a:r>
              <a:rPr kumimoji="0" lang="en-US"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a:t>
            </a:r>
          </a:p>
          <a:p>
            <a:pPr marL="742950" marR="0" lvl="2" indent="-285750" algn="l" defTabSz="914367" rtl="0" eaLnBrk="1" fontAlgn="auto" latinLnBrk="0" hangingPunct="1">
              <a:lnSpc>
                <a:spcPts val="2100"/>
              </a:lnSpc>
              <a:spcBef>
                <a:spcPts val="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efficiently exploits the native Azure Cosmos DB managed indexes and enables updateable columns when performing analytics. </a:t>
            </a:r>
          </a:p>
          <a:p>
            <a:pPr marL="742950" marR="0" lvl="2" indent="-285750" algn="l" defTabSz="914367" rtl="0" eaLnBrk="1" fontAlgn="auto" latinLnBrk="0" hangingPunct="1">
              <a:lnSpc>
                <a:spcPts val="2100"/>
              </a:lnSpc>
              <a:spcBef>
                <a:spcPts val="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utilizes push-down predicate filtering against fast-changing globally-distributed data</a:t>
            </a:r>
          </a:p>
        </p:txBody>
      </p:sp>
      <p:pic>
        <p:nvPicPr>
          <p:cNvPr id="4098" name="Picture 2" descr="image">
            <a:extLst>
              <a:ext uri="{FF2B5EF4-FFF2-40B4-BE49-F238E27FC236}">
                <a16:creationId xmlns:a16="http://schemas.microsoft.com/office/drawing/2014/main" id="{23BFF637-38F4-4C7C-B19D-2EAA75EFC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048" y="2644334"/>
            <a:ext cx="5592714" cy="2018240"/>
          </a:xfrm>
          <a:prstGeom prst="rect">
            <a:avLst/>
          </a:prstGeom>
          <a:noFill/>
          <a:ln>
            <a:solidFill>
              <a:schemeClr val="accent4">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24265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Scenario (</a:t>
            </a:r>
            <a:r>
              <a:rPr lang="en-US" dirty="0">
                <a:solidFill>
                  <a:srgbClr val="FFFF00"/>
                </a:solidFill>
              </a:rPr>
              <a:t>fictional</a:t>
            </a:r>
            <a:r>
              <a:rPr lang="en-US" dirty="0"/>
              <a: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Two taxi companies (Yellow and Green)</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Years of historical trip data as CSV; always received in batch, long after trip</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No connection to customers, no way to address negative experiences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Decision to do Proof of Concept (</a:t>
            </a:r>
            <a:r>
              <a:rPr lang="en-US" sz="2400" b="0" dirty="0" err="1">
                <a:latin typeface="Segoe UI" panose="020B0502040204020203" pitchFamily="34" charset="0"/>
                <a:cs typeface="Segoe UI" panose="020B0502040204020203" pitchFamily="34" charset="0"/>
              </a:rPr>
              <a:t>PoC</a:t>
            </a:r>
            <a:r>
              <a:rPr lang="en-US" sz="2400"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Deploy connected devices to taxis (use a device stream simulator in the </a:t>
            </a:r>
            <a:r>
              <a:rPr lang="en-US" b="0" dirty="0" err="1">
                <a:latin typeface="Segoe UI" panose="020B0502040204020203" pitchFamily="34" charset="0"/>
                <a:cs typeface="Segoe UI" panose="020B0502040204020203" pitchFamily="34" charset="0"/>
              </a:rPr>
              <a:t>PoC</a:t>
            </a:r>
            <a:r>
              <a:rPr lang="en-US"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Stream trip data – no more CSVs/batches</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Get customer feedback with payment</a:t>
            </a: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See negative customer experiences right away to enable quick response</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Enable unified analytics on historical and new streaming data</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Minimize operational, admin, infrastructure overhead – cloud and PaaS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Your mission: deploy a functional all-PaaS architecture for this scenario</a:t>
            </a:r>
            <a:endParaRPr lang="en-US" sz="20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738544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Overview</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You will build a simple, end-to-end data architecture with batch and streaming analysis paths and AI enrichment</a:t>
            </a:r>
          </a:p>
          <a:p>
            <a:pPr marL="457200" indent="-457200">
              <a:buClr>
                <a:schemeClr val="tx1"/>
              </a:buClr>
              <a:buFont typeface="Arial" panose="020B0604020202020204" pitchFamily="34" charset="0"/>
              <a:buChar char="•"/>
            </a:pPr>
            <a:r>
              <a:rPr lang="en-US" b="0" dirty="0">
                <a:latin typeface="+mn-lt"/>
              </a:rPr>
              <a:t>You will work in Azure and Power BI</a:t>
            </a:r>
          </a:p>
          <a:p>
            <a:pPr marL="457200" indent="-457200">
              <a:buClr>
                <a:schemeClr val="tx1"/>
              </a:buClr>
              <a:buFont typeface="Arial" panose="020B0604020202020204" pitchFamily="34" charset="0"/>
              <a:buChar char="•"/>
            </a:pPr>
            <a:r>
              <a:rPr lang="en-US" b="0" dirty="0">
                <a:latin typeface="+mn-lt"/>
              </a:rPr>
              <a:t>You will gain experience with several Azure technologies</a:t>
            </a:r>
          </a:p>
          <a:p>
            <a:pPr marL="457200" indent="-457200">
              <a:buClr>
                <a:schemeClr val="tx1"/>
              </a:buClr>
              <a:buFont typeface="Arial" panose="020B0604020202020204" pitchFamily="34" charset="0"/>
              <a:buChar char="•"/>
            </a:pPr>
            <a:r>
              <a:rPr lang="en-US" b="0" dirty="0">
                <a:latin typeface="+mn-lt"/>
              </a:rPr>
              <a:t>Our goal: realistic to finish </a:t>
            </a:r>
            <a:r>
              <a:rPr lang="en-US" b="0" u="sng" dirty="0">
                <a:latin typeface="+mn-lt"/>
              </a:rPr>
              <a:t>all</a:t>
            </a:r>
            <a:r>
              <a:rPr lang="en-US" b="0" dirty="0">
                <a:latin typeface="+mn-lt"/>
              </a:rPr>
              <a:t> the labs today</a:t>
            </a:r>
          </a:p>
          <a:p>
            <a:pPr marL="746125" lvl="2" indent="-457200">
              <a:buClr>
                <a:schemeClr val="tx1"/>
              </a:buClr>
              <a:buFont typeface="Arial" panose="020B0604020202020204" pitchFamily="34" charset="0"/>
              <a:buChar char="•"/>
            </a:pPr>
            <a:r>
              <a:rPr lang="en-US" dirty="0">
                <a:latin typeface="+mn-lt"/>
              </a:rPr>
              <a:t>Labs are very detailed and step-by-step</a:t>
            </a:r>
          </a:p>
          <a:p>
            <a:pPr marL="746125" lvl="2" indent="-457200">
              <a:buClr>
                <a:schemeClr val="tx1"/>
              </a:buClr>
              <a:buFont typeface="Arial" panose="020B0604020202020204" pitchFamily="34" charset="0"/>
              <a:buChar char="•"/>
            </a:pPr>
            <a:r>
              <a:rPr lang="en-US" dirty="0">
                <a:latin typeface="+mn-lt"/>
              </a:rPr>
              <a:t>Not open-ended “from scratch, figure it out” hack event (we do those too!)</a:t>
            </a:r>
          </a:p>
          <a:p>
            <a:pPr marL="457200" indent="-457200">
              <a:buClr>
                <a:schemeClr val="tx1"/>
              </a:buClr>
              <a:buFont typeface="Arial" panose="020B0604020202020204" pitchFamily="34" charset="0"/>
              <a:buChar char="•"/>
            </a:pPr>
            <a:r>
              <a:rPr lang="en-US" b="0" dirty="0">
                <a:latin typeface="+mn-lt"/>
              </a:rPr>
              <a:t>After today: build on labs, experiment, try other technologies</a:t>
            </a:r>
          </a:p>
          <a:p>
            <a:pPr marL="457200" indent="-457200">
              <a:buClr>
                <a:schemeClr val="tx1"/>
              </a:buClr>
              <a:buFont typeface="Arial" panose="020B0604020202020204" pitchFamily="34" charset="0"/>
              <a:buChar char="•"/>
            </a:pPr>
            <a:r>
              <a:rPr lang="en-US" b="0" dirty="0">
                <a:latin typeface="+mn-lt"/>
              </a:rPr>
              <a:t>Made a lab better? How about submitting a Pull Request?</a:t>
            </a:r>
          </a:p>
        </p:txBody>
      </p:sp>
    </p:spTree>
    <p:extLst>
      <p:ext uri="{BB962C8B-B14F-4D97-AF65-F5344CB8AC3E}">
        <p14:creationId xmlns:p14="http://schemas.microsoft.com/office/powerpoint/2010/main" val="38341420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Azure Oc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2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0D7CADCFE5E348ACFAE3832C303840" ma:contentTypeVersion="2" ma:contentTypeDescription="Create a new document." ma:contentTypeScope="" ma:versionID="633b0979296f1ed1c69f243239c6b35f">
  <xsd:schema xmlns:xsd="http://www.w3.org/2001/XMLSchema" xmlns:xs="http://www.w3.org/2001/XMLSchema" xmlns:p="http://schemas.microsoft.com/office/2006/metadata/properties" xmlns:ns2="00e0c6ab-2e1e-446e-8cd4-dc4d1cc239d2" targetNamespace="http://schemas.microsoft.com/office/2006/metadata/properties" ma:root="true" ma:fieldsID="2fb82ef2dbc616c6e96786f58783f5ba" ns2:_="">
    <xsd:import namespace="00e0c6ab-2e1e-446e-8cd4-dc4d1cc239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e0c6ab-2e1e-446e-8cd4-dc4d1cc23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17DFBD-4751-428F-B38C-3EB5F02CAA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e0c6ab-2e1e-446e-8cd4-dc4d1cc239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70D356-E601-4D10-90F6-536FDCA3FCE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00e0c6ab-2e1e-446e-8cd4-dc4d1cc239d2"/>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285C8949-12A8-4D3A-8B80-D82110DA80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Azure18_AzureDevPowerPoint_16x9</Template>
  <TotalTime>0</TotalTime>
  <Words>19433</Words>
  <Application>Microsoft Office PowerPoint</Application>
  <PresentationFormat>Widescreen</PresentationFormat>
  <Paragraphs>2232</Paragraphs>
  <Slides>104</Slides>
  <Notes>89</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104</vt:i4>
      </vt:variant>
    </vt:vector>
  </HeadingPairs>
  <TitlesOfParts>
    <vt:vector size="121" baseType="lpstr">
      <vt:lpstr>Arial</vt:lpstr>
      <vt:lpstr>Calibri</vt:lpstr>
      <vt:lpstr>Calibri Light</vt:lpstr>
      <vt:lpstr>Consolas</vt:lpstr>
      <vt:lpstr>Segoe Pro</vt:lpstr>
      <vt:lpstr>Segoe Pro Semibold</vt:lpstr>
      <vt:lpstr>Segoe Semibold</vt:lpstr>
      <vt:lpstr>Segoe UI</vt:lpstr>
      <vt:lpstr>Segoe UI Black</vt:lpstr>
      <vt:lpstr>Segoe UI Light</vt:lpstr>
      <vt:lpstr>Segoe UI Semibold</vt:lpstr>
      <vt:lpstr>Segoe UI Semilight</vt:lpstr>
      <vt:lpstr>Wingdings</vt:lpstr>
      <vt:lpstr>Azure Dev Dark - 2018H2</vt:lpstr>
      <vt:lpstr>Azure Dev Titles and Headers - 2018H2</vt:lpstr>
      <vt:lpstr>Azure Oct 2018</vt:lpstr>
      <vt:lpstr>2_MGXFY15</vt:lpstr>
      <vt:lpstr>Analytics with NRT Intelligence on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Hybrid</vt:lpstr>
      <vt:lpstr>PowerPoint Presentation</vt:lpstr>
      <vt:lpstr>PowerPoint Presentation</vt:lpstr>
      <vt:lpstr>PowerPoint Presentation</vt:lpstr>
      <vt:lpstr>PowerPoint Presentation</vt:lpstr>
      <vt:lpstr>PowerPoint Presentation</vt:lpstr>
      <vt:lpstr>The Modern Data Estate</vt:lpstr>
      <vt:lpstr>The Azure data landscape</vt:lpstr>
      <vt:lpstr>Data Architectures</vt:lpstr>
      <vt:lpstr>Stream Analytics Scenarios</vt:lpstr>
      <vt:lpstr>Data Architectures</vt:lpstr>
      <vt:lpstr>Data warehousing pattern in Azure</vt:lpstr>
      <vt:lpstr>Stream analytics pattern in Azure </vt:lpstr>
      <vt:lpstr>Putting the architectures together</vt:lpstr>
      <vt:lpstr>PowerPoint Presentation</vt:lpstr>
      <vt:lpstr>A few points about our architecture</vt:lpstr>
      <vt:lpstr>Data Loading</vt:lpstr>
      <vt:lpstr>Connectivity - Network data transfer</vt:lpstr>
      <vt:lpstr>Command line tools and APIs to copy and manage data</vt:lpstr>
      <vt:lpstr>Graphical user interface tools to copy and manage data</vt:lpstr>
      <vt:lpstr>Physical data transfer</vt:lpstr>
      <vt:lpstr>Azure Data Factory</vt:lpstr>
      <vt:lpstr>Storage</vt:lpstr>
      <vt:lpstr>File storage requirements</vt:lpstr>
      <vt:lpstr>File storage</vt:lpstr>
      <vt:lpstr>Data storage</vt:lpstr>
      <vt:lpstr>Stream Ingestion</vt:lpstr>
      <vt:lpstr>AZURE Options - How To Choose?</vt:lpstr>
      <vt:lpstr>Ingestion – Requirements overview-1/2</vt:lpstr>
      <vt:lpstr>Ingestion – Requirements overview- (2/2)</vt:lpstr>
      <vt:lpstr>Apache Kafka on HDInsight</vt:lpstr>
      <vt:lpstr>Apache Kafka on HDInsight</vt:lpstr>
      <vt:lpstr>Provisioning Apache Kafka on HDInsight</vt:lpstr>
      <vt:lpstr>Kafka on HDInsight–Spark &amp; STORM Integration</vt:lpstr>
      <vt:lpstr>Spark streaming - Apache Kafka Integration</vt:lpstr>
      <vt:lpstr>Choosing APACHE KAFKA On HDInsight </vt:lpstr>
      <vt:lpstr>Azure Event Hubs</vt:lpstr>
      <vt:lpstr>Azure event hubs</vt:lpstr>
      <vt:lpstr>Azure event hubs- Capabilities overview</vt:lpstr>
      <vt:lpstr>Choosing EVENT HUBs </vt:lpstr>
      <vt:lpstr>IoT Hub</vt:lpstr>
      <vt:lpstr>Azure IoT Hub</vt:lpstr>
      <vt:lpstr>Azure IoT Hub – Capability Overview</vt:lpstr>
      <vt:lpstr>Azure IoT Hub – Connecting to Devices</vt:lpstr>
      <vt:lpstr>Azure IoT Hub ENDPOINTS</vt:lpstr>
      <vt:lpstr>Azure IoT Hub SDKS</vt:lpstr>
      <vt:lpstr>Choosing Azure IoT HUB </vt:lpstr>
      <vt:lpstr>Stream ingestion (1/2)</vt:lpstr>
      <vt:lpstr>Stream ingestion (2/2)</vt:lpstr>
      <vt:lpstr>Stream Analytics</vt:lpstr>
      <vt:lpstr>Stream analytics – Requirements overview(1/2)</vt:lpstr>
      <vt:lpstr>Stream analytics – Requirements overview (2/2)</vt:lpstr>
      <vt:lpstr>Azure Stream Analytics</vt:lpstr>
      <vt:lpstr>What is Azure Stream Analytics?</vt:lpstr>
      <vt:lpstr>Stream Analytics—Capabilities Overview</vt:lpstr>
      <vt:lpstr>Integration with Azure EVENT HUB &amp; IoT Hub</vt:lpstr>
      <vt:lpstr>Choosing Azure STREAM ANALYTICS </vt:lpstr>
      <vt:lpstr>Apache Spark Streaming with Azure Databricks</vt:lpstr>
      <vt:lpstr>Spark Structured Streaming Overview</vt:lpstr>
      <vt:lpstr>Concept: Unbounded tables</vt:lpstr>
      <vt:lpstr>choosing Spark Streaming </vt:lpstr>
      <vt:lpstr>Apache Storm on HDInsight</vt:lpstr>
      <vt:lpstr>Apache Storm on HDInsight</vt:lpstr>
      <vt:lpstr>Apache Storm</vt:lpstr>
      <vt:lpstr>Visual Studio tooling</vt:lpstr>
      <vt:lpstr>Choosing Apache Storm ON HDInsight </vt:lpstr>
      <vt:lpstr>Data Processing</vt:lpstr>
      <vt:lpstr>Data preparation, transformation, processing requirements</vt:lpstr>
      <vt:lpstr>Data Prep and Transformation Offerings (1/3)</vt:lpstr>
      <vt:lpstr>Data Prep and Transformation Offerings (2/3)</vt:lpstr>
      <vt:lpstr>Data Prep and Transformation Offerings (3/3)</vt:lpstr>
      <vt:lpstr>Azure Data Factory</vt:lpstr>
      <vt:lpstr>Azure Databricks</vt:lpstr>
      <vt:lpstr>Azure Databricks Notebooks Overview</vt:lpstr>
      <vt:lpstr>ML &amp; AI</vt:lpstr>
      <vt:lpstr>Machine Learning &amp; AI Portfolio When to use what? </vt:lpstr>
      <vt:lpstr>ML Modeling Requirements</vt:lpstr>
      <vt:lpstr>ML Options on Azure</vt:lpstr>
      <vt:lpstr>Microsoft Cognitive Services Give your apps a human side</vt:lpstr>
      <vt:lpstr>Microsoft Cognitive Services</vt:lpstr>
      <vt:lpstr>Why Microsoft  Cognitive Services?</vt:lpstr>
      <vt:lpstr>Serving Storage</vt:lpstr>
      <vt:lpstr>Data serving</vt:lpstr>
      <vt:lpstr>Data serving</vt:lpstr>
      <vt:lpstr>Cosmos DB ROLES</vt:lpstr>
      <vt:lpstr>Cosmos DB CHANGE FEED</vt:lpstr>
      <vt:lpstr>Cosmos DB-Azure Spark integration</vt:lpstr>
      <vt:lpstr>Lab Scenario (fictional!)</vt:lpstr>
      <vt:lpstr>Lab Overview</vt:lpstr>
      <vt:lpstr>PowerPoint Presentation</vt:lpstr>
      <vt:lpstr>Lab Environment</vt:lpstr>
      <vt:lpstr>Additional Resources – Blogs, Whitepapers, Cloud Workshops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Version 1.0a</dc:description>
  <cp:lastModifiedBy/>
  <cp:revision>1</cp:revision>
  <dcterms:created xsi:type="dcterms:W3CDTF">2019-01-25T19:16:31Z</dcterms:created>
  <dcterms:modified xsi:type="dcterms:W3CDTF">2019-01-28T22:08:53Z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0x010100570D7CADCFE5E348ACFAE3832C303840</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